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3" r:id="rId1"/>
    <p:sldMasterId id="2147483785" r:id="rId2"/>
  </p:sldMasterIdLst>
  <p:notesMasterIdLst>
    <p:notesMasterId r:id="rId86"/>
  </p:notesMasterIdLst>
  <p:sldIdLst>
    <p:sldId id="306" r:id="rId3"/>
    <p:sldId id="307" r:id="rId4"/>
    <p:sldId id="308" r:id="rId5"/>
    <p:sldId id="309" r:id="rId6"/>
    <p:sldId id="310" r:id="rId7"/>
    <p:sldId id="311" r:id="rId8"/>
    <p:sldId id="312" r:id="rId9"/>
    <p:sldId id="313" r:id="rId10"/>
    <p:sldId id="314" r:id="rId11"/>
    <p:sldId id="315" r:id="rId12"/>
    <p:sldId id="316" r:id="rId13"/>
    <p:sldId id="317" r:id="rId14"/>
    <p:sldId id="318" r:id="rId15"/>
    <p:sldId id="319" r:id="rId16"/>
    <p:sldId id="320" r:id="rId17"/>
    <p:sldId id="321" r:id="rId18"/>
    <p:sldId id="322" r:id="rId19"/>
    <p:sldId id="323" r:id="rId20"/>
    <p:sldId id="256" r:id="rId21"/>
    <p:sldId id="284" r:id="rId22"/>
    <p:sldId id="285" r:id="rId23"/>
    <p:sldId id="264" r:id="rId24"/>
    <p:sldId id="282" r:id="rId25"/>
    <p:sldId id="299" r:id="rId26"/>
    <p:sldId id="300" r:id="rId27"/>
    <p:sldId id="301" r:id="rId28"/>
    <p:sldId id="302" r:id="rId29"/>
    <p:sldId id="283" r:id="rId30"/>
    <p:sldId id="291" r:id="rId31"/>
    <p:sldId id="292" r:id="rId32"/>
    <p:sldId id="293" r:id="rId33"/>
    <p:sldId id="294" r:id="rId34"/>
    <p:sldId id="298" r:id="rId35"/>
    <p:sldId id="261" r:id="rId36"/>
    <p:sldId id="259" r:id="rId37"/>
    <p:sldId id="303" r:id="rId38"/>
    <p:sldId id="258" r:id="rId39"/>
    <p:sldId id="304" r:id="rId40"/>
    <p:sldId id="260" r:id="rId41"/>
    <p:sldId id="305" r:id="rId42"/>
    <p:sldId id="324" r:id="rId43"/>
    <p:sldId id="325" r:id="rId44"/>
    <p:sldId id="326" r:id="rId45"/>
    <p:sldId id="327" r:id="rId46"/>
    <p:sldId id="328" r:id="rId47"/>
    <p:sldId id="329" r:id="rId48"/>
    <p:sldId id="330" r:id="rId49"/>
    <p:sldId id="331" r:id="rId50"/>
    <p:sldId id="332" r:id="rId51"/>
    <p:sldId id="333" r:id="rId52"/>
    <p:sldId id="334" r:id="rId53"/>
    <p:sldId id="335" r:id="rId54"/>
    <p:sldId id="336" r:id="rId55"/>
    <p:sldId id="337" r:id="rId56"/>
    <p:sldId id="338" r:id="rId57"/>
    <p:sldId id="339" r:id="rId58"/>
    <p:sldId id="340" r:id="rId59"/>
    <p:sldId id="341" r:id="rId60"/>
    <p:sldId id="342" r:id="rId61"/>
    <p:sldId id="343" r:id="rId62"/>
    <p:sldId id="344" r:id="rId63"/>
    <p:sldId id="345" r:id="rId64"/>
    <p:sldId id="263" r:id="rId65"/>
    <p:sldId id="346" r:id="rId66"/>
    <p:sldId id="265" r:id="rId67"/>
    <p:sldId id="266" r:id="rId68"/>
    <p:sldId id="270" r:id="rId69"/>
    <p:sldId id="271" r:id="rId70"/>
    <p:sldId id="272" r:id="rId71"/>
    <p:sldId id="273" r:id="rId72"/>
    <p:sldId id="267" r:id="rId73"/>
    <p:sldId id="268" r:id="rId74"/>
    <p:sldId id="274" r:id="rId75"/>
    <p:sldId id="262" r:id="rId76"/>
    <p:sldId id="275" r:id="rId77"/>
    <p:sldId id="276" r:id="rId78"/>
    <p:sldId id="277" r:id="rId79"/>
    <p:sldId id="278" r:id="rId80"/>
    <p:sldId id="279" r:id="rId81"/>
    <p:sldId id="280" r:id="rId82"/>
    <p:sldId id="347" r:id="rId83"/>
    <p:sldId id="348" r:id="rId84"/>
    <p:sldId id="281" r:id="rId8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3" autoAdjust="0"/>
    <p:restoredTop sz="94660"/>
  </p:normalViewPr>
  <p:slideViewPr>
    <p:cSldViewPr>
      <p:cViewPr varScale="1">
        <p:scale>
          <a:sx n="110" d="100"/>
          <a:sy n="110" d="100"/>
        </p:scale>
        <p:origin x="744" y="8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theme" Target="theme/theme1.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tableStyles" Target="tableStyles.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presProps" Target="presProp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ja-JP"/>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9D696E-5CE7-4506-90D6-72D5202A209F}" type="datetimeFigureOut">
              <a:rPr lang="en-US" altLang="ja-JP" smtClean="0"/>
              <a:t>4/7/2021</a:t>
            </a:fld>
            <a:endParaRPr lang="ja-JP"/>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ja-JP"/>
              <a:t>Click to edit Master text styles</a:t>
            </a:r>
          </a:p>
          <a:p>
            <a:pPr lvl="1"/>
            <a:r>
              <a:rPr lang="ja-JP"/>
              <a:t>Second level</a:t>
            </a:r>
          </a:p>
          <a:p>
            <a:pPr lvl="2"/>
            <a:r>
              <a:rPr lang="ja-JP"/>
              <a:t>Third level</a:t>
            </a:r>
          </a:p>
          <a:p>
            <a:pPr lvl="3"/>
            <a:r>
              <a:rPr lang="ja-JP"/>
              <a:t>Fourth level</a:t>
            </a:r>
          </a:p>
          <a:p>
            <a:pPr lvl="4"/>
            <a:r>
              <a:rPr lang="ja-JP"/>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ja-JP"/>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2B3D36-DA99-45F9-AE91-05ED9AE459E5}" type="slidenum">
              <a:rPr lang="ja-JP" smtClean="0"/>
              <a:t>‹#›</a:t>
            </a:fld>
            <a:endParaRPr lang="ja-JP"/>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4D2B3D36-DA99-45F9-AE91-05ED9AE459E5}" type="slidenum">
              <a:rPr lang="en-US" altLang="ja-JP" smtClean="0"/>
              <a:t>18</a:t>
            </a:fld>
            <a:endParaRPr lang="ja-JP"/>
          </a:p>
        </p:txBody>
      </p:sp>
    </p:spTree>
    <p:extLst>
      <p:ext uri="{BB962C8B-B14F-4D97-AF65-F5344CB8AC3E}">
        <p14:creationId xmlns:p14="http://schemas.microsoft.com/office/powerpoint/2010/main" val="2312324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D2B3D36-DA99-45F9-AE91-05ED9AE459E5}" type="slidenum">
              <a:rPr lang="en-US" altLang="ja-JP" smtClean="0"/>
              <a:t>19</a:t>
            </a:fld>
            <a:endParaRPr lang="ja-JP"/>
          </a:p>
        </p:txBody>
      </p:sp>
    </p:spTree>
    <p:extLst>
      <p:ext uri="{BB962C8B-B14F-4D97-AF65-F5344CB8AC3E}">
        <p14:creationId xmlns:p14="http://schemas.microsoft.com/office/powerpoint/2010/main" val="3750199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2628" y="770467"/>
            <a:ext cx="8086725" cy="3352800"/>
          </a:xfrm>
        </p:spPr>
        <p:txBody>
          <a:bodyPr anchor="b">
            <a:noAutofit/>
          </a:bodyPr>
          <a:lstStyle>
            <a:lvl1pPr algn="l">
              <a:lnSpc>
                <a:spcPct val="80000"/>
              </a:lnSpc>
              <a:defRPr sz="8000" spc="-120" baseline="0">
                <a:solidFill>
                  <a:srgbClr val="FFFFFF"/>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500634" y="4198409"/>
            <a:ext cx="6921151" cy="1645920"/>
          </a:xfrm>
        </p:spPr>
        <p:txBody>
          <a:bodyPr>
            <a:normAutofit/>
          </a:bodyPr>
          <a:lstStyle>
            <a:lvl1pPr marL="0" indent="0" algn="l">
              <a:buNone/>
              <a:defRPr sz="2800">
                <a:solidFill>
                  <a:srgbClr val="262626"/>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7" name="Date Placeholder 6"/>
          <p:cNvSpPr>
            <a:spLocks noGrp="1"/>
          </p:cNvSpPr>
          <p:nvPr>
            <p:ph type="dt" sz="half" idx="10"/>
          </p:nvPr>
        </p:nvSpPr>
        <p:spPr/>
        <p:txBody>
          <a:bodyPr/>
          <a:lstStyle>
            <a:lvl1pPr>
              <a:defRPr>
                <a:solidFill>
                  <a:srgbClr val="FFFFFF">
                    <a:alpha val="75000"/>
                  </a:srgbClr>
                </a:solidFill>
              </a:defRPr>
            </a:lvl1pPr>
          </a:lstStyle>
          <a:p>
            <a:fld id="{B61BEF0D-F0BB-DE4B-95CE-6DB70DBA9567}" type="datetimeFigureOut">
              <a:rPr lang="en-US" smtClean="0"/>
              <a:pPr/>
              <a:t>4/7/2021</a:t>
            </a:fld>
            <a:endParaRPr lang="en-US" dirty="0"/>
          </a:p>
        </p:txBody>
      </p:sp>
      <p:sp>
        <p:nvSpPr>
          <p:cNvPr id="8" name="Footer Placeholder 7"/>
          <p:cNvSpPr>
            <a:spLocks noGrp="1"/>
          </p:cNvSpPr>
          <p:nvPr>
            <p:ph type="ftr" sz="quarter" idx="11"/>
          </p:nvPr>
        </p:nvSpPr>
        <p:spPr/>
        <p:txBody>
          <a:bodyPr/>
          <a:lstStyle>
            <a:lvl1pPr>
              <a:defRPr>
                <a:solidFill>
                  <a:srgbClr val="FFFFFF">
                    <a:alpha val="75000"/>
                  </a:srgbClr>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rgbClr val="FFFFFF">
                    <a:alpha val="20000"/>
                  </a:srgbClr>
                </a:solidFill>
              </a:defRPr>
            </a:lvl1pPr>
          </a:lstStyle>
          <a:p>
            <a:fld id="{8D711881-542F-4E86-BA7E-A6C1077FE782}" type="slidenum">
              <a:rPr lang="ja-JP" smtClean="0"/>
              <a:t>‹#›</a:t>
            </a:fld>
            <a:endParaRPr lang="ja-JP"/>
          </a:p>
        </p:txBody>
      </p:sp>
    </p:spTree>
    <p:extLst>
      <p:ext uri="{BB962C8B-B14F-4D97-AF65-F5344CB8AC3E}">
        <p14:creationId xmlns:p14="http://schemas.microsoft.com/office/powerpoint/2010/main" val="3008389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711881-542F-4E86-BA7E-A6C1077FE782}" type="slidenum">
              <a:rPr lang="ja-JP" smtClean="0"/>
              <a:t>‹#›</a:t>
            </a:fld>
            <a:endParaRPr lang="ja-JP"/>
          </a:p>
        </p:txBody>
      </p:sp>
    </p:spTree>
    <p:extLst>
      <p:ext uri="{BB962C8B-B14F-4D97-AF65-F5344CB8AC3E}">
        <p14:creationId xmlns:p14="http://schemas.microsoft.com/office/powerpoint/2010/main" val="3473746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7963" y="695325"/>
            <a:ext cx="1971675" cy="480060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78644" y="714376"/>
            <a:ext cx="5800725" cy="540067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711881-542F-4E86-BA7E-A6C1077FE782}" type="slidenum">
              <a:rPr lang="ja-JP" smtClean="0"/>
              <a:t>‹#›</a:t>
            </a:fld>
            <a:endParaRPr lang="ja-JP"/>
          </a:p>
        </p:txBody>
      </p:sp>
    </p:spTree>
    <p:extLst>
      <p:ext uri="{BB962C8B-B14F-4D97-AF65-F5344CB8AC3E}">
        <p14:creationId xmlns:p14="http://schemas.microsoft.com/office/powerpoint/2010/main" val="35985890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ctrTitle"/>
          </p:nvPr>
        </p:nvSpPr>
        <p:spPr>
          <a:xfrm>
            <a:off x="2971799" y="1964267"/>
            <a:ext cx="5398295" cy="2421464"/>
          </a:xfrm>
        </p:spPr>
        <p:txBody>
          <a:bodyPr anchor="b">
            <a:normAutofit/>
          </a:bodyPr>
          <a:lstStyle>
            <a:lvl1pPr algn="r">
              <a:defRPr sz="3600">
                <a:effectLst/>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2971799" y="4385733"/>
            <a:ext cx="5398295" cy="1405467"/>
          </a:xfrm>
        </p:spPr>
        <p:txBody>
          <a:bodyPr anchor="t">
            <a:normAutofit/>
          </a:bodyPr>
          <a:lstStyle>
            <a:lvl1pPr marL="0" indent="0" algn="r">
              <a:buNone/>
              <a:defRPr sz="1350" cap="all">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6699419" y="5870576"/>
            <a:ext cx="1200150" cy="377825"/>
          </a:xfrm>
        </p:spPr>
        <p:txBody>
          <a:bodyPr/>
          <a:lstStyle/>
          <a:p>
            <a:fld id="{B61BEF0D-F0BB-DE4B-95CE-6DB70DBA9567}" type="datetimeFigureOut">
              <a:rPr lang="en-US" dirty="0"/>
              <a:pPr/>
              <a:t>4/7/2021</a:t>
            </a:fld>
            <a:endParaRPr lang="en-US" dirty="0"/>
          </a:p>
        </p:txBody>
      </p:sp>
      <p:sp>
        <p:nvSpPr>
          <p:cNvPr id="5" name="Footer Placeholder 4"/>
          <p:cNvSpPr>
            <a:spLocks noGrp="1"/>
          </p:cNvSpPr>
          <p:nvPr>
            <p:ph type="ftr" sz="quarter" idx="11"/>
          </p:nvPr>
        </p:nvSpPr>
        <p:spPr>
          <a:xfrm>
            <a:off x="2971799" y="5870576"/>
            <a:ext cx="3670469" cy="377825"/>
          </a:xfrm>
        </p:spPr>
        <p:txBody>
          <a:bodyPr/>
          <a:lstStyle/>
          <a:p>
            <a:endParaRPr lang="en-US" dirty="0"/>
          </a:p>
        </p:txBody>
      </p:sp>
      <p:sp>
        <p:nvSpPr>
          <p:cNvPr id="6" name="Slide Number Placeholder 5"/>
          <p:cNvSpPr>
            <a:spLocks noGrp="1"/>
          </p:cNvSpPr>
          <p:nvPr>
            <p:ph type="sldNum" sz="quarter" idx="12"/>
          </p:nvPr>
        </p:nvSpPr>
        <p:spPr>
          <a:xfrm>
            <a:off x="7956719" y="5870576"/>
            <a:ext cx="413375" cy="3778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906206163"/>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nchor="ct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1799714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1" y="3308581"/>
            <a:ext cx="7598570" cy="1468800"/>
          </a:xfrm>
        </p:spPr>
        <p:txBody>
          <a:bodyPr anchor="b"/>
          <a:lstStyle>
            <a:lvl1pPr algn="l">
              <a:defRPr sz="3000" b="0" cap="all"/>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14349" y="4777381"/>
            <a:ext cx="7598571" cy="860400"/>
          </a:xfrm>
        </p:spPr>
        <p:txBody>
          <a:bodyPr anchor="t">
            <a:normAutofit/>
          </a:bodyPr>
          <a:lstStyle>
            <a:lvl1pPr marL="0" indent="0" algn="l">
              <a:buNone/>
              <a:defRPr sz="1500" cap="all">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4/7/2021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602331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14351" y="2142067"/>
            <a:ext cx="3746501" cy="3649134"/>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366421" y="2142068"/>
            <a:ext cx="3746499" cy="3649133"/>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679091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30252" y="2218267"/>
            <a:ext cx="3531791" cy="576262"/>
          </a:xfrm>
        </p:spPr>
        <p:txBody>
          <a:bodyPr anchor="b">
            <a:no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514351" y="2870201"/>
            <a:ext cx="3747692" cy="2920998"/>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572003" y="2226734"/>
            <a:ext cx="3542110" cy="576262"/>
          </a:xfrm>
        </p:spPr>
        <p:txBody>
          <a:bodyPr anchor="b">
            <a:no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4367612" y="2870201"/>
            <a:ext cx="3746501" cy="2920998"/>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442982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4467139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4/7/2021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861934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0" y="2074333"/>
            <a:ext cx="2760664" cy="1371600"/>
          </a:xfrm>
        </p:spPr>
        <p:txBody>
          <a:bodyPr anchor="b">
            <a:normAutofit/>
          </a:bodyPr>
          <a:lstStyle>
            <a:lvl1pPr algn="l">
              <a:defRPr sz="1800" b="0"/>
            </a:lvl1pPr>
          </a:lstStyle>
          <a:p>
            <a:r>
              <a:rPr lang="ja-JP" altLang="en-US"/>
              <a:t>マスター タイトルの書式設定</a:t>
            </a:r>
            <a:endParaRPr lang="en-US" dirty="0"/>
          </a:p>
        </p:txBody>
      </p:sp>
      <p:sp>
        <p:nvSpPr>
          <p:cNvPr id="3" name="Content Placeholder 2"/>
          <p:cNvSpPr>
            <a:spLocks noGrp="1"/>
          </p:cNvSpPr>
          <p:nvPr>
            <p:ph idx="1"/>
          </p:nvPr>
        </p:nvSpPr>
        <p:spPr>
          <a:xfrm>
            <a:off x="3486151" y="609601"/>
            <a:ext cx="4626770" cy="5181600"/>
          </a:xfrm>
        </p:spPr>
        <p:txBody>
          <a:bodyPr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14350" y="3445933"/>
            <a:ext cx="2760664" cy="1828800"/>
          </a:xfrm>
        </p:spPr>
        <p:txBody>
          <a:bodyPr anchor="t">
            <a:normAutofit/>
          </a:bodyPr>
          <a:lstStyle>
            <a:lvl1pPr marL="0" indent="0">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61BEF0D-F0BB-DE4B-95CE-6DB70DBA9567}" type="datetimeFigureOut">
              <a:rPr lang="en-US" dirty="0"/>
              <a:pPr/>
              <a:t>4/7/2021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362609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711881-542F-4E86-BA7E-A6C1077FE782}" type="slidenum">
              <a:rPr lang="ja-JP" smtClean="0"/>
              <a:t>‹#›</a:t>
            </a:fld>
            <a:endParaRPr lang="ja-JP"/>
          </a:p>
        </p:txBody>
      </p:sp>
    </p:spTree>
    <p:extLst>
      <p:ext uri="{BB962C8B-B14F-4D97-AF65-F5344CB8AC3E}">
        <p14:creationId xmlns:p14="http://schemas.microsoft.com/office/powerpoint/2010/main" val="30169113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0" y="1600200"/>
            <a:ext cx="4623490" cy="1371600"/>
          </a:xfrm>
        </p:spPr>
        <p:txBody>
          <a:bodyPr anchor="b">
            <a:normAutofit/>
          </a:bodyPr>
          <a:lstStyle>
            <a:lvl1pPr algn="l">
              <a:defRPr sz="2100" b="0"/>
            </a:lvl1pPr>
          </a:lstStyle>
          <a:p>
            <a:r>
              <a:rPr lang="ja-JP" altLang="en-US"/>
              <a:t>マスター タイトルの書式設定</a:t>
            </a:r>
            <a:endParaRPr lang="en-US" dirty="0"/>
          </a:p>
        </p:txBody>
      </p:sp>
      <p:sp>
        <p:nvSpPr>
          <p:cNvPr id="14" name="Picture Placeholder 2"/>
          <p:cNvSpPr>
            <a:spLocks noGrp="1" noChangeAspect="1"/>
          </p:cNvSpPr>
          <p:nvPr>
            <p:ph type="pic" idx="1"/>
          </p:nvPr>
        </p:nvSpPr>
        <p:spPr>
          <a:xfrm>
            <a:off x="5652190" y="914400"/>
            <a:ext cx="2460731"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514350" y="2971800"/>
            <a:ext cx="4623490" cy="1828800"/>
          </a:xfrm>
        </p:spPr>
        <p:txBody>
          <a:bodyPr anchor="t">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61BEF0D-F0BB-DE4B-95CE-6DB70DBA9567}" type="datetimeFigureOut">
              <a:rPr lang="en-US" dirty="0"/>
              <a:pPr/>
              <a:t>4/7/2021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4254692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1" y="4732865"/>
            <a:ext cx="7598570" cy="566738"/>
          </a:xfrm>
        </p:spPr>
        <p:txBody>
          <a:bodyPr anchor="b">
            <a:normAutofit/>
          </a:bodyPr>
          <a:lstStyle>
            <a:lvl1pPr algn="l">
              <a:defRPr sz="18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028701" y="932112"/>
            <a:ext cx="6569870"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514351" y="5299603"/>
            <a:ext cx="7598570" cy="49371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61BEF0D-F0BB-DE4B-95CE-6DB70DBA9567}" type="datetimeFigureOut">
              <a:rPr lang="en-US" dirty="0"/>
              <a:pPr/>
              <a:t>4/7/2021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1540529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1" y="609602"/>
            <a:ext cx="7598570" cy="3124199"/>
          </a:xfrm>
        </p:spPr>
        <p:txBody>
          <a:bodyPr anchor="ctr">
            <a:normAutofit/>
          </a:bodyPr>
          <a:lstStyle>
            <a:lvl1pPr algn="l">
              <a:defRPr sz="2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14350" y="4343400"/>
            <a:ext cx="7598571" cy="1447800"/>
          </a:xfrm>
        </p:spPr>
        <p:txBody>
          <a:bodyPr anchor="ctr">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4/7/2021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3703376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15" name="TextBox 14"/>
          <p:cNvSpPr txBox="1"/>
          <p:nvPr/>
        </p:nvSpPr>
        <p:spPr>
          <a:xfrm>
            <a:off x="7678400"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
        <p:nvSpPr>
          <p:cNvPr id="11" name="TextBox 10"/>
          <p:cNvSpPr txBox="1"/>
          <p:nvPr/>
        </p:nvSpPr>
        <p:spPr>
          <a:xfrm>
            <a:off x="366206" y="823337"/>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
        <p:nvSpPr>
          <p:cNvPr id="2" name="Title 1"/>
          <p:cNvSpPr>
            <a:spLocks noGrp="1"/>
          </p:cNvSpPr>
          <p:nvPr>
            <p:ph type="title"/>
          </p:nvPr>
        </p:nvSpPr>
        <p:spPr>
          <a:xfrm>
            <a:off x="744201" y="609602"/>
            <a:ext cx="7162799" cy="2743199"/>
          </a:xfrm>
        </p:spPr>
        <p:txBody>
          <a:bodyPr anchor="ctr">
            <a:normAutofit/>
          </a:bodyPr>
          <a:lstStyle>
            <a:lvl1pPr algn="l">
              <a:defRPr sz="2400" b="0" cap="none">
                <a:solidFill>
                  <a:schemeClr val="tx1"/>
                </a:solidFill>
              </a:defRPr>
            </a:lvl1pPr>
          </a:lstStyle>
          <a:p>
            <a:r>
              <a:rPr lang="ja-JP" altLang="en-US"/>
              <a:t>マスター タイトルの書式設定</a:t>
            </a:r>
            <a:endParaRPr lang="en-US" dirty="0"/>
          </a:p>
        </p:txBody>
      </p:sp>
      <p:sp>
        <p:nvSpPr>
          <p:cNvPr id="10" name="Text Placeholder 9"/>
          <p:cNvSpPr>
            <a:spLocks noGrp="1"/>
          </p:cNvSpPr>
          <p:nvPr>
            <p:ph type="body" sz="quarter" idx="13"/>
          </p:nvPr>
        </p:nvSpPr>
        <p:spPr>
          <a:xfrm>
            <a:off x="823406" y="3352800"/>
            <a:ext cx="7004388" cy="381000"/>
          </a:xfrm>
        </p:spPr>
        <p:txBody>
          <a:bodyPr anchor="ctr"/>
          <a:lstStyle>
            <a:lvl1pPr marL="0" indent="0">
              <a:buFontTx/>
              <a:buNone/>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515599" y="4343400"/>
            <a:ext cx="7614275" cy="1447800"/>
          </a:xfrm>
        </p:spPr>
        <p:txBody>
          <a:bodyPr anchor="ctr">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4/7/2021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904790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2" y="3308581"/>
            <a:ext cx="7598569" cy="1468800"/>
          </a:xfrm>
        </p:spPr>
        <p:txBody>
          <a:bodyPr anchor="b">
            <a:normAutofit/>
          </a:bodyPr>
          <a:lstStyle>
            <a:lvl1pPr algn="l">
              <a:defRPr sz="2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14351" y="4777381"/>
            <a:ext cx="7598570" cy="860400"/>
          </a:xfrm>
        </p:spPr>
        <p:txBody>
          <a:bodyPr anchor="t">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4/7/2021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5900378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13" name="TextBox 12"/>
          <p:cNvSpPr txBox="1"/>
          <p:nvPr/>
        </p:nvSpPr>
        <p:spPr>
          <a:xfrm>
            <a:off x="7678400"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
        <p:nvSpPr>
          <p:cNvPr id="14" name="TextBox 13"/>
          <p:cNvSpPr txBox="1"/>
          <p:nvPr/>
        </p:nvSpPr>
        <p:spPr>
          <a:xfrm>
            <a:off x="366206" y="823337"/>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
        <p:nvSpPr>
          <p:cNvPr id="16" name="Title 1"/>
          <p:cNvSpPr>
            <a:spLocks noGrp="1"/>
          </p:cNvSpPr>
          <p:nvPr>
            <p:ph type="title"/>
          </p:nvPr>
        </p:nvSpPr>
        <p:spPr>
          <a:xfrm>
            <a:off x="744201" y="609602"/>
            <a:ext cx="7162799" cy="2743199"/>
          </a:xfrm>
        </p:spPr>
        <p:txBody>
          <a:bodyPr anchor="ctr">
            <a:normAutofit/>
          </a:bodyPr>
          <a:lstStyle>
            <a:lvl1pPr algn="l">
              <a:defRPr sz="2400" b="0" cap="none">
                <a:solidFill>
                  <a:schemeClr val="tx1"/>
                </a:solidFill>
              </a:defRPr>
            </a:lvl1pPr>
          </a:lstStyle>
          <a:p>
            <a:r>
              <a:rPr lang="ja-JP" altLang="en-US"/>
              <a:t>マスター タイトルの書式設定</a:t>
            </a:r>
            <a:endParaRPr lang="en-US" dirty="0"/>
          </a:p>
        </p:txBody>
      </p:sp>
      <p:sp>
        <p:nvSpPr>
          <p:cNvPr id="10" name="Text Placeholder 9"/>
          <p:cNvSpPr>
            <a:spLocks noGrp="1"/>
          </p:cNvSpPr>
          <p:nvPr>
            <p:ph type="body" sz="quarter" idx="13"/>
          </p:nvPr>
        </p:nvSpPr>
        <p:spPr>
          <a:xfrm>
            <a:off x="514350" y="3886200"/>
            <a:ext cx="7601577" cy="889000"/>
          </a:xfrm>
        </p:spPr>
        <p:txBody>
          <a:bodyPr vert="horz" lIns="91440" tIns="45720" rIns="91440" bIns="45720" rtlCol="0" anchor="b">
            <a:normAutofit/>
          </a:bodyPr>
          <a:lstStyle>
            <a:lvl1pPr>
              <a:buNone/>
              <a:defRPr lang="en-US" sz="1800" b="0" cap="none" dirty="0">
                <a:ln w="3175" cmpd="sng">
                  <a:noFill/>
                </a:ln>
                <a:solidFill>
                  <a:schemeClr val="tx1"/>
                </a:solidFill>
                <a:effectLst/>
              </a:defRPr>
            </a:lvl1pPr>
          </a:lstStyle>
          <a:p>
            <a:pPr marL="0" lvl="0">
              <a:spcBef>
                <a:spcPct val="0"/>
              </a:spcBef>
              <a:buNone/>
            </a:pPr>
            <a:r>
              <a:rPr lang="ja-JP" altLang="en-US"/>
              <a:t>マスター テキストの書式設定</a:t>
            </a:r>
          </a:p>
        </p:txBody>
      </p:sp>
      <p:sp>
        <p:nvSpPr>
          <p:cNvPr id="3" name="Text Placeholder 2"/>
          <p:cNvSpPr>
            <a:spLocks noGrp="1"/>
          </p:cNvSpPr>
          <p:nvPr>
            <p:ph type="body" idx="1"/>
          </p:nvPr>
        </p:nvSpPr>
        <p:spPr>
          <a:xfrm>
            <a:off x="514349" y="4775200"/>
            <a:ext cx="7601577" cy="10160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4/7/2021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868990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1" y="609602"/>
            <a:ext cx="7598570" cy="2743199"/>
          </a:xfrm>
        </p:spPr>
        <p:txBody>
          <a:bodyPr vert="horz" lIns="91440" tIns="45720" rIns="91440" bIns="45720" rtlCol="0" anchor="ctr">
            <a:normAutofit/>
          </a:bodyPr>
          <a:lstStyle>
            <a:lvl1pPr>
              <a:defRPr lang="en-US" b="0" dirty="0"/>
            </a:lvl1pPr>
          </a:lstStyle>
          <a:p>
            <a:pPr marL="0" lvl="0"/>
            <a:r>
              <a:rPr lang="ja-JP" altLang="en-US"/>
              <a:t>マスター タイトルの書式設定</a:t>
            </a:r>
            <a:endParaRPr lang="en-US" dirty="0"/>
          </a:p>
        </p:txBody>
      </p:sp>
      <p:sp>
        <p:nvSpPr>
          <p:cNvPr id="10" name="Text Placeholder 9"/>
          <p:cNvSpPr>
            <a:spLocks noGrp="1"/>
          </p:cNvSpPr>
          <p:nvPr>
            <p:ph type="body" sz="quarter" idx="13"/>
          </p:nvPr>
        </p:nvSpPr>
        <p:spPr>
          <a:xfrm>
            <a:off x="514351" y="3505200"/>
            <a:ext cx="7598571" cy="838200"/>
          </a:xfrm>
        </p:spPr>
        <p:txBody>
          <a:bodyPr vert="horz" lIns="91440" tIns="45720" rIns="91440" bIns="45720" rtlCol="0" anchor="b">
            <a:normAutofit/>
          </a:bodyPr>
          <a:lstStyle>
            <a:lvl1pPr>
              <a:buNone/>
              <a:defRPr lang="en-US" sz="2100" b="0" cap="none" dirty="0">
                <a:ln w="3175" cmpd="sng">
                  <a:noFill/>
                </a:ln>
                <a:solidFill>
                  <a:schemeClr val="tx1"/>
                </a:solidFill>
                <a:effectLst/>
              </a:defRPr>
            </a:lvl1pPr>
          </a:lstStyle>
          <a:p>
            <a:pPr marL="0" lvl="0">
              <a:spcBef>
                <a:spcPct val="0"/>
              </a:spcBef>
              <a:buNone/>
            </a:pPr>
            <a:r>
              <a:rPr lang="ja-JP" altLang="en-US"/>
              <a:t>マスター テキストの書式設定</a:t>
            </a:r>
          </a:p>
        </p:txBody>
      </p:sp>
      <p:sp>
        <p:nvSpPr>
          <p:cNvPr id="3" name="Text Placeholder 2"/>
          <p:cNvSpPr>
            <a:spLocks noGrp="1"/>
          </p:cNvSpPr>
          <p:nvPr>
            <p:ph type="body" idx="1"/>
          </p:nvPr>
        </p:nvSpPr>
        <p:spPr>
          <a:xfrm>
            <a:off x="514350" y="4343400"/>
            <a:ext cx="7598571" cy="14478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4/7/2021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0757134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3" name="Vertical Text Placeholder 2"/>
          <p:cNvSpPr>
            <a:spLocks noGrp="1"/>
          </p:cNvSpPr>
          <p:nvPr>
            <p:ph type="body" orient="vert" idx="1"/>
          </p:nvPr>
        </p:nvSpPr>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514351" y="609601"/>
            <a:ext cx="7598569" cy="1456267"/>
          </a:xfrm>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17616291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Vertical Title 1"/>
          <p:cNvSpPr>
            <a:spLocks noGrp="1"/>
          </p:cNvSpPr>
          <p:nvPr>
            <p:ph type="title" orient="vert"/>
          </p:nvPr>
        </p:nvSpPr>
        <p:spPr>
          <a:xfrm>
            <a:off x="6494006" y="609600"/>
            <a:ext cx="1618914" cy="5181601"/>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4350" y="609600"/>
            <a:ext cx="5874087" cy="5181600"/>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324116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52628" y="767419"/>
            <a:ext cx="8085582" cy="3355848"/>
          </a:xfrm>
        </p:spPr>
        <p:txBody>
          <a:bodyPr anchor="b">
            <a:normAutofit/>
          </a:bodyPr>
          <a:lstStyle>
            <a:lvl1pPr>
              <a:lnSpc>
                <a:spcPct val="80000"/>
              </a:lnSpc>
              <a:defRPr sz="8000" b="0" baseline="0">
                <a:solidFill>
                  <a:schemeClr val="accent1"/>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00634" y="4187275"/>
            <a:ext cx="6919722" cy="1645920"/>
          </a:xfrm>
        </p:spPr>
        <p:txBody>
          <a:bodyPr anchor="t">
            <a:normAutofit/>
          </a:bodyPr>
          <a:lstStyle>
            <a:lvl1pPr marL="0" indent="0">
              <a:buNone/>
              <a:defRPr sz="28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smtClean="0"/>
              <a:pPr/>
              <a:t>4/7/2021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711881-542F-4E86-BA7E-A6C1077FE782}" type="slidenum">
              <a:rPr lang="ja-JP" smtClean="0"/>
              <a:t>‹#›</a:t>
            </a:fld>
            <a:endParaRPr lang="ja-JP"/>
          </a:p>
        </p:txBody>
      </p:sp>
    </p:spTree>
    <p:extLst>
      <p:ext uri="{BB962C8B-B14F-4D97-AF65-F5344CB8AC3E}">
        <p14:creationId xmlns:p14="http://schemas.microsoft.com/office/powerpoint/2010/main" val="3787244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07492"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757738"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4/7/2021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D711881-542F-4E86-BA7E-A6C1077FE782}" type="slidenum">
              <a:rPr lang="ja-JP" smtClean="0"/>
              <a:t>‹#›</a:t>
            </a:fld>
            <a:endParaRPr lang="ja-JP"/>
          </a:p>
        </p:txBody>
      </p:sp>
    </p:spTree>
    <p:extLst>
      <p:ext uri="{BB962C8B-B14F-4D97-AF65-F5344CB8AC3E}">
        <p14:creationId xmlns:p14="http://schemas.microsoft.com/office/powerpoint/2010/main" val="3952657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07492" y="2032000"/>
            <a:ext cx="3806190" cy="723400"/>
          </a:xfrm>
        </p:spPr>
        <p:txBody>
          <a:bodyPr anchor="ctr">
            <a:normAutofit/>
          </a:bodyPr>
          <a:lstStyle>
            <a:lvl1pPr marL="0" indent="0">
              <a:spcBef>
                <a:spcPts val="0"/>
              </a:spcBef>
              <a:buNone/>
              <a:defRPr sz="20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507492" y="2736150"/>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766310" y="2029968"/>
            <a:ext cx="3806190" cy="722376"/>
          </a:xfrm>
        </p:spPr>
        <p:txBody>
          <a:bodyPr anchor="ctr">
            <a:normAutofit/>
          </a:bodyPr>
          <a:lstStyle>
            <a:lvl1pPr marL="0" indent="0">
              <a:spcBef>
                <a:spcPts val="0"/>
              </a:spcBef>
              <a:buNone/>
              <a:defRPr sz="20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766310" y="2734056"/>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4/7/2021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D711881-542F-4E86-BA7E-A6C1077FE782}" type="slidenum">
              <a:rPr lang="ja-JP" smtClean="0"/>
              <a:t>‹#›</a:t>
            </a:fld>
            <a:endParaRPr lang="ja-JP"/>
          </a:p>
        </p:txBody>
      </p:sp>
    </p:spTree>
    <p:extLst>
      <p:ext uri="{BB962C8B-B14F-4D97-AF65-F5344CB8AC3E}">
        <p14:creationId xmlns:p14="http://schemas.microsoft.com/office/powerpoint/2010/main" val="1132375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4/7/2021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D711881-542F-4E86-BA7E-A6C1077FE782}" type="slidenum">
              <a:rPr lang="ja-JP" smtClean="0"/>
              <a:t>‹#›</a:t>
            </a:fld>
            <a:endParaRPr lang="ja-JP"/>
          </a:p>
        </p:txBody>
      </p:sp>
    </p:spTree>
    <p:extLst>
      <p:ext uri="{BB962C8B-B14F-4D97-AF65-F5344CB8AC3E}">
        <p14:creationId xmlns:p14="http://schemas.microsoft.com/office/powerpoint/2010/main" val="1151501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4/7/2021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D711881-542F-4E86-BA7E-A6C1077FE782}" type="slidenum">
              <a:rPr lang="ja-JP" smtClean="0"/>
              <a:t>‹#›</a:t>
            </a:fld>
            <a:endParaRPr lang="ja-JP"/>
          </a:p>
        </p:txBody>
      </p:sp>
    </p:spTree>
    <p:extLst>
      <p:ext uri="{BB962C8B-B14F-4D97-AF65-F5344CB8AC3E}">
        <p14:creationId xmlns:p14="http://schemas.microsoft.com/office/powerpoint/2010/main" val="3124072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Rectangle 1"/>
          <p:cNvSpPr/>
          <p:nvPr/>
        </p:nvSpPr>
        <p:spPr>
          <a:xfrm>
            <a:off x="5715000" y="0"/>
            <a:ext cx="3429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196053" y="542282"/>
            <a:ext cx="2537460" cy="1920240"/>
          </a:xfrm>
        </p:spPr>
        <p:txBody>
          <a:bodyPr anchor="b">
            <a:noAutofit/>
          </a:bodyPr>
          <a:lstStyle>
            <a:lvl1pPr>
              <a:lnSpc>
                <a:spcPct val="85000"/>
              </a:lnSpc>
              <a:defRPr sz="3600">
                <a:solidFill>
                  <a:srgbClr val="FFFF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571500" y="762000"/>
            <a:ext cx="4572000" cy="4572000"/>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06987" y="2511813"/>
            <a:ext cx="254889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5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ja-JP" altLang="en-US"/>
              <a:t>マスター テキストの書式設定</a:t>
            </a:r>
          </a:p>
        </p:txBody>
      </p:sp>
      <p:sp>
        <p:nvSpPr>
          <p:cNvPr id="5" name="Date Placeholder 4"/>
          <p:cNvSpPr>
            <a:spLocks noGrp="1"/>
          </p:cNvSpPr>
          <p:nvPr>
            <p:ph type="dt" sz="half" idx="10"/>
          </p:nvPr>
        </p:nvSpPr>
        <p:spPr/>
        <p:txBody>
          <a:bodyPr/>
          <a:lstStyle/>
          <a:p>
            <a:fld id="{B61BEF0D-F0BB-DE4B-95CE-6DB70DBA9567}" type="datetimeFigureOut">
              <a:rPr lang="en-US" smtClean="0"/>
              <a:pPr/>
              <a:t>4/7/2021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8D711881-542F-4E86-BA7E-A6C1077FE782}" type="slidenum">
              <a:rPr lang="ja-JP" smtClean="0"/>
              <a:t>‹#›</a:t>
            </a:fld>
            <a:endParaRPr lang="ja-JP"/>
          </a:p>
        </p:txBody>
      </p:sp>
    </p:spTree>
    <p:extLst>
      <p:ext uri="{BB962C8B-B14F-4D97-AF65-F5344CB8AC3E}">
        <p14:creationId xmlns:p14="http://schemas.microsoft.com/office/powerpoint/2010/main" val="427332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918" y="5418668"/>
            <a:ext cx="8085582" cy="613283"/>
          </a:xfrm>
        </p:spPr>
        <p:txBody>
          <a:bodyPr anchor="b">
            <a:normAutofit/>
          </a:bodyPr>
          <a:lstStyle>
            <a:lvl1pPr>
              <a:lnSpc>
                <a:spcPct val="85000"/>
              </a:lnSpc>
              <a:defRPr sz="2800" b="0">
                <a:solidFill>
                  <a:srgbClr val="FFFFFF"/>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0" y="0"/>
            <a:ext cx="9144000" cy="5330952"/>
          </a:xfrm>
          <a:solidFill>
            <a:schemeClr val="accent1">
              <a:lumMod val="20000"/>
              <a:lumOff val="80000"/>
            </a:schemeClr>
          </a:solidFill>
        </p:spPr>
        <p:txBody>
          <a:bodyPr anchor="t"/>
          <a:lstStyle>
            <a:lvl1pPr marL="0" indent="0" algn="ctr">
              <a:spcBef>
                <a:spcPts val="800"/>
              </a:spcBef>
              <a:buNone/>
              <a:defRPr sz="3200">
                <a:solidFill>
                  <a:srgbClr val="4D4D4D"/>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507492" y="5909735"/>
            <a:ext cx="6922008" cy="533400"/>
          </a:xfrm>
        </p:spPr>
        <p:txBody>
          <a:bodyPr>
            <a:normAutofit/>
          </a:bodyPr>
          <a:lstStyle>
            <a:lvl1pPr marL="0" indent="0">
              <a:lnSpc>
                <a:spcPct val="90000"/>
              </a:lnSpc>
              <a:spcBef>
                <a:spcPts val="1200"/>
              </a:spcBef>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lvl1pPr>
              <a:defRPr>
                <a:solidFill>
                  <a:srgbClr val="FFFFFF">
                    <a:alpha val="75000"/>
                  </a:srgbClr>
                </a:solidFill>
              </a:defRPr>
            </a:lvl1pPr>
          </a:lstStyle>
          <a:p>
            <a:fld id="{B61BEF0D-F0BB-DE4B-95CE-6DB70DBA9567}" type="datetimeFigureOut">
              <a:rPr lang="en-US" smtClean="0"/>
              <a:pPr/>
              <a:t>4/7/2021</a:t>
            </a:fld>
            <a:endParaRPr lang="en-US" dirty="0"/>
          </a:p>
        </p:txBody>
      </p:sp>
      <p:sp>
        <p:nvSpPr>
          <p:cNvPr id="6" name="Footer Placeholder 5"/>
          <p:cNvSpPr>
            <a:spLocks noGrp="1"/>
          </p:cNvSpPr>
          <p:nvPr>
            <p:ph type="ftr" sz="quarter" idx="11"/>
          </p:nvPr>
        </p:nvSpPr>
        <p:spPr/>
        <p:txBody>
          <a:bodyPr/>
          <a:lstStyle>
            <a:lvl1pPr>
              <a:defRPr>
                <a:solidFill>
                  <a:srgbClr val="FFFFFF">
                    <a:alpha val="75000"/>
                  </a:srgb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8D711881-542F-4E86-BA7E-A6C1077FE782}" type="slidenum">
              <a:rPr lang="ja-JP" smtClean="0"/>
              <a:t>‹#›</a:t>
            </a:fld>
            <a:endParaRPr lang="ja-JP"/>
          </a:p>
        </p:txBody>
      </p:sp>
    </p:spTree>
    <p:extLst>
      <p:ext uri="{BB962C8B-B14F-4D97-AF65-F5344CB8AC3E}">
        <p14:creationId xmlns:p14="http://schemas.microsoft.com/office/powerpoint/2010/main" val="685210780"/>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2919" y="499533"/>
            <a:ext cx="8079581" cy="165819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07206" y="1993393"/>
            <a:ext cx="8065294" cy="3766185"/>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4350" y="6412447"/>
            <a:ext cx="3086100" cy="228600"/>
          </a:xfrm>
          <a:prstGeom prst="rect">
            <a:avLst/>
          </a:prstGeom>
        </p:spPr>
        <p:txBody>
          <a:bodyPr vert="horz" lIns="91440" tIns="45720" rIns="91440" bIns="45720" rtlCol="0" anchor="ctr"/>
          <a:lstStyle>
            <a:lvl1pPr algn="l">
              <a:defRPr sz="950">
                <a:solidFill>
                  <a:schemeClr val="tx1">
                    <a:alpha val="75000"/>
                  </a:schemeClr>
                </a:solidFill>
              </a:defRPr>
            </a:lvl1pPr>
          </a:lstStyle>
          <a:p>
            <a:fld id="{B61BEF0D-F0BB-DE4B-95CE-6DB70DBA9567}" type="datetimeFigureOut">
              <a:rPr lang="en-US" smtClean="0"/>
              <a:pPr/>
              <a:t>4/7/2021</a:t>
            </a:fld>
            <a:endParaRPr lang="en-US" dirty="0"/>
          </a:p>
        </p:txBody>
      </p:sp>
      <p:sp>
        <p:nvSpPr>
          <p:cNvPr id="5" name="Footer Placeholder 4"/>
          <p:cNvSpPr>
            <a:spLocks noGrp="1"/>
          </p:cNvSpPr>
          <p:nvPr>
            <p:ph type="ftr" sz="quarter" idx="3"/>
          </p:nvPr>
        </p:nvSpPr>
        <p:spPr>
          <a:xfrm>
            <a:off x="514350" y="6554697"/>
            <a:ext cx="3771900" cy="228600"/>
          </a:xfrm>
          <a:prstGeom prst="rect">
            <a:avLst/>
          </a:prstGeom>
        </p:spPr>
        <p:txBody>
          <a:bodyPr vert="horz" lIns="91440" tIns="45720" rIns="91440" bIns="45720" rtlCol="0" anchor="ctr"/>
          <a:lstStyle>
            <a:lvl1pPr algn="l">
              <a:defRPr sz="950" cap="all" baseline="0">
                <a:solidFill>
                  <a:schemeClr val="tx1">
                    <a:alpha val="75000"/>
                  </a:schemeClr>
                </a:solidFill>
              </a:defRPr>
            </a:lvl1pPr>
          </a:lstStyle>
          <a:p>
            <a:endParaRPr lang="en-US" dirty="0"/>
          </a:p>
        </p:txBody>
      </p:sp>
      <p:sp>
        <p:nvSpPr>
          <p:cNvPr id="6" name="Slide Number Placeholder 5"/>
          <p:cNvSpPr>
            <a:spLocks noGrp="1"/>
          </p:cNvSpPr>
          <p:nvPr>
            <p:ph type="sldNum" sz="quarter" idx="4"/>
          </p:nvPr>
        </p:nvSpPr>
        <p:spPr>
          <a:xfrm>
            <a:off x="6541193" y="5829748"/>
            <a:ext cx="2194560" cy="1397039"/>
          </a:xfrm>
          <a:prstGeom prst="rect">
            <a:avLst/>
          </a:prstGeom>
        </p:spPr>
        <p:txBody>
          <a:bodyPr vert="horz" lIns="91440" tIns="45720" rIns="91440" bIns="45720" rtlCol="0" anchor="b"/>
          <a:lstStyle>
            <a:lvl1pPr algn="r">
              <a:defRPr sz="9000" b="0">
                <a:ln>
                  <a:noFill/>
                </a:ln>
                <a:solidFill>
                  <a:schemeClr val="accent1">
                    <a:alpha val="20000"/>
                  </a:schemeClr>
                </a:solidFill>
                <a:latin typeface="+mj-lt"/>
              </a:defRPr>
            </a:lvl1pPr>
          </a:lstStyle>
          <a:p>
            <a:fld id="{8D711881-542F-4E86-BA7E-A6C1077FE782}" type="slidenum">
              <a:rPr lang="ja-JP" smtClean="0"/>
              <a:t>‹#›</a:t>
            </a:fld>
            <a:endParaRPr lang="ja-JP"/>
          </a:p>
        </p:txBody>
      </p:sp>
    </p:spTree>
    <p:extLst>
      <p:ext uri="{BB962C8B-B14F-4D97-AF65-F5344CB8AC3E}">
        <p14:creationId xmlns:p14="http://schemas.microsoft.com/office/powerpoint/2010/main" val="1938751004"/>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xStyles>
    <p:titleStyle>
      <a:lvl1pPr algn="l" defTabSz="914400" rtl="0" eaLnBrk="1" latinLnBrk="0" hangingPunct="1">
        <a:lnSpc>
          <a:spcPct val="90000"/>
        </a:lnSpc>
        <a:spcBef>
          <a:spcPct val="0"/>
        </a:spcBef>
        <a:buNone/>
        <a:defRPr kumimoji="1" sz="48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kumimoji="1"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kumimoji="1"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kumimoji="1"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kumimoji="1"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kumimoji="1"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kumimoji="1"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kumimoji="1"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kumimoji="1"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kumimoji="1"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4351" y="609601"/>
            <a:ext cx="7598569" cy="1456267"/>
          </a:xfrm>
          <a:prstGeom prst="rect">
            <a:avLst/>
          </a:prstGeom>
          <a:effectLst/>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4351" y="2142068"/>
            <a:ext cx="7598569" cy="3649133"/>
          </a:xfrm>
          <a:prstGeom prst="rect">
            <a:avLst/>
          </a:prstGeom>
        </p:spPr>
        <p:txBody>
          <a:bodyPr vert="horz" lIns="91440" tIns="45720" rIns="91440" bIns="45720" rtlCol="0"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442245" y="5870576"/>
            <a:ext cx="1200150" cy="377825"/>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B61BEF0D-F0BB-DE4B-95CE-6DB70DBA9567}" type="datetimeFigureOut">
              <a:rPr lang="en-US" dirty="0"/>
              <a:pPr/>
              <a:t>4/7/2021</a:t>
            </a:fld>
            <a:endParaRPr lang="en-US" dirty="0"/>
          </a:p>
        </p:txBody>
      </p:sp>
      <p:sp>
        <p:nvSpPr>
          <p:cNvPr id="5" name="Footer Placeholder 4"/>
          <p:cNvSpPr>
            <a:spLocks noGrp="1"/>
          </p:cNvSpPr>
          <p:nvPr>
            <p:ph type="ftr" sz="quarter" idx="3"/>
          </p:nvPr>
        </p:nvSpPr>
        <p:spPr>
          <a:xfrm>
            <a:off x="514351" y="5870576"/>
            <a:ext cx="5870744" cy="377825"/>
          </a:xfrm>
          <a:prstGeom prst="rect">
            <a:avLst/>
          </a:prstGeom>
        </p:spPr>
        <p:txBody>
          <a:bodyPr vert="horz" lIns="91440" tIns="45720" rIns="91440" bIns="45720" rtlCol="0" anchor="ctr"/>
          <a:lstStyle>
            <a:lvl1pPr algn="l">
              <a:defRPr sz="75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699546" y="5870576"/>
            <a:ext cx="413375" cy="377825"/>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145366644"/>
      </p:ext>
    </p:extLst>
  </p:cSld>
  <p:clrMap bg1="dk1" tx1="lt1" bg2="dk2" tx2="lt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798" r:id="rId13"/>
    <p:sldLayoutId id="2147483799" r:id="rId14"/>
    <p:sldLayoutId id="2147483800" r:id="rId15"/>
    <p:sldLayoutId id="2147483801" r:id="rId16"/>
    <p:sldLayoutId id="2147483802" r:id="rId17"/>
  </p:sldLayoutIdLst>
  <p:txStyles>
    <p:titleStyle>
      <a:lvl1pPr algn="l" defTabSz="342900" rtl="0" eaLnBrk="1" latinLnBrk="0" hangingPunct="1">
        <a:spcBef>
          <a:spcPct val="0"/>
        </a:spcBef>
        <a:buNone/>
        <a:defRPr kumimoji="1" sz="2700" kern="1200" cap="all">
          <a:ln w="3175" cmpd="sng">
            <a:noFill/>
          </a:ln>
          <a:solidFill>
            <a:schemeClr val="tx1"/>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14313" indent="-214313" algn="l" defTabSz="342900" rtl="0" eaLnBrk="1" latinLnBrk="0" hangingPunct="1">
        <a:spcBef>
          <a:spcPts val="0"/>
        </a:spcBef>
        <a:spcAft>
          <a:spcPts val="750"/>
        </a:spcAft>
        <a:buClr>
          <a:schemeClr val="tx1"/>
        </a:buClr>
        <a:buSzPct val="100000"/>
        <a:buFont typeface="Arial"/>
        <a:buChar char="•"/>
        <a:defRPr kumimoji="1" sz="1350" kern="1200" cap="none">
          <a:solidFill>
            <a:schemeClr val="tx1"/>
          </a:solidFill>
          <a:effectLst/>
          <a:latin typeface="+mn-lt"/>
          <a:ea typeface="+mn-ea"/>
          <a:cs typeface="+mn-cs"/>
        </a:defRPr>
      </a:lvl1pPr>
      <a:lvl2pPr marL="557213" indent="-214313" algn="l" defTabSz="342900" rtl="0" eaLnBrk="1" latinLnBrk="0" hangingPunct="1">
        <a:spcBef>
          <a:spcPts val="0"/>
        </a:spcBef>
        <a:spcAft>
          <a:spcPts val="750"/>
        </a:spcAft>
        <a:buClr>
          <a:schemeClr val="tx1"/>
        </a:buClr>
        <a:buSzPct val="100000"/>
        <a:buFont typeface="Arial"/>
        <a:buChar char="•"/>
        <a:defRPr kumimoji="1" sz="1200" kern="1200" cap="none">
          <a:solidFill>
            <a:schemeClr val="tx1"/>
          </a:solidFill>
          <a:effectLst/>
          <a:latin typeface="+mn-lt"/>
          <a:ea typeface="+mn-ea"/>
          <a:cs typeface="+mn-cs"/>
        </a:defRPr>
      </a:lvl2pPr>
      <a:lvl3pPr marL="900113" indent="-214313" algn="l" defTabSz="342900" rtl="0" eaLnBrk="1" latinLnBrk="0" hangingPunct="1">
        <a:spcBef>
          <a:spcPts val="0"/>
        </a:spcBef>
        <a:spcAft>
          <a:spcPts val="750"/>
        </a:spcAft>
        <a:buClr>
          <a:schemeClr val="tx1"/>
        </a:buClr>
        <a:buSzPct val="100000"/>
        <a:buFont typeface="Arial"/>
        <a:buChar char="•"/>
        <a:defRPr kumimoji="1" sz="1050" kern="1200" cap="none">
          <a:solidFill>
            <a:schemeClr val="tx1"/>
          </a:solidFill>
          <a:effectLst/>
          <a:latin typeface="+mn-lt"/>
          <a:ea typeface="+mn-ea"/>
          <a:cs typeface="+mn-cs"/>
        </a:defRPr>
      </a:lvl3pPr>
      <a:lvl4pPr marL="1157288" indent="-128588" algn="l" defTabSz="342900" rtl="0" eaLnBrk="1" latinLnBrk="0" hangingPunct="1">
        <a:spcBef>
          <a:spcPts val="0"/>
        </a:spcBef>
        <a:spcAft>
          <a:spcPts val="750"/>
        </a:spcAft>
        <a:buClr>
          <a:schemeClr val="tx1"/>
        </a:buClr>
        <a:buSzPct val="100000"/>
        <a:buFont typeface="Arial"/>
        <a:buChar char="•"/>
        <a:defRPr kumimoji="1" sz="900" kern="1200" cap="none">
          <a:solidFill>
            <a:schemeClr val="tx1"/>
          </a:solidFill>
          <a:effectLst/>
          <a:latin typeface="+mn-lt"/>
          <a:ea typeface="+mn-ea"/>
          <a:cs typeface="+mn-cs"/>
        </a:defRPr>
      </a:lvl4pPr>
      <a:lvl5pPr marL="1500188" indent="-128588" algn="l" defTabSz="342900" rtl="0" eaLnBrk="1" latinLnBrk="0" hangingPunct="1">
        <a:spcBef>
          <a:spcPts val="0"/>
        </a:spcBef>
        <a:spcAft>
          <a:spcPts val="750"/>
        </a:spcAft>
        <a:buClr>
          <a:schemeClr val="tx1"/>
        </a:buClr>
        <a:buSzPct val="100000"/>
        <a:buFont typeface="Arial"/>
        <a:buChar char="•"/>
        <a:defRPr kumimoji="1" sz="900" kern="1200" cap="none">
          <a:solidFill>
            <a:schemeClr val="tx1"/>
          </a:solidFill>
          <a:effectLst/>
          <a:latin typeface="+mn-lt"/>
          <a:ea typeface="+mn-ea"/>
          <a:cs typeface="+mn-cs"/>
        </a:defRPr>
      </a:lvl5pPr>
      <a:lvl6pPr marL="1885950" indent="-171450" algn="l" defTabSz="342900" rtl="0" eaLnBrk="1" latinLnBrk="0" hangingPunct="1">
        <a:spcBef>
          <a:spcPts val="0"/>
        </a:spcBef>
        <a:spcAft>
          <a:spcPts val="750"/>
        </a:spcAft>
        <a:buClr>
          <a:schemeClr val="tx1"/>
        </a:buClr>
        <a:buSzPct val="100000"/>
        <a:buFont typeface="Arial"/>
        <a:buChar char="•"/>
        <a:defRPr kumimoji="1" sz="900" kern="1200" cap="none">
          <a:solidFill>
            <a:schemeClr val="tx1"/>
          </a:solidFill>
          <a:effectLst/>
          <a:latin typeface="+mn-lt"/>
          <a:ea typeface="+mn-ea"/>
          <a:cs typeface="+mn-cs"/>
        </a:defRPr>
      </a:lvl6pPr>
      <a:lvl7pPr marL="2228850" indent="-171450" algn="l" defTabSz="342900" rtl="0" eaLnBrk="1" latinLnBrk="0" hangingPunct="1">
        <a:spcBef>
          <a:spcPts val="0"/>
        </a:spcBef>
        <a:spcAft>
          <a:spcPts val="750"/>
        </a:spcAft>
        <a:buClr>
          <a:schemeClr val="tx1"/>
        </a:buClr>
        <a:buSzPct val="100000"/>
        <a:buFont typeface="Arial"/>
        <a:buChar char="•"/>
        <a:defRPr kumimoji="1" sz="900" kern="1200" cap="none">
          <a:solidFill>
            <a:schemeClr val="tx1"/>
          </a:solidFill>
          <a:effectLst/>
          <a:latin typeface="+mn-lt"/>
          <a:ea typeface="+mn-ea"/>
          <a:cs typeface="+mn-cs"/>
        </a:defRPr>
      </a:lvl7pPr>
      <a:lvl8pPr marL="2571750" indent="-171450" algn="l" defTabSz="342900" rtl="0" eaLnBrk="1" latinLnBrk="0" hangingPunct="1">
        <a:spcBef>
          <a:spcPts val="0"/>
        </a:spcBef>
        <a:spcAft>
          <a:spcPts val="750"/>
        </a:spcAft>
        <a:buClr>
          <a:schemeClr val="tx1"/>
        </a:buClr>
        <a:buSzPct val="100000"/>
        <a:buFont typeface="Arial"/>
        <a:buChar char="•"/>
        <a:defRPr kumimoji="1" sz="900" kern="1200" cap="none">
          <a:solidFill>
            <a:schemeClr val="tx1"/>
          </a:solidFill>
          <a:effectLst/>
          <a:latin typeface="+mn-lt"/>
          <a:ea typeface="+mn-ea"/>
          <a:cs typeface="+mn-cs"/>
        </a:defRPr>
      </a:lvl8pPr>
      <a:lvl9pPr marL="2914650" indent="-171450" algn="l" defTabSz="342900" rtl="0" eaLnBrk="1" latinLnBrk="0" hangingPunct="1">
        <a:spcBef>
          <a:spcPts val="0"/>
        </a:spcBef>
        <a:spcAft>
          <a:spcPts val="750"/>
        </a:spcAft>
        <a:buClr>
          <a:schemeClr val="tx1"/>
        </a:buClr>
        <a:buSzPct val="100000"/>
        <a:buFont typeface="Arial"/>
        <a:buChar char="•"/>
        <a:defRPr kumimoji="1" sz="900" kern="1200" cap="none">
          <a:solidFill>
            <a:schemeClr val="tx1"/>
          </a:solidFill>
          <a:effectLst/>
          <a:latin typeface="+mn-lt"/>
          <a:ea typeface="+mn-ea"/>
          <a:cs typeface="+mn-cs"/>
        </a:defRPr>
      </a:lvl9pPr>
    </p:bodyStyle>
    <p:otherStyle>
      <a:defPPr>
        <a:defRPr lang="en-US"/>
      </a:defPPr>
      <a:lvl1pPr marL="0" algn="l" defTabSz="342900" rtl="0" eaLnBrk="1" latinLnBrk="0" hangingPunct="1">
        <a:defRPr kumimoji="1" sz="1350" kern="1200">
          <a:solidFill>
            <a:schemeClr val="tx1"/>
          </a:solidFill>
          <a:latin typeface="+mn-lt"/>
          <a:ea typeface="+mn-ea"/>
          <a:cs typeface="+mn-cs"/>
        </a:defRPr>
      </a:lvl1pPr>
      <a:lvl2pPr marL="342900" algn="l" defTabSz="342900" rtl="0" eaLnBrk="1" latinLnBrk="0" hangingPunct="1">
        <a:defRPr kumimoji="1" sz="1350" kern="1200">
          <a:solidFill>
            <a:schemeClr val="tx1"/>
          </a:solidFill>
          <a:latin typeface="+mn-lt"/>
          <a:ea typeface="+mn-ea"/>
          <a:cs typeface="+mn-cs"/>
        </a:defRPr>
      </a:lvl2pPr>
      <a:lvl3pPr marL="685800" algn="l" defTabSz="342900" rtl="0" eaLnBrk="1" latinLnBrk="0" hangingPunct="1">
        <a:defRPr kumimoji="1" sz="1350" kern="1200">
          <a:solidFill>
            <a:schemeClr val="tx1"/>
          </a:solidFill>
          <a:latin typeface="+mn-lt"/>
          <a:ea typeface="+mn-ea"/>
          <a:cs typeface="+mn-cs"/>
        </a:defRPr>
      </a:lvl3pPr>
      <a:lvl4pPr marL="1028700" algn="l" defTabSz="342900" rtl="0" eaLnBrk="1" latinLnBrk="0" hangingPunct="1">
        <a:defRPr kumimoji="1" sz="1350" kern="1200">
          <a:solidFill>
            <a:schemeClr val="tx1"/>
          </a:solidFill>
          <a:latin typeface="+mn-lt"/>
          <a:ea typeface="+mn-ea"/>
          <a:cs typeface="+mn-cs"/>
        </a:defRPr>
      </a:lvl4pPr>
      <a:lvl5pPr marL="1371600" algn="l" defTabSz="342900" rtl="0" eaLnBrk="1" latinLnBrk="0" hangingPunct="1">
        <a:defRPr kumimoji="1" sz="1350" kern="1200">
          <a:solidFill>
            <a:schemeClr val="tx1"/>
          </a:solidFill>
          <a:latin typeface="+mn-lt"/>
          <a:ea typeface="+mn-ea"/>
          <a:cs typeface="+mn-cs"/>
        </a:defRPr>
      </a:lvl5pPr>
      <a:lvl6pPr marL="1714500" algn="l" defTabSz="342900" rtl="0" eaLnBrk="1" latinLnBrk="0" hangingPunct="1">
        <a:defRPr kumimoji="1" sz="1350" kern="1200">
          <a:solidFill>
            <a:schemeClr val="tx1"/>
          </a:solidFill>
          <a:latin typeface="+mn-lt"/>
          <a:ea typeface="+mn-ea"/>
          <a:cs typeface="+mn-cs"/>
        </a:defRPr>
      </a:lvl6pPr>
      <a:lvl7pPr marL="2057400" algn="l" defTabSz="342900" rtl="0" eaLnBrk="1" latinLnBrk="0" hangingPunct="1">
        <a:defRPr kumimoji="1" sz="1350" kern="1200">
          <a:solidFill>
            <a:schemeClr val="tx1"/>
          </a:solidFill>
          <a:latin typeface="+mn-lt"/>
          <a:ea typeface="+mn-ea"/>
          <a:cs typeface="+mn-cs"/>
        </a:defRPr>
      </a:lvl7pPr>
      <a:lvl8pPr marL="2400300" algn="l" defTabSz="342900" rtl="0" eaLnBrk="1" latinLnBrk="0" hangingPunct="1">
        <a:defRPr kumimoji="1" sz="1350" kern="1200">
          <a:solidFill>
            <a:schemeClr val="tx1"/>
          </a:solidFill>
          <a:latin typeface="+mn-lt"/>
          <a:ea typeface="+mn-ea"/>
          <a:cs typeface="+mn-cs"/>
        </a:defRPr>
      </a:lvl8pPr>
      <a:lvl9pPr marL="2743200" algn="l" defTabSz="3429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https://rikkyo.repo.nii.ac.jp/?action=repository_action_common_download&amp;item_id=12018&amp;item_no=1&amp;attribute_id=18&amp;file_no=1"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75656" y="3356992"/>
            <a:ext cx="6840760" cy="752872"/>
          </a:xfrm>
        </p:spPr>
        <p:txBody>
          <a:bodyPr>
            <a:normAutofit/>
          </a:bodyPr>
          <a:lstStyle/>
          <a:p>
            <a:r>
              <a:rPr lang="en-US" altLang="ja-JP" sz="4400" dirty="0">
                <a:latin typeface="メイリオ" panose="020B0604030504040204" pitchFamily="50" charset="-128"/>
                <a:ea typeface="メイリオ" panose="020B0604030504040204" pitchFamily="50" charset="-128"/>
              </a:rPr>
              <a:t>Session</a:t>
            </a:r>
            <a:r>
              <a:rPr lang="ja-JP" altLang="en-US" sz="4400" dirty="0">
                <a:latin typeface="メイリオ" panose="020B0604030504040204" pitchFamily="50" charset="-128"/>
                <a:ea typeface="メイリオ" panose="020B0604030504040204" pitchFamily="50" charset="-128"/>
              </a:rPr>
              <a:t>１　</a:t>
            </a:r>
            <a:r>
              <a:rPr lang="ja-JP" sz="4400" dirty="0">
                <a:latin typeface="メイリオ" panose="020B0604030504040204" pitchFamily="50" charset="-128"/>
                <a:ea typeface="メイリオ" panose="020B0604030504040204" pitchFamily="50" charset="-128"/>
              </a:rPr>
              <a:t>身体の捉え方</a:t>
            </a:r>
            <a:endParaRPr lang="ja-JP" dirty="0">
              <a:latin typeface="メイリオ" panose="020B0604030504040204" pitchFamily="50" charset="-128"/>
              <a:ea typeface="メイリオ" panose="020B0604030504040204" pitchFamily="50" charset="-128"/>
            </a:endParaRPr>
          </a:p>
        </p:txBody>
      </p:sp>
      <p:sp>
        <p:nvSpPr>
          <p:cNvPr id="3" name="Subtitle 2"/>
          <p:cNvSpPr>
            <a:spLocks noGrp="1"/>
          </p:cNvSpPr>
          <p:nvPr>
            <p:ph type="subTitle" idx="1"/>
          </p:nvPr>
        </p:nvSpPr>
        <p:spPr>
          <a:xfrm>
            <a:off x="3555811" y="5784885"/>
            <a:ext cx="5472608" cy="419100"/>
          </a:xfrm>
        </p:spPr>
        <p:txBody>
          <a:bodyPr>
            <a:normAutofit/>
          </a:bodyPr>
          <a:lstStyle/>
          <a:p>
            <a:pPr algn="l"/>
            <a:r>
              <a:rPr lang="en-US" altLang="ja-JP" sz="2000" dirty="0">
                <a:latin typeface="メイリオ" panose="020B0604030504040204" pitchFamily="50" charset="-128"/>
                <a:ea typeface="メイリオ" panose="020B0604030504040204" pitchFamily="50" charset="-128"/>
              </a:rPr>
              <a:t>NPO</a:t>
            </a:r>
            <a:r>
              <a:rPr lang="ja-JP" altLang="en-US" sz="2000" dirty="0">
                <a:latin typeface="メイリオ" panose="020B0604030504040204" pitchFamily="50" charset="-128"/>
                <a:ea typeface="メイリオ" panose="020B0604030504040204" pitchFamily="50" charset="-128"/>
              </a:rPr>
              <a:t>法人コミュニティケア・ライフ　</a:t>
            </a:r>
            <a:endParaRPr lang="en-US" altLang="ja-JP" sz="2000" dirty="0">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A975D135-A16E-4149-94E3-E39CF58EC023}"/>
              </a:ext>
            </a:extLst>
          </p:cNvPr>
          <p:cNvSpPr txBox="1"/>
          <p:nvPr/>
        </p:nvSpPr>
        <p:spPr>
          <a:xfrm>
            <a:off x="1187624" y="692696"/>
            <a:ext cx="7632848" cy="1815882"/>
          </a:xfrm>
          <a:prstGeom prst="rect">
            <a:avLst/>
          </a:prstGeom>
          <a:noFill/>
        </p:spPr>
        <p:txBody>
          <a:bodyPr wrap="square" rtlCol="0">
            <a:spAutoFit/>
          </a:bodyPr>
          <a:lstStyle/>
          <a:p>
            <a:r>
              <a:rPr kumimoji="1" lang="ja-JP" altLang="en-US" sz="4000" dirty="0">
                <a:latin typeface="メイリオ" panose="020B0604030504040204" pitchFamily="50" charset="-128"/>
                <a:ea typeface="メイリオ" panose="020B0604030504040204" pitchFamily="50" charset="-128"/>
              </a:rPr>
              <a:t>これからの時代に必要な</a:t>
            </a:r>
            <a:endParaRPr kumimoji="1" lang="en-US" altLang="ja-JP" sz="4000" dirty="0">
              <a:latin typeface="メイリオ" panose="020B0604030504040204" pitchFamily="50" charset="-128"/>
              <a:ea typeface="メイリオ" panose="020B0604030504040204" pitchFamily="50" charset="-128"/>
            </a:endParaRPr>
          </a:p>
          <a:p>
            <a:r>
              <a:rPr kumimoji="1" lang="ja-JP" altLang="en-US" sz="4000" dirty="0">
                <a:latin typeface="メイリオ" panose="020B0604030504040204" pitchFamily="50" charset="-128"/>
                <a:ea typeface="メイリオ" panose="020B0604030504040204" pitchFamily="50" charset="-128"/>
              </a:rPr>
              <a:t>　　　　健康管理の仕方</a:t>
            </a:r>
            <a:endParaRPr kumimoji="1" lang="en-US" altLang="ja-JP" sz="4000" dirty="0">
              <a:latin typeface="メイリオ" panose="020B0604030504040204" pitchFamily="50" charset="-128"/>
              <a:ea typeface="メイリオ" panose="020B0604030504040204" pitchFamily="50" charset="-128"/>
            </a:endParaRPr>
          </a:p>
          <a:p>
            <a:r>
              <a:rPr kumimoji="1" lang="ja-JP" altLang="en-US" sz="3200" dirty="0">
                <a:latin typeface="メイリオ" panose="020B0604030504040204" pitchFamily="50" charset="-128"/>
                <a:ea typeface="メイリオ" panose="020B0604030504040204" pitchFamily="50" charset="-128"/>
              </a:rPr>
              <a:t>　　</a:t>
            </a:r>
            <a:r>
              <a:rPr kumimoji="1" lang="ja-JP" altLang="en-US" sz="2800" dirty="0">
                <a:latin typeface="メイリオ" panose="020B0604030504040204" pitchFamily="50" charset="-128"/>
                <a:ea typeface="メイリオ" panose="020B0604030504040204" pitchFamily="50" charset="-128"/>
              </a:rPr>
              <a:t>～自分の身体は自分で回復させる～</a:t>
            </a:r>
          </a:p>
        </p:txBody>
      </p:sp>
      <p:pic>
        <p:nvPicPr>
          <p:cNvPr id="1026" name="Picture 2">
            <a:extLst>
              <a:ext uri="{FF2B5EF4-FFF2-40B4-BE49-F238E27FC236}">
                <a16:creationId xmlns:a16="http://schemas.microsoft.com/office/drawing/2014/main" id="{6101F14B-6B31-4410-B806-880A57621B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5784885"/>
            <a:ext cx="2593764" cy="38041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1AB3509-B577-4761-952C-8C9DA352E946}"/>
              </a:ext>
            </a:extLst>
          </p:cNvPr>
          <p:cNvSpPr>
            <a:spLocks noGrp="1"/>
          </p:cNvSpPr>
          <p:nvPr>
            <p:ph type="title"/>
          </p:nvPr>
        </p:nvSpPr>
        <p:spPr/>
        <p:txBody>
          <a:bodyPr/>
          <a:lstStyle/>
          <a:p>
            <a:pPr algn="ctr"/>
            <a:r>
              <a:rPr kumimoji="1" lang="ja-JP" altLang="en-US" dirty="0">
                <a:latin typeface="メイリオ" panose="020B0604030504040204" pitchFamily="50" charset="-128"/>
                <a:ea typeface="メイリオ" panose="020B0604030504040204" pitchFamily="50" charset="-128"/>
              </a:rPr>
              <a:t>私たちの可能性</a:t>
            </a:r>
          </a:p>
        </p:txBody>
      </p:sp>
      <p:sp>
        <p:nvSpPr>
          <p:cNvPr id="3" name="コンテンツ プレースホルダー 2">
            <a:extLst>
              <a:ext uri="{FF2B5EF4-FFF2-40B4-BE49-F238E27FC236}">
                <a16:creationId xmlns:a16="http://schemas.microsoft.com/office/drawing/2014/main" id="{7FDF778F-108F-424C-8D84-98763AA95CB3}"/>
              </a:ext>
            </a:extLst>
          </p:cNvPr>
          <p:cNvSpPr>
            <a:spLocks noGrp="1"/>
          </p:cNvSpPr>
          <p:nvPr>
            <p:ph idx="1"/>
          </p:nvPr>
        </p:nvSpPr>
        <p:spPr>
          <a:xfrm>
            <a:off x="822959" y="1845734"/>
            <a:ext cx="7277433" cy="4023360"/>
          </a:xfrm>
        </p:spPr>
        <p:txBody>
          <a:bodyPr>
            <a:normAutofit fontScale="92500"/>
          </a:bodyPr>
          <a:lstStyle/>
          <a:p>
            <a:pPr lvl="2"/>
            <a:endParaRPr lang="en-US" altLang="ja-JP" sz="2800" dirty="0">
              <a:latin typeface="メイリオ" panose="020B0604030504040204" pitchFamily="50" charset="-128"/>
              <a:ea typeface="メイリオ" panose="020B0604030504040204" pitchFamily="50" charset="-128"/>
            </a:endParaRPr>
          </a:p>
          <a:p>
            <a:pPr lvl="2">
              <a:lnSpc>
                <a:spcPts val="3500"/>
              </a:lnSpc>
            </a:pPr>
            <a:r>
              <a:rPr lang="ja-JP" altLang="en-US" sz="2800" dirty="0">
                <a:latin typeface="メイリオ" panose="020B0604030504040204" pitchFamily="50" charset="-128"/>
                <a:ea typeface="メイリオ" panose="020B0604030504040204" pitchFamily="50" charset="-128"/>
              </a:rPr>
              <a:t>私たちが本来持っている力、持てる力を発揮できていない</a:t>
            </a:r>
            <a:endParaRPr lang="en-US" altLang="ja-JP" sz="2800" dirty="0">
              <a:latin typeface="メイリオ" panose="020B0604030504040204" pitchFamily="50" charset="-128"/>
              <a:ea typeface="メイリオ" panose="020B0604030504040204" pitchFamily="50" charset="-128"/>
            </a:endParaRPr>
          </a:p>
          <a:p>
            <a:pPr lvl="2">
              <a:lnSpc>
                <a:spcPts val="3500"/>
              </a:lnSpc>
            </a:pPr>
            <a:r>
              <a:rPr lang="ja-JP" altLang="en-US" sz="2800" dirty="0">
                <a:latin typeface="メイリオ" panose="020B0604030504040204" pitchFamily="50" charset="-128"/>
                <a:ea typeface="メイリオ" panose="020B0604030504040204" pitchFamily="50" charset="-128"/>
              </a:rPr>
              <a:t>医療の限界をみながら</a:t>
            </a:r>
            <a:r>
              <a:rPr lang="ja-JP" altLang="en-US" sz="2800" dirty="0">
                <a:solidFill>
                  <a:schemeClr val="tx1"/>
                </a:solidFill>
                <a:latin typeface="メイリオ" panose="020B0604030504040204" pitchFamily="50" charset="-128"/>
                <a:ea typeface="メイリオ" panose="020B0604030504040204" pitchFamily="50" charset="-128"/>
              </a:rPr>
              <a:t>も、</a:t>
            </a:r>
            <a:r>
              <a:rPr lang="ja-JP" altLang="ja-JP" sz="2800" dirty="0">
                <a:latin typeface="メイリオ" panose="020B0604030504040204" pitchFamily="50" charset="-128"/>
                <a:ea typeface="メイリオ" panose="020B0604030504040204" pitchFamily="50" charset="-128"/>
              </a:rPr>
              <a:t>回復されたり、</a:t>
            </a:r>
            <a:endParaRPr lang="en-US" altLang="ja-JP" sz="2800" dirty="0">
              <a:latin typeface="メイリオ" panose="020B0604030504040204" pitchFamily="50" charset="-128"/>
              <a:ea typeface="メイリオ" panose="020B0604030504040204" pitchFamily="50" charset="-128"/>
            </a:endParaRPr>
          </a:p>
          <a:p>
            <a:pPr marL="384048" lvl="2" indent="0">
              <a:lnSpc>
                <a:spcPts val="3500"/>
              </a:lnSpc>
              <a:buNone/>
            </a:pPr>
            <a:r>
              <a:rPr lang="en-US" altLang="ja-JP" sz="2800" dirty="0">
                <a:latin typeface="メイリオ" panose="020B0604030504040204" pitchFamily="50" charset="-128"/>
                <a:ea typeface="メイリオ" panose="020B0604030504040204" pitchFamily="50" charset="-128"/>
              </a:rPr>
              <a:t> </a:t>
            </a:r>
            <a:r>
              <a:rPr lang="ja-JP" altLang="ja-JP" sz="2800" dirty="0">
                <a:latin typeface="メイリオ" panose="020B0604030504040204" pitchFamily="50" charset="-128"/>
                <a:ea typeface="メイリオ" panose="020B0604030504040204" pitchFamily="50" charset="-128"/>
              </a:rPr>
              <a:t>生活の質の向上に繋が</a:t>
            </a:r>
            <a:r>
              <a:rPr lang="ja-JP" altLang="en-US" sz="2800" dirty="0">
                <a:latin typeface="メイリオ" panose="020B0604030504040204" pitchFamily="50" charset="-128"/>
                <a:ea typeface="メイリオ" panose="020B0604030504040204" pitchFamily="50" charset="-128"/>
              </a:rPr>
              <a:t>っていく方が沢山いる</a:t>
            </a:r>
            <a:endParaRPr lang="en-US" altLang="ja-JP" sz="2800" dirty="0">
              <a:latin typeface="メイリオ" panose="020B0604030504040204" pitchFamily="50" charset="-128"/>
              <a:ea typeface="メイリオ" panose="020B0604030504040204" pitchFamily="50" charset="-128"/>
            </a:endParaRPr>
          </a:p>
          <a:p>
            <a:pPr marL="384048" lvl="2" indent="0">
              <a:lnSpc>
                <a:spcPts val="3500"/>
              </a:lnSpc>
              <a:buNone/>
            </a:pPr>
            <a:endParaRPr lang="en-US" altLang="ja-JP" sz="2800" dirty="0">
              <a:latin typeface="メイリオ" panose="020B0604030504040204" pitchFamily="50" charset="-128"/>
              <a:ea typeface="メイリオ" panose="020B0604030504040204" pitchFamily="50" charset="-128"/>
            </a:endParaRPr>
          </a:p>
          <a:p>
            <a:pPr marL="685800" lvl="2" indent="0">
              <a:buNone/>
            </a:pPr>
            <a:r>
              <a:rPr lang="ja-JP" altLang="en-US" sz="2800" dirty="0">
                <a:solidFill>
                  <a:srgbClr val="FF0000"/>
                </a:solidFill>
                <a:latin typeface="メイリオ" panose="020B0604030504040204" pitchFamily="50" charset="-128"/>
                <a:ea typeface="メイリオ" panose="020B0604030504040204" pitchFamily="50" charset="-128"/>
              </a:rPr>
              <a:t>何が回復へと導くのか 　 回復への可能性</a:t>
            </a:r>
            <a:endParaRPr lang="en-US" altLang="ja-JP" sz="2800" dirty="0">
              <a:solidFill>
                <a:srgbClr val="FF0000"/>
              </a:solidFill>
              <a:latin typeface="メイリオ" panose="020B0604030504040204" pitchFamily="50" charset="-128"/>
              <a:ea typeface="メイリオ" panose="020B0604030504040204" pitchFamily="50" charset="-128"/>
            </a:endParaRPr>
          </a:p>
          <a:p>
            <a:pPr marL="685800" lvl="2" indent="0">
              <a:buNone/>
            </a:pPr>
            <a:endParaRPr lang="en-US" altLang="ja-JP" sz="2800" dirty="0">
              <a:solidFill>
                <a:srgbClr val="FF0000"/>
              </a:solidFill>
              <a:latin typeface="メイリオ" panose="020B0604030504040204" pitchFamily="50" charset="-128"/>
              <a:ea typeface="メイリオ" panose="020B0604030504040204" pitchFamily="50" charset="-128"/>
            </a:endParaRPr>
          </a:p>
          <a:p>
            <a:pPr marL="685800" lvl="2" indent="0">
              <a:buNone/>
            </a:pPr>
            <a:endParaRPr lang="en-US" altLang="ja-JP" sz="2800" dirty="0">
              <a:solidFill>
                <a:srgbClr val="FF0000"/>
              </a:solidFill>
              <a:latin typeface="メイリオ" panose="020B0604030504040204" pitchFamily="50" charset="-128"/>
              <a:ea typeface="メイリオ" panose="020B0604030504040204" pitchFamily="50" charset="-128"/>
            </a:endParaRPr>
          </a:p>
          <a:p>
            <a:endParaRPr kumimoji="1" lang="ja-JP" altLang="en-US" sz="28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791600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1AB3509-B577-4761-952C-8C9DA352E946}"/>
              </a:ext>
            </a:extLst>
          </p:cNvPr>
          <p:cNvSpPr>
            <a:spLocks noGrp="1"/>
          </p:cNvSpPr>
          <p:nvPr>
            <p:ph type="title"/>
          </p:nvPr>
        </p:nvSpPr>
        <p:spPr/>
        <p:txBody>
          <a:bodyPr/>
          <a:lstStyle/>
          <a:p>
            <a:pPr algn="ctr"/>
            <a:r>
              <a:rPr kumimoji="1" lang="ja-JP" altLang="en-US" sz="4800" dirty="0">
                <a:latin typeface="メイリオ" panose="020B0604030504040204" pitchFamily="50" charset="-128"/>
                <a:ea typeface="メイリオ" panose="020B0604030504040204" pitchFamily="50" charset="-128"/>
              </a:rPr>
              <a:t>なぜ回復できないのか</a:t>
            </a:r>
            <a:endParaRPr kumimoji="1" lang="ja-JP" altLang="en-US" dirty="0">
              <a:latin typeface="メイリオ" panose="020B0604030504040204" pitchFamily="50" charset="-128"/>
              <a:ea typeface="メイリオ" panose="020B0604030504040204" pitchFamily="50" charset="-128"/>
            </a:endParaRPr>
          </a:p>
        </p:txBody>
      </p:sp>
      <p:sp>
        <p:nvSpPr>
          <p:cNvPr id="3" name="コンテンツ プレースホルダー 2">
            <a:extLst>
              <a:ext uri="{FF2B5EF4-FFF2-40B4-BE49-F238E27FC236}">
                <a16:creationId xmlns:a16="http://schemas.microsoft.com/office/drawing/2014/main" id="{7FDF778F-108F-424C-8D84-98763AA95CB3}"/>
              </a:ext>
            </a:extLst>
          </p:cNvPr>
          <p:cNvSpPr>
            <a:spLocks noGrp="1"/>
          </p:cNvSpPr>
          <p:nvPr>
            <p:ph idx="1"/>
          </p:nvPr>
        </p:nvSpPr>
        <p:spPr>
          <a:xfrm>
            <a:off x="971600" y="2132856"/>
            <a:ext cx="7560840" cy="4023360"/>
          </a:xfrm>
        </p:spPr>
        <p:txBody>
          <a:bodyPr>
            <a:normAutofit fontScale="92500"/>
          </a:bodyPr>
          <a:lstStyle/>
          <a:p>
            <a:pPr marL="0" marR="0" lvl="0" indent="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None/>
              <a:tabLst/>
              <a:defRPr/>
            </a:pPr>
            <a:r>
              <a:rPr kumimoji="1" lang="ja-JP" altLang="en-US" sz="2800" b="0" i="0" u="none" strike="noStrike" kern="1200" cap="none" spc="0" normalizeH="0" baseline="0" noProof="0" dirty="0">
                <a:ln>
                  <a:noFill/>
                </a:ln>
                <a:solidFill>
                  <a:srgbClr val="000000">
                    <a:lumMod val="75000"/>
                    <a:lumOff val="25000"/>
                  </a:srgbClr>
                </a:solidFill>
                <a:effectLst/>
                <a:uLnTx/>
                <a:uFillTx/>
                <a:latin typeface="メイリオ" panose="020B0604030504040204" pitchFamily="50" charset="-128"/>
                <a:ea typeface="メイリオ" panose="020B0604030504040204" pitchFamily="50" charset="-128"/>
                <a:cs typeface="+mn-cs"/>
              </a:rPr>
              <a:t>病気、医療、他者に頼る人が多くなっている？</a:t>
            </a:r>
            <a:endParaRPr kumimoji="1" lang="en-US" altLang="ja-JP" sz="2800" b="0" i="0" u="none" strike="noStrike" kern="1200" cap="none" spc="0" normalizeH="0" baseline="0" noProof="0" dirty="0">
              <a:ln>
                <a:noFill/>
              </a:ln>
              <a:solidFill>
                <a:srgbClr val="000000">
                  <a:lumMod val="75000"/>
                  <a:lumOff val="25000"/>
                </a:srgbClr>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None/>
              <a:tabLst/>
              <a:defRPr/>
            </a:pPr>
            <a:endParaRPr lang="en-US" altLang="ja-JP" sz="2800" dirty="0">
              <a:solidFill>
                <a:srgbClr val="000000">
                  <a:lumMod val="75000"/>
                  <a:lumOff val="25000"/>
                </a:srgbClr>
              </a:solidFill>
              <a:latin typeface="メイリオ" panose="020B0604030504040204" pitchFamily="50" charset="-128"/>
              <a:ea typeface="メイリオ" panose="020B0604030504040204" pitchFamily="50" charset="-128"/>
            </a:endParaRPr>
          </a:p>
          <a:p>
            <a:pPr marL="0" indent="0">
              <a:buNone/>
            </a:pPr>
            <a:r>
              <a:rPr kumimoji="1" lang="ja-JP" altLang="en-US" sz="2800" dirty="0">
                <a:latin typeface="メイリオ" panose="020B0604030504040204" pitchFamily="50" charset="-128"/>
                <a:ea typeface="メイリオ" panose="020B0604030504040204" pitchFamily="50" charset="-128"/>
              </a:rPr>
              <a:t>情報が溢れているため、自分のために何を選択していけばよいのかわからなくなっている。</a:t>
            </a:r>
            <a:endParaRPr kumimoji="1" lang="en-US" altLang="ja-JP" sz="2800" dirty="0">
              <a:latin typeface="メイリオ" panose="020B0604030504040204" pitchFamily="50" charset="-128"/>
              <a:ea typeface="メイリオ" panose="020B0604030504040204" pitchFamily="50" charset="-128"/>
            </a:endParaRPr>
          </a:p>
          <a:p>
            <a:pPr marL="0" indent="0">
              <a:buNone/>
            </a:pPr>
            <a:endParaRPr kumimoji="1" lang="en-US" altLang="ja-JP" sz="2800" dirty="0">
              <a:latin typeface="メイリオ" panose="020B0604030504040204" pitchFamily="50" charset="-128"/>
              <a:ea typeface="メイリオ" panose="020B0604030504040204" pitchFamily="50" charset="-128"/>
            </a:endParaRPr>
          </a:p>
          <a:p>
            <a:pPr marL="0" indent="0">
              <a:buNone/>
            </a:pPr>
            <a:r>
              <a:rPr kumimoji="1" lang="ja-JP" altLang="en-US" sz="2800" dirty="0">
                <a:latin typeface="メイリオ" panose="020B0604030504040204" pitchFamily="50" charset="-128"/>
                <a:ea typeface="メイリオ" panose="020B0604030504040204" pitchFamily="50" charset="-128"/>
              </a:rPr>
              <a:t>選択するのは自分だという意識も薄い？</a:t>
            </a:r>
            <a:endParaRPr kumimoji="1" lang="en-US" altLang="ja-JP" sz="2800" dirty="0">
              <a:latin typeface="メイリオ" panose="020B0604030504040204" pitchFamily="50" charset="-128"/>
              <a:ea typeface="メイリオ" panose="020B0604030504040204" pitchFamily="50" charset="-128"/>
            </a:endParaRPr>
          </a:p>
          <a:p>
            <a:pPr marL="0" indent="0">
              <a:buNone/>
            </a:pPr>
            <a:endParaRPr lang="en-US" altLang="ja-JP" sz="2800" dirty="0">
              <a:latin typeface="メイリオ" panose="020B0604030504040204" pitchFamily="50" charset="-128"/>
              <a:ea typeface="メイリオ" panose="020B0604030504040204" pitchFamily="50" charset="-128"/>
            </a:endParaRPr>
          </a:p>
          <a:p>
            <a:pPr marL="0" indent="0" algn="ctr">
              <a:buNone/>
            </a:pPr>
            <a:r>
              <a:rPr kumimoji="1" lang="ja-JP" altLang="en-US" sz="2800" dirty="0">
                <a:solidFill>
                  <a:srgbClr val="FF0000"/>
                </a:solidFill>
                <a:latin typeface="メイリオ" panose="020B0604030504040204" pitchFamily="50" charset="-128"/>
                <a:ea typeface="メイリオ" panose="020B0604030504040204" pitchFamily="50" charset="-128"/>
              </a:rPr>
              <a:t>どうしたら選択できる力がつく？？</a:t>
            </a:r>
          </a:p>
          <a:p>
            <a:pPr marL="0" marR="0" lvl="0" indent="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None/>
              <a:tabLst/>
              <a:defRPr/>
            </a:pPr>
            <a:endParaRPr kumimoji="1" lang="en-US" altLang="ja-JP" sz="2800" b="0" i="0" u="none" strike="noStrike" kern="1200" cap="none" spc="0" normalizeH="0" baseline="0" noProof="0" dirty="0">
              <a:ln>
                <a:noFill/>
              </a:ln>
              <a:solidFill>
                <a:srgbClr val="000000">
                  <a:lumMod val="75000"/>
                  <a:lumOff val="25000"/>
                </a:srgbClr>
              </a:solidFill>
              <a:effectLst/>
              <a:uLnTx/>
              <a:uFillTx/>
              <a:latin typeface="メイリオ" panose="020B0604030504040204" pitchFamily="50" charset="-128"/>
              <a:ea typeface="メイリオ" panose="020B0604030504040204" pitchFamily="50" charset="-128"/>
              <a:cs typeface="+mn-cs"/>
            </a:endParaRPr>
          </a:p>
          <a:p>
            <a:pPr marL="685800" lvl="2" indent="0">
              <a:buNone/>
            </a:pPr>
            <a:endParaRPr lang="en-US" altLang="ja-JP" sz="2800" dirty="0">
              <a:solidFill>
                <a:srgbClr val="FF0000"/>
              </a:solidFill>
              <a:latin typeface="メイリオ" panose="020B0604030504040204" pitchFamily="50" charset="-128"/>
              <a:ea typeface="メイリオ" panose="020B0604030504040204" pitchFamily="50" charset="-128"/>
            </a:endParaRPr>
          </a:p>
          <a:p>
            <a:pPr marL="685800" lvl="2" indent="0">
              <a:buNone/>
            </a:pPr>
            <a:endParaRPr lang="en-US" altLang="ja-JP" sz="2800" dirty="0">
              <a:solidFill>
                <a:srgbClr val="FF0000"/>
              </a:solidFill>
              <a:latin typeface="メイリオ" panose="020B0604030504040204" pitchFamily="50" charset="-128"/>
              <a:ea typeface="メイリオ" panose="020B0604030504040204" pitchFamily="50" charset="-128"/>
            </a:endParaRPr>
          </a:p>
          <a:p>
            <a:endParaRPr kumimoji="1" lang="ja-JP" altLang="en-US" sz="28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694876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02E9201-7B56-467A-96F5-0BF674F70C10}"/>
              </a:ext>
            </a:extLst>
          </p:cNvPr>
          <p:cNvSpPr>
            <a:spLocks noGrp="1"/>
          </p:cNvSpPr>
          <p:nvPr>
            <p:ph type="title"/>
          </p:nvPr>
        </p:nvSpPr>
        <p:spPr/>
        <p:txBody>
          <a:bodyPr/>
          <a:lstStyle/>
          <a:p>
            <a:r>
              <a:rPr lang="ja-JP" altLang="en-US" dirty="0">
                <a:latin typeface="メイリオ" panose="020B0604030504040204" pitchFamily="50" charset="-128"/>
                <a:ea typeface="メイリオ" panose="020B0604030504040204" pitchFamily="50" charset="-128"/>
              </a:rPr>
              <a:t>医療の流れ</a:t>
            </a:r>
            <a:endParaRPr kumimoji="1" lang="ja-JP" altLang="en-US" dirty="0">
              <a:latin typeface="メイリオ" panose="020B0604030504040204" pitchFamily="50" charset="-128"/>
              <a:ea typeface="メイリオ" panose="020B0604030504040204" pitchFamily="50" charset="-128"/>
            </a:endParaRPr>
          </a:p>
        </p:txBody>
      </p:sp>
      <p:sp>
        <p:nvSpPr>
          <p:cNvPr id="3" name="コンテンツ プレースホルダー 2">
            <a:extLst>
              <a:ext uri="{FF2B5EF4-FFF2-40B4-BE49-F238E27FC236}">
                <a16:creationId xmlns:a16="http://schemas.microsoft.com/office/drawing/2014/main" id="{6DEB933C-F01F-4A46-B51F-338D7C5DC6A3}"/>
              </a:ext>
            </a:extLst>
          </p:cNvPr>
          <p:cNvSpPr>
            <a:spLocks noGrp="1"/>
          </p:cNvSpPr>
          <p:nvPr>
            <p:ph idx="1"/>
          </p:nvPr>
        </p:nvSpPr>
        <p:spPr>
          <a:xfrm>
            <a:off x="822959" y="1916832"/>
            <a:ext cx="7543801" cy="4023360"/>
          </a:xfrm>
        </p:spPr>
        <p:txBody>
          <a:bodyPr>
            <a:normAutofit/>
          </a:bodyPr>
          <a:lstStyle/>
          <a:p>
            <a:r>
              <a:rPr kumimoji="1" lang="ja-JP" altLang="en-US" sz="2400" dirty="0">
                <a:latin typeface="メイリオ" panose="020B0604030504040204" pitchFamily="50" charset="-128"/>
                <a:ea typeface="メイリオ" panose="020B0604030504040204" pitchFamily="50" charset="-128"/>
              </a:rPr>
              <a:t>漢方を処方する先生が増えてきている</a:t>
            </a:r>
            <a:endParaRPr kumimoji="1" lang="en-US" altLang="ja-JP" sz="2400" dirty="0">
              <a:latin typeface="メイリオ" panose="020B0604030504040204" pitchFamily="50" charset="-128"/>
              <a:ea typeface="メイリオ" panose="020B0604030504040204" pitchFamily="50" charset="-128"/>
            </a:endParaRPr>
          </a:p>
          <a:p>
            <a:r>
              <a:rPr kumimoji="1" lang="ja-JP" altLang="en-US" sz="2400" dirty="0">
                <a:latin typeface="メイリオ" panose="020B0604030504040204" pitchFamily="50" charset="-128"/>
                <a:ea typeface="メイリオ" panose="020B0604030504040204" pitchFamily="50" charset="-128"/>
              </a:rPr>
              <a:t>西洋医学＋</a:t>
            </a:r>
            <a:r>
              <a:rPr kumimoji="1" lang="en-US" altLang="ja-JP" sz="2400" dirty="0">
                <a:latin typeface="メイリオ" panose="020B0604030504040204" pitchFamily="50" charset="-128"/>
                <a:ea typeface="メイリオ" panose="020B0604030504040204" pitchFamily="50" charset="-128"/>
              </a:rPr>
              <a:t>α</a:t>
            </a:r>
            <a:r>
              <a:rPr kumimoji="1" lang="ja-JP" altLang="en-US" sz="2400" dirty="0">
                <a:latin typeface="メイリオ" panose="020B0604030504040204" pitchFamily="50" charset="-128"/>
                <a:ea typeface="メイリオ" panose="020B0604030504040204" pitchFamily="50" charset="-128"/>
              </a:rPr>
              <a:t>の治療を提示する先生が増えてきている</a:t>
            </a:r>
            <a:endParaRPr kumimoji="1"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総合診療科ができた</a:t>
            </a:r>
            <a:endParaRPr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予防へとシフト</a:t>
            </a:r>
            <a:endParaRPr lang="en-US" altLang="ja-JP" sz="2400" dirty="0">
              <a:latin typeface="メイリオ" panose="020B0604030504040204" pitchFamily="50" charset="-128"/>
              <a:ea typeface="メイリオ" panose="020B0604030504040204" pitchFamily="50" charset="-128"/>
            </a:endParaRPr>
          </a:p>
          <a:p>
            <a:endParaRPr lang="en-US" altLang="ja-JP" sz="2400" dirty="0">
              <a:latin typeface="メイリオ" panose="020B0604030504040204" pitchFamily="50" charset="-128"/>
              <a:ea typeface="メイリオ" panose="020B0604030504040204" pitchFamily="50" charset="-128"/>
            </a:endParaRPr>
          </a:p>
          <a:p>
            <a:r>
              <a:rPr lang="en-US" altLang="ja-JP" sz="2400" dirty="0">
                <a:latin typeface="メイリオ" panose="020B0604030504040204" pitchFamily="50" charset="-128"/>
                <a:ea typeface="メイリオ" panose="020B0604030504040204" pitchFamily="50" charset="-128"/>
              </a:rPr>
              <a:t>AI</a:t>
            </a:r>
            <a:r>
              <a:rPr lang="ja-JP" altLang="en-US" sz="2400" dirty="0">
                <a:latin typeface="メイリオ" panose="020B0604030504040204" pitchFamily="50" charset="-128"/>
                <a:ea typeface="メイリオ" panose="020B0604030504040204" pitchFamily="50" charset="-128"/>
              </a:rPr>
              <a:t>医療？</a:t>
            </a:r>
            <a:endParaRPr lang="en-US" altLang="ja-JP" sz="2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3040241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41928FE-2794-4CD0-9D76-88D807C06CE9}"/>
              </a:ext>
            </a:extLst>
          </p:cNvPr>
          <p:cNvSpPr>
            <a:spLocks noGrp="1"/>
          </p:cNvSpPr>
          <p:nvPr>
            <p:ph type="title"/>
          </p:nvPr>
        </p:nvSpPr>
        <p:spPr>
          <a:xfrm>
            <a:off x="1043608" y="188640"/>
            <a:ext cx="7781488" cy="1450757"/>
          </a:xfrm>
        </p:spPr>
        <p:txBody>
          <a:bodyPr/>
          <a:lstStyle/>
          <a:p>
            <a:r>
              <a:rPr kumimoji="1" lang="en-US" altLang="ja-JP"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NHK</a:t>
            </a:r>
            <a:r>
              <a:rPr kumimoji="1"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スペシャル「驚異の小宇宙　人体」</a:t>
            </a:r>
            <a:br>
              <a:rPr kumimoji="1" lang="en-US" altLang="ja-JP"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br>
            <a:r>
              <a:rPr kumimoji="1"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　</a:t>
            </a:r>
            <a:r>
              <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1989</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（平成元）年～</a:t>
            </a:r>
            <a:r>
              <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1999</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（平成</a:t>
            </a:r>
            <a:r>
              <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11</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）年</a:t>
            </a:r>
            <a:endParaRPr kumimoji="1" lang="ja-JP" altLang="en-US" dirty="0">
              <a:latin typeface="メイリオ" panose="020B0604030504040204" pitchFamily="50" charset="-128"/>
              <a:ea typeface="メイリオ" panose="020B0604030504040204" pitchFamily="50" charset="-128"/>
            </a:endParaRPr>
          </a:p>
        </p:txBody>
      </p:sp>
      <p:sp>
        <p:nvSpPr>
          <p:cNvPr id="3" name="コンテンツ プレースホルダー 2">
            <a:extLst>
              <a:ext uri="{FF2B5EF4-FFF2-40B4-BE49-F238E27FC236}">
                <a16:creationId xmlns:a16="http://schemas.microsoft.com/office/drawing/2014/main" id="{0F8BB3FD-BF3A-4C03-8D58-B1AD9B058786}"/>
              </a:ext>
            </a:extLst>
          </p:cNvPr>
          <p:cNvSpPr>
            <a:spLocks noGrp="1"/>
          </p:cNvSpPr>
          <p:nvPr>
            <p:ph idx="1"/>
          </p:nvPr>
        </p:nvSpPr>
        <p:spPr>
          <a:xfrm>
            <a:off x="899592" y="2060848"/>
            <a:ext cx="7543801" cy="4023360"/>
          </a:xfrm>
        </p:spPr>
        <p:txBody>
          <a:bodyPr>
            <a:normAutofit fontScale="92500" lnSpcReduction="10000"/>
          </a:bodyPr>
          <a:lstStyle/>
          <a:p>
            <a:r>
              <a:rPr kumimoji="1" lang="ja-JP" altLang="en-US" dirty="0">
                <a:latin typeface="メイリオ" panose="020B0604030504040204" pitchFamily="50" charset="-128"/>
                <a:ea typeface="メイリオ" panose="020B0604030504040204" pitchFamily="50" charset="-128"/>
              </a:rPr>
              <a:t>人体は</a:t>
            </a:r>
            <a:r>
              <a:rPr kumimoji="1" lang="en-US" altLang="ja-JP" dirty="0">
                <a:latin typeface="メイリオ" panose="020B0604030504040204" pitchFamily="50" charset="-128"/>
                <a:ea typeface="メイリオ" panose="020B0604030504040204" pitchFamily="50" charset="-128"/>
              </a:rPr>
              <a:t>60</a:t>
            </a:r>
            <a:r>
              <a:rPr kumimoji="1" lang="ja-JP" altLang="en-US" dirty="0">
                <a:latin typeface="メイリオ" panose="020B0604030504040204" pitchFamily="50" charset="-128"/>
                <a:ea typeface="メイリオ" panose="020B0604030504040204" pitchFamily="50" charset="-128"/>
              </a:rPr>
              <a:t>兆個もの細胞からできている。</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銀河系にはおよそ</a:t>
            </a:r>
            <a:r>
              <a:rPr kumimoji="1" lang="en-US" altLang="ja-JP" dirty="0">
                <a:latin typeface="メイリオ" panose="020B0604030504040204" pitchFamily="50" charset="-128"/>
                <a:ea typeface="メイリオ" panose="020B0604030504040204" pitchFamily="50" charset="-128"/>
              </a:rPr>
              <a:t>2000</a:t>
            </a:r>
            <a:r>
              <a:rPr kumimoji="1" lang="ja-JP" altLang="en-US" dirty="0">
                <a:latin typeface="メイリオ" panose="020B0604030504040204" pitchFamily="50" charset="-128"/>
                <a:ea typeface="メイリオ" panose="020B0604030504040204" pitchFamily="50" charset="-128"/>
              </a:rPr>
              <a:t>億個の恒星があるとされているが、数でいえば、私たちの体の中には銀河系数百個分の星の数ほどの細胞があることになる。</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一つひとつの星は独立しながらも互いに関係を保ちつつ宇宙を構成しているように、</a:t>
            </a:r>
            <a:r>
              <a:rPr kumimoji="1" lang="ja-JP" altLang="en-US" dirty="0">
                <a:solidFill>
                  <a:srgbClr val="FF0000"/>
                </a:solidFill>
                <a:latin typeface="メイリオ" panose="020B0604030504040204" pitchFamily="50" charset="-128"/>
                <a:ea typeface="メイリオ" panose="020B0604030504040204" pitchFamily="50" charset="-128"/>
              </a:rPr>
              <a:t>人体の細胞の一つひとつが巧妙に連携し、組織や器官の相互作用を生み出し、生命の営みを紡ぎ出している</a:t>
            </a:r>
            <a:r>
              <a:rPr kumimoji="1" lang="ja-JP" altLang="en-US" dirty="0">
                <a:latin typeface="メイリオ" panose="020B0604030504040204" pitchFamily="50" charset="-128"/>
                <a:ea typeface="メイリオ" panose="020B0604030504040204" pitchFamily="50" charset="-128"/>
              </a:rPr>
              <a:t>。</a:t>
            </a:r>
          </a:p>
          <a:p>
            <a:pPr marL="0" indent="0">
              <a:buNone/>
            </a:pPr>
            <a:endParaRPr lang="en-US" altLang="ja-JP" dirty="0">
              <a:latin typeface="メイリオ" panose="020B0604030504040204" pitchFamily="50" charset="-128"/>
              <a:ea typeface="メイリオ" panose="020B0604030504040204" pitchFamily="50" charset="-128"/>
            </a:endParaRPr>
          </a:p>
          <a:p>
            <a:pPr marL="0" indent="0">
              <a:buNone/>
            </a:pPr>
            <a:r>
              <a:rPr kumimoji="1" lang="ja-JP" altLang="en-US" dirty="0">
                <a:latin typeface="メイリオ" panose="020B0604030504040204" pitchFamily="50" charset="-128"/>
                <a:ea typeface="メイリオ" panose="020B0604030504040204" pitchFamily="50" charset="-128"/>
              </a:rPr>
              <a:t>人体 </a:t>
            </a:r>
            <a:r>
              <a:rPr kumimoji="1" lang="en-US" altLang="ja-JP" dirty="0">
                <a:latin typeface="メイリオ" panose="020B0604030504040204" pitchFamily="50" charset="-128"/>
                <a:ea typeface="メイリオ" panose="020B0604030504040204" pitchFamily="50" charset="-128"/>
              </a:rPr>
              <a:t>―― </a:t>
            </a:r>
            <a:r>
              <a:rPr kumimoji="1" lang="ja-JP" altLang="en-US" dirty="0">
                <a:latin typeface="メイリオ" panose="020B0604030504040204" pitchFamily="50" charset="-128"/>
                <a:ea typeface="メイリオ" panose="020B0604030504040204" pitchFamily="50" charset="-128"/>
              </a:rPr>
              <a:t>この</a:t>
            </a:r>
            <a:r>
              <a:rPr kumimoji="1" lang="en-US" altLang="ja-JP" dirty="0">
                <a:solidFill>
                  <a:srgbClr val="FF0000"/>
                </a:solidFill>
                <a:latin typeface="メイリオ" panose="020B0604030504040204" pitchFamily="50" charset="-128"/>
                <a:ea typeface="メイリオ" panose="020B0604030504040204" pitchFamily="50" charset="-128"/>
              </a:rPr>
              <a:t>"</a:t>
            </a:r>
            <a:r>
              <a:rPr kumimoji="1" lang="ja-JP" altLang="en-US" dirty="0">
                <a:solidFill>
                  <a:srgbClr val="FF0000"/>
                </a:solidFill>
                <a:latin typeface="メイリオ" panose="020B0604030504040204" pitchFamily="50" charset="-128"/>
                <a:ea typeface="メイリオ" panose="020B0604030504040204" pitchFamily="50" charset="-128"/>
              </a:rPr>
              <a:t>最後の秘境</a:t>
            </a:r>
            <a:r>
              <a:rPr kumimoji="1" lang="en-US" altLang="ja-JP" dirty="0">
                <a:solidFill>
                  <a:srgbClr val="FF0000"/>
                </a:solidFill>
                <a:latin typeface="メイリオ" panose="020B0604030504040204" pitchFamily="50" charset="-128"/>
                <a:ea typeface="メイリオ" panose="020B0604030504040204" pitchFamily="50" charset="-128"/>
              </a:rPr>
              <a:t>"</a:t>
            </a:r>
            <a:r>
              <a:rPr kumimoji="1" lang="ja-JP" altLang="en-US" dirty="0">
                <a:latin typeface="メイリオ" panose="020B0604030504040204" pitchFamily="50" charset="-128"/>
                <a:ea typeface="メイリオ" panose="020B0604030504040204" pitchFamily="50" charset="-128"/>
              </a:rPr>
              <a:t>にミクロの目を持ち込み、</a:t>
            </a:r>
            <a:r>
              <a:rPr kumimoji="1" lang="ja-JP" altLang="en-US" dirty="0">
                <a:solidFill>
                  <a:srgbClr val="FF0000"/>
                </a:solidFill>
                <a:latin typeface="メイリオ" panose="020B0604030504040204" pitchFamily="50" charset="-128"/>
                <a:ea typeface="メイリオ" panose="020B0604030504040204" pitchFamily="50" charset="-128"/>
              </a:rPr>
              <a:t>生命に秘められた不思議を探検</a:t>
            </a:r>
            <a:r>
              <a:rPr kumimoji="1" lang="ja-JP" altLang="en-US" dirty="0">
                <a:latin typeface="メイリオ" panose="020B0604030504040204" pitchFamily="50" charset="-128"/>
                <a:ea typeface="メイリオ" panose="020B0604030504040204" pitchFamily="50" charset="-128"/>
              </a:rPr>
              <a:t>したい。これがこの番組制作の動機であったという。</a:t>
            </a:r>
          </a:p>
          <a:p>
            <a:endParaRPr kumimoji="1"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4069866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54D28653-5D46-490B-ACEA-D1E4845E979E}"/>
              </a:ext>
            </a:extLst>
          </p:cNvPr>
          <p:cNvSpPr>
            <a:spLocks noGrp="1"/>
          </p:cNvSpPr>
          <p:nvPr>
            <p:ph idx="4294967295"/>
          </p:nvPr>
        </p:nvSpPr>
        <p:spPr>
          <a:xfrm>
            <a:off x="467544" y="476672"/>
            <a:ext cx="7948364" cy="5904656"/>
          </a:xfrm>
        </p:spPr>
        <p:txBody>
          <a:bodyPr>
            <a:normAutofit lnSpcReduction="10000"/>
          </a:bodyPr>
          <a:lstStyle/>
          <a:p>
            <a:pPr marL="0" lvl="0" indent="0">
              <a:spcBef>
                <a:spcPts val="1000"/>
              </a:spcBef>
              <a:spcAft>
                <a:spcPts val="0"/>
              </a:spcAft>
              <a:buClrTx/>
              <a:buSzTx/>
              <a:buNone/>
              <a:defRPr/>
            </a:pPr>
            <a:r>
              <a:rPr lang="ja-JP" altLang="en-US" dirty="0">
                <a:solidFill>
                  <a:srgbClr val="FF0000"/>
                </a:solidFill>
                <a:latin typeface="メイリオ" panose="020B0604030504040204" pitchFamily="50" charset="-128"/>
                <a:ea typeface="メイリオ" panose="020B0604030504040204" pitchFamily="50" charset="-128"/>
              </a:rPr>
              <a:t>「調和のとれた森 </a:t>
            </a:r>
            <a:r>
              <a:rPr lang="en-US" altLang="ja-JP" dirty="0">
                <a:solidFill>
                  <a:srgbClr val="FF0000"/>
                </a:solidFill>
                <a:latin typeface="メイリオ" panose="020B0604030504040204" pitchFamily="50" charset="-128"/>
                <a:ea typeface="メイリオ" panose="020B0604030504040204" pitchFamily="50" charset="-128"/>
              </a:rPr>
              <a:t>―― </a:t>
            </a:r>
            <a:r>
              <a:rPr lang="ja-JP" altLang="en-US" dirty="0">
                <a:solidFill>
                  <a:srgbClr val="FF0000"/>
                </a:solidFill>
                <a:latin typeface="メイリオ" panose="020B0604030504040204" pitchFamily="50" charset="-128"/>
                <a:ea typeface="メイリオ" panose="020B0604030504040204" pitchFamily="50" charset="-128"/>
              </a:rPr>
              <a:t>平和な世界」</a:t>
            </a:r>
            <a:endPar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90000"/>
              </a:lnSpc>
              <a:spcBef>
                <a:spcPts val="1000"/>
              </a:spcBef>
              <a:spcAft>
                <a:spcPts val="0"/>
              </a:spcAft>
              <a:buClrTx/>
              <a:buSzTx/>
              <a:buNone/>
              <a:tabLst/>
              <a:defRPr/>
            </a:pPr>
            <a:endParaRPr kumimoji="1" lang="en-US" altLang="ja-JP"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90000"/>
              </a:lnSpc>
              <a:spcBef>
                <a:spcPts val="1000"/>
              </a:spcBef>
              <a:spcAft>
                <a:spcPts val="0"/>
              </a:spcAft>
              <a:buClrTx/>
              <a:buSzTx/>
              <a:buNone/>
              <a:tabLst/>
              <a:defRPr/>
            </a:pP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シリーズの制作に先立ち、監修委員の専門家を交えた最初の会議のときのこと。制作スタッフは、人体を森にたとえて番組のコンセプトを説明しようとした。すると、医学、生命科学、医療倫理の権威である監修委員から異論が出された。　　</a:t>
            </a:r>
            <a:endParaRPr kumimoji="1" lang="en-US" altLang="ja-JP"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90000"/>
              </a:lnSpc>
              <a:spcBef>
                <a:spcPts val="1000"/>
              </a:spcBef>
              <a:spcAft>
                <a:spcPts val="0"/>
              </a:spcAft>
              <a:buClrTx/>
              <a:buSzTx/>
              <a:buNone/>
              <a:tabLst/>
              <a:defRPr/>
            </a:pPr>
            <a:endParaRPr kumimoji="1" lang="en-US" altLang="ja-JP"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90000"/>
              </a:lnSpc>
              <a:spcBef>
                <a:spcPts val="1000"/>
              </a:spcBef>
              <a:spcAft>
                <a:spcPts val="0"/>
              </a:spcAft>
              <a:buClrTx/>
              <a:buSzTx/>
              <a:buNone/>
              <a:tabLst/>
              <a:defRPr/>
            </a:pP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「人体はそうした平和な世界ではなく、犯罪と愛と狂気と知性と破壊と富と創造と末期症状と</a:t>
            </a:r>
            <a:r>
              <a:rPr kumimoji="1" lang="en-US" altLang="ja-JP"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a:t>
            </a: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あらゆる行為と思いを包括する大都市だ」</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90000"/>
              </a:lnSpc>
              <a:spcBef>
                <a:spcPts val="1000"/>
              </a:spcBef>
              <a:spcAft>
                <a:spcPts val="0"/>
              </a:spcAft>
              <a:buClrTx/>
              <a:buSzTx/>
              <a:buNone/>
              <a:tabLst/>
              <a:defRPr/>
            </a:pP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つまり、体内ではバクテリア、ウイルス、薬物、毒物と細胞とが日々闘いを繰り広げている。</a:t>
            </a:r>
            <a:endParaRPr kumimoji="1" lang="en-US" altLang="ja-JP"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そして高速道路のような血管ネットワークを走り回る赤血球、白血球、リンパ球。また、精子と卵子の愛の出会い。雑然としているようで、全体を俯瞰してみると大都市のように機能的な生活が営まれている。まさに人体はニューヨークのイメージだというのだ。人体のイメージは、森、大都市を経て、小宇宙となっていった。</a:t>
            </a:r>
          </a:p>
          <a:p>
            <a:endParaRPr kumimoji="1"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0864094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D54A85-85CF-4EBB-878B-99F0CD48868D}"/>
              </a:ext>
            </a:extLst>
          </p:cNvPr>
          <p:cNvSpPr>
            <a:spLocks noGrp="1"/>
          </p:cNvSpPr>
          <p:nvPr>
            <p:ph type="title"/>
          </p:nvPr>
        </p:nvSpPr>
        <p:spPr>
          <a:xfrm>
            <a:off x="822960" y="286605"/>
            <a:ext cx="7543800" cy="1198180"/>
          </a:xfrm>
        </p:spPr>
        <p:txBody>
          <a:bodyPr/>
          <a:lstStyle/>
          <a:p>
            <a:r>
              <a:rPr kumimoji="1" lang="ja-JP" altLang="en-US" dirty="0">
                <a:latin typeface="メイリオ" panose="020B0604030504040204" pitchFamily="50" charset="-128"/>
                <a:ea typeface="メイリオ" panose="020B0604030504040204" pitchFamily="50" charset="-128"/>
              </a:rPr>
              <a:t>参考に</a:t>
            </a:r>
          </a:p>
        </p:txBody>
      </p:sp>
      <p:sp>
        <p:nvSpPr>
          <p:cNvPr id="3" name="コンテンツ プレースホルダー 2">
            <a:extLst>
              <a:ext uri="{FF2B5EF4-FFF2-40B4-BE49-F238E27FC236}">
                <a16:creationId xmlns:a16="http://schemas.microsoft.com/office/drawing/2014/main" id="{AB744EDC-409B-4B49-BF65-701A7A6BE18F}"/>
              </a:ext>
            </a:extLst>
          </p:cNvPr>
          <p:cNvSpPr>
            <a:spLocks noGrp="1"/>
          </p:cNvSpPr>
          <p:nvPr>
            <p:ph idx="1"/>
          </p:nvPr>
        </p:nvSpPr>
        <p:spPr>
          <a:xfrm>
            <a:off x="822960" y="1772816"/>
            <a:ext cx="7543801" cy="4752528"/>
          </a:xfrm>
        </p:spPr>
        <p:txBody>
          <a:bodyPr>
            <a:normAutofit fontScale="62500" lnSpcReduction="20000"/>
          </a:bodyPr>
          <a:lstStyle/>
          <a:p>
            <a:pPr>
              <a:lnSpc>
                <a:spcPts val="2500"/>
              </a:lnSpc>
            </a:pPr>
            <a:r>
              <a:rPr lang="ja-JP" altLang="en-US" dirty="0">
                <a:latin typeface="メイリオ" panose="020B0604030504040204" pitchFamily="50" charset="-128"/>
                <a:ea typeface="メイリオ" panose="020B0604030504040204" pitchFamily="50" charset="-128"/>
              </a:rPr>
              <a:t>立教大学コミュニティ福祉学部紀要第 </a:t>
            </a:r>
            <a:r>
              <a:rPr lang="en-US" altLang="ja-JP" dirty="0">
                <a:latin typeface="メイリオ" panose="020B0604030504040204" pitchFamily="50" charset="-128"/>
                <a:ea typeface="メイリオ" panose="020B0604030504040204" pitchFamily="50" charset="-128"/>
              </a:rPr>
              <a:t>18 </a:t>
            </a:r>
            <a:r>
              <a:rPr lang="ja-JP" altLang="en-US" dirty="0">
                <a:latin typeface="メイリオ" panose="020B0604030504040204" pitchFamily="50" charset="-128"/>
                <a:ea typeface="メイリオ" panose="020B0604030504040204" pitchFamily="50" charset="-128"/>
              </a:rPr>
              <a:t>号（</a:t>
            </a:r>
            <a:r>
              <a:rPr lang="en-US" altLang="ja-JP" dirty="0">
                <a:latin typeface="メイリオ" panose="020B0604030504040204" pitchFamily="50" charset="-128"/>
                <a:ea typeface="メイリオ" panose="020B0604030504040204" pitchFamily="50" charset="-128"/>
              </a:rPr>
              <a:t>2016</a:t>
            </a:r>
            <a:r>
              <a:rPr lang="ja-JP" altLang="en-US" dirty="0">
                <a:latin typeface="メイリオ" panose="020B0604030504040204" pitchFamily="50" charset="-128"/>
                <a:ea typeface="メイリオ" panose="020B0604030504040204" pitchFamily="50" charset="-128"/>
              </a:rPr>
              <a:t>） </a:t>
            </a:r>
            <a:r>
              <a:rPr lang="en-US" altLang="ja-JP" dirty="0">
                <a:latin typeface="メイリオ" panose="020B0604030504040204" pitchFamily="50" charset="-128"/>
                <a:ea typeface="メイリオ" panose="020B0604030504040204" pitchFamily="50" charset="-128"/>
              </a:rPr>
              <a:t>153 【</a:t>
            </a:r>
            <a:r>
              <a:rPr lang="ja-JP" altLang="en-US" dirty="0">
                <a:latin typeface="メイリオ" panose="020B0604030504040204" pitchFamily="50" charset="-128"/>
                <a:ea typeface="メイリオ" panose="020B0604030504040204" pitchFamily="50" charset="-128"/>
              </a:rPr>
              <a:t>研究ノート</a:t>
            </a:r>
            <a:r>
              <a:rPr lang="en-US" altLang="ja-JP"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スピリチュアルを語る医師たちの教え ─現代科学の限界と命の在り方─ 濁川 孝志</a:t>
            </a:r>
            <a:endParaRPr kumimoji="1" lang="en-US" altLang="ja-JP" dirty="0">
              <a:latin typeface="メイリオ" panose="020B0604030504040204" pitchFamily="50" charset="-128"/>
              <a:ea typeface="メイリオ" panose="020B0604030504040204" pitchFamily="50" charset="-128"/>
            </a:endParaRPr>
          </a:p>
          <a:p>
            <a:pPr marL="0" indent="0">
              <a:buNone/>
            </a:pPr>
            <a:r>
              <a:rPr kumimoji="1" lang="en-US" altLang="ja-JP" dirty="0">
                <a:latin typeface="メイリオ" panose="020B0604030504040204" pitchFamily="50" charset="-128"/>
                <a:ea typeface="メイリオ" panose="020B0604030504040204" pitchFamily="50" charset="-128"/>
                <a:hlinkClick r:id="rId2"/>
              </a:rPr>
              <a:t>https://rikkyo.repo.nii.ac.jp/?action=repository_action_common_download&amp;item_id=12018&amp;item_no=1&amp;attribute_id=18&amp;file_no=1</a:t>
            </a:r>
            <a:endParaRPr kumimoji="1" lang="en-US" altLang="ja-JP" dirty="0">
              <a:latin typeface="メイリオ" panose="020B0604030504040204" pitchFamily="50" charset="-128"/>
              <a:ea typeface="メイリオ" panose="020B0604030504040204" pitchFamily="50" charset="-128"/>
            </a:endParaRPr>
          </a:p>
          <a:p>
            <a:pPr marL="0" indent="0">
              <a:buNone/>
            </a:pPr>
            <a:endParaRPr lang="en-US" altLang="ja-JP" dirty="0">
              <a:latin typeface="メイリオ" panose="020B0604030504040204" pitchFamily="50" charset="-128"/>
              <a:ea typeface="メイリオ" panose="020B0604030504040204" pitchFamily="50" charset="-128"/>
            </a:endParaRPr>
          </a:p>
          <a:p>
            <a:pPr marL="0" indent="0">
              <a:lnSpc>
                <a:spcPts val="2600"/>
              </a:lnSpc>
              <a:buNone/>
            </a:pPr>
            <a:r>
              <a:rPr lang="ja-JP" altLang="en-US" dirty="0">
                <a:latin typeface="メイリオ" panose="020B0604030504040204" pitchFamily="50" charset="-128"/>
                <a:ea typeface="メイリオ" panose="020B0604030504040204" pitchFamily="50" charset="-128"/>
              </a:rPr>
              <a:t>一部抜粋</a:t>
            </a:r>
            <a:endParaRPr lang="en-US" altLang="ja-JP" dirty="0">
              <a:latin typeface="メイリオ" panose="020B0604030504040204" pitchFamily="50" charset="-128"/>
              <a:ea typeface="メイリオ" panose="020B0604030504040204" pitchFamily="50" charset="-128"/>
            </a:endParaRPr>
          </a:p>
          <a:p>
            <a:pPr marL="0" indent="0">
              <a:lnSpc>
                <a:spcPts val="2600"/>
              </a:lnSpc>
              <a:buNone/>
            </a:pPr>
            <a:r>
              <a:rPr lang="ja-JP" altLang="en-US" dirty="0">
                <a:latin typeface="メイリオ" panose="020B0604030504040204" pitchFamily="50" charset="-128"/>
                <a:ea typeface="メイリオ" panose="020B0604030504040204" pitchFamily="50" charset="-128"/>
              </a:rPr>
              <a:t>更に近年、医療や看護の世界において、「スピリチュアル・ケア」という概念が注目されてい る。末期癌や</a:t>
            </a:r>
            <a:r>
              <a:rPr lang="en-US" altLang="ja-JP" dirty="0">
                <a:latin typeface="メイリオ" panose="020B0604030504040204" pitchFamily="50" charset="-128"/>
                <a:ea typeface="メイリオ" panose="020B0604030504040204" pitchFamily="50" charset="-128"/>
              </a:rPr>
              <a:t>HIV</a:t>
            </a:r>
            <a:r>
              <a:rPr lang="ja-JP" altLang="en-US" dirty="0">
                <a:latin typeface="メイリオ" panose="020B0604030504040204" pitchFamily="50" charset="-128"/>
                <a:ea typeface="メイリオ" panose="020B0604030504040204" pitchFamily="50" charset="-128"/>
              </a:rPr>
              <a:t>など、とりわけ終末期医療では患者にスピリチュアルな苦悩が生まれることが 認められ、これはスピリチュアル・ペイン（霊的苦痛）と呼ばれる。スピリチュアル・ケアは、 この苦痛を緩和しようとする医療で、死に直面する人々にみられる①人生の意味の探求、②納得 のいく死、③死を越える希望などの欲求などを満たすことにより、その苦痛を軽減しようとする 試みである（中村・長瀬 </a:t>
            </a:r>
            <a:r>
              <a:rPr lang="en-US" altLang="ja-JP" dirty="0">
                <a:latin typeface="メイリオ" panose="020B0604030504040204" pitchFamily="50" charset="-128"/>
                <a:ea typeface="メイリオ" panose="020B0604030504040204" pitchFamily="50" charset="-128"/>
              </a:rPr>
              <a:t>2004</a:t>
            </a:r>
            <a:r>
              <a:rPr lang="ja-JP" altLang="en-US" dirty="0">
                <a:latin typeface="メイリオ" panose="020B0604030504040204" pitchFamily="50" charset="-128"/>
                <a:ea typeface="メイリオ" panose="020B0604030504040204" pitchFamily="50" charset="-128"/>
              </a:rPr>
              <a:t>）。</a:t>
            </a:r>
            <a:endParaRPr kumimoji="1" lang="en-US" altLang="ja-JP" dirty="0">
              <a:latin typeface="メイリオ" panose="020B0604030504040204" pitchFamily="50" charset="-128"/>
              <a:ea typeface="メイリオ" panose="020B0604030504040204" pitchFamily="50" charset="-128"/>
            </a:endParaRPr>
          </a:p>
          <a:p>
            <a:pPr marL="0" indent="0">
              <a:buNone/>
            </a:pPr>
            <a:endParaRPr lang="en-US" altLang="ja-JP" dirty="0">
              <a:latin typeface="メイリオ" panose="020B0604030504040204" pitchFamily="50" charset="-128"/>
              <a:ea typeface="メイリオ" panose="020B0604030504040204" pitchFamily="50" charset="-128"/>
            </a:endParaRPr>
          </a:p>
          <a:p>
            <a:pPr marL="0" indent="0">
              <a:buNone/>
            </a:pPr>
            <a:endParaRPr kumimoji="1"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5420350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D071D2D-5F7E-4AE0-B4C2-BF4816695034}"/>
              </a:ext>
            </a:extLst>
          </p:cNvPr>
          <p:cNvSpPr>
            <a:spLocks noGrp="1"/>
          </p:cNvSpPr>
          <p:nvPr>
            <p:ph type="title"/>
          </p:nvPr>
        </p:nvSpPr>
        <p:spPr>
          <a:xfrm>
            <a:off x="1115616" y="620688"/>
            <a:ext cx="7543800" cy="864096"/>
          </a:xfrm>
        </p:spPr>
        <p:txBody>
          <a:bodyPr>
            <a:normAutofit/>
          </a:bodyPr>
          <a:lstStyle/>
          <a:p>
            <a:r>
              <a:rPr kumimoji="1" lang="ja-JP" altLang="en-US" sz="2400" dirty="0">
                <a:latin typeface="メイリオ" panose="020B0604030504040204" pitchFamily="50" charset="-128"/>
                <a:ea typeface="メイリオ" panose="020B0604030504040204" pitchFamily="50" charset="-128"/>
              </a:rPr>
              <a:t>私たちはどれ位自分の事を知っているだろう</a:t>
            </a:r>
            <a:br>
              <a:rPr kumimoji="1" lang="en-US" altLang="ja-JP" sz="2400" dirty="0">
                <a:latin typeface="メイリオ" panose="020B0604030504040204" pitchFamily="50" charset="-128"/>
                <a:ea typeface="メイリオ" panose="020B0604030504040204" pitchFamily="50" charset="-128"/>
              </a:rPr>
            </a:br>
            <a:r>
              <a:rPr kumimoji="1" lang="ja-JP" altLang="en-US" sz="2400" dirty="0">
                <a:latin typeface="メイリオ" panose="020B0604030504040204" pitchFamily="50" charset="-128"/>
                <a:ea typeface="メイリオ" panose="020B0604030504040204" pitchFamily="50" charset="-128"/>
              </a:rPr>
              <a:t>また、気づこうとしているだろうか　１</a:t>
            </a:r>
          </a:p>
        </p:txBody>
      </p:sp>
      <p:sp>
        <p:nvSpPr>
          <p:cNvPr id="3" name="コンテンツ プレースホルダー 2">
            <a:extLst>
              <a:ext uri="{FF2B5EF4-FFF2-40B4-BE49-F238E27FC236}">
                <a16:creationId xmlns:a16="http://schemas.microsoft.com/office/drawing/2014/main" id="{80CF379D-F4DC-45DA-BC9C-34F669F51D35}"/>
              </a:ext>
            </a:extLst>
          </p:cNvPr>
          <p:cNvSpPr>
            <a:spLocks noGrp="1"/>
          </p:cNvSpPr>
          <p:nvPr>
            <p:ph idx="1"/>
          </p:nvPr>
        </p:nvSpPr>
        <p:spPr>
          <a:xfrm>
            <a:off x="827584" y="1916832"/>
            <a:ext cx="7543801" cy="4023360"/>
          </a:xfrm>
        </p:spPr>
        <p:txBody>
          <a:bodyPr>
            <a:normAutofit fontScale="92500" lnSpcReduction="10000"/>
          </a:bodyPr>
          <a:lstStyle/>
          <a:p>
            <a:r>
              <a:rPr kumimoji="1" lang="ja-JP" altLang="en-US" dirty="0">
                <a:latin typeface="メイリオ" panose="020B0604030504040204" pitchFamily="50" charset="-128"/>
                <a:ea typeface="メイリオ" panose="020B0604030504040204" pitchFamily="50" charset="-128"/>
              </a:rPr>
              <a:t>朝起きた時の身体の様子、状態を意識している</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よく眠れた、眠れなかった</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身体に感じる痛み、かゆみ、だるさ、気持ち悪さ、不快感はないか、口の状態、肌の状態</a:t>
            </a:r>
            <a:endParaRPr kumimoji="1"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選ぶ洋服</a:t>
            </a:r>
            <a:endParaRPr kumimoji="1"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気分、感情</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気づきの多さ、範囲</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食事ー食欲、食事摂取量、選んだ食事</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排泄の状態（便・尿）</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歩く速度、歩いている時の視線</a:t>
            </a:r>
            <a:endParaRPr lang="en-US" altLang="ja-JP" dirty="0">
              <a:latin typeface="メイリオ" panose="020B0604030504040204" pitchFamily="50" charset="-128"/>
              <a:ea typeface="メイリオ" panose="020B0604030504040204" pitchFamily="50" charset="-128"/>
            </a:endParaRPr>
          </a:p>
          <a:p>
            <a:endParaRPr kumimoji="1"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5011443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F348A967-7716-43AF-A6A6-11E68D99F574}"/>
              </a:ext>
            </a:extLst>
          </p:cNvPr>
          <p:cNvSpPr>
            <a:spLocks noGrp="1"/>
          </p:cNvSpPr>
          <p:nvPr>
            <p:ph idx="1"/>
          </p:nvPr>
        </p:nvSpPr>
        <p:spPr>
          <a:xfrm>
            <a:off x="971600" y="1988840"/>
            <a:ext cx="7543801" cy="4023360"/>
          </a:xfrm>
        </p:spPr>
        <p:txBody>
          <a:bodyPr>
            <a:normAutofit lnSpcReduction="10000"/>
          </a:bodyPr>
          <a:lstStyle/>
          <a:p>
            <a:r>
              <a:rPr lang="ja-JP" altLang="en-US" dirty="0">
                <a:latin typeface="メイリオ" panose="020B0604030504040204" pitchFamily="50" charset="-128"/>
                <a:ea typeface="メイリオ" panose="020B0604030504040204" pitchFamily="50" charset="-128"/>
              </a:rPr>
              <a:t>ネガティブ・ポジティブな感情、思考（瞬間、パターン）</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言葉使い</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嫌だな、と感じたり思ったりした時の感情</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呼吸の状態</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姿勢</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はっきりしないれど、何かすっきりしない</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部屋の状態</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などなど</a:t>
            </a:r>
            <a:endParaRPr lang="en-US" altLang="ja-JP" dirty="0">
              <a:latin typeface="メイリオ" panose="020B0604030504040204" pitchFamily="50" charset="-128"/>
              <a:ea typeface="メイリオ" panose="020B0604030504040204" pitchFamily="50" charset="-128"/>
            </a:endParaRPr>
          </a:p>
          <a:p>
            <a:endParaRPr kumimoji="1" lang="ja-JP" altLang="en-US" dirty="0">
              <a:latin typeface="メイリオ" panose="020B0604030504040204" pitchFamily="50" charset="-128"/>
              <a:ea typeface="メイリオ" panose="020B0604030504040204" pitchFamily="50" charset="-128"/>
            </a:endParaRPr>
          </a:p>
        </p:txBody>
      </p:sp>
      <p:sp>
        <p:nvSpPr>
          <p:cNvPr id="4" name="タイトル 1">
            <a:extLst>
              <a:ext uri="{FF2B5EF4-FFF2-40B4-BE49-F238E27FC236}">
                <a16:creationId xmlns:a16="http://schemas.microsoft.com/office/drawing/2014/main" id="{77561C2A-BBCC-4AB9-ACE8-CA76791C0D45}"/>
              </a:ext>
            </a:extLst>
          </p:cNvPr>
          <p:cNvSpPr>
            <a:spLocks noGrp="1"/>
          </p:cNvSpPr>
          <p:nvPr>
            <p:ph type="title"/>
          </p:nvPr>
        </p:nvSpPr>
        <p:spPr>
          <a:xfrm>
            <a:off x="822325" y="287338"/>
            <a:ext cx="7543800" cy="1449387"/>
          </a:xfrm>
        </p:spPr>
        <p:txBody>
          <a:bodyPr>
            <a:normAutofit/>
          </a:bodyPr>
          <a:lstStyle/>
          <a:p>
            <a:r>
              <a:rPr kumimoji="1" lang="ja-JP" altLang="en-US" sz="2400" dirty="0">
                <a:latin typeface="メイリオ" panose="020B0604030504040204" pitchFamily="50" charset="-128"/>
                <a:ea typeface="メイリオ" panose="020B0604030504040204" pitchFamily="50" charset="-128"/>
              </a:rPr>
              <a:t>私たちはどれ位自分の事を知っているだろう</a:t>
            </a:r>
            <a:br>
              <a:rPr kumimoji="1" lang="en-US" altLang="ja-JP" sz="2400" dirty="0">
                <a:latin typeface="メイリオ" panose="020B0604030504040204" pitchFamily="50" charset="-128"/>
                <a:ea typeface="メイリオ" panose="020B0604030504040204" pitchFamily="50" charset="-128"/>
              </a:rPr>
            </a:br>
            <a:r>
              <a:rPr kumimoji="1" lang="ja-JP" altLang="en-US" sz="2400" dirty="0">
                <a:latin typeface="メイリオ" panose="020B0604030504040204" pitchFamily="50" charset="-128"/>
                <a:ea typeface="メイリオ" panose="020B0604030504040204" pitchFamily="50" charset="-128"/>
              </a:rPr>
              <a:t>また、気づこうとしているだろうか　２</a:t>
            </a:r>
          </a:p>
        </p:txBody>
      </p:sp>
    </p:spTree>
    <p:extLst>
      <p:ext uri="{BB962C8B-B14F-4D97-AF65-F5344CB8AC3E}">
        <p14:creationId xmlns:p14="http://schemas.microsoft.com/office/powerpoint/2010/main" val="9217826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606DA60-F263-4B2B-A54D-49ABD40C520D}"/>
              </a:ext>
            </a:extLst>
          </p:cNvPr>
          <p:cNvSpPr>
            <a:spLocks noGrp="1"/>
          </p:cNvSpPr>
          <p:nvPr>
            <p:ph type="title"/>
          </p:nvPr>
        </p:nvSpPr>
        <p:spPr/>
        <p:txBody>
          <a:bodyPr/>
          <a:lstStyle/>
          <a:p>
            <a:r>
              <a:rPr kumimoji="1" lang="ja-JP" altLang="en-US" dirty="0">
                <a:latin typeface="メイリオ" panose="020B0604030504040204" pitchFamily="50" charset="-128"/>
                <a:ea typeface="メイリオ" panose="020B0604030504040204" pitchFamily="50" charset="-128"/>
              </a:rPr>
              <a:t>次回</a:t>
            </a:r>
          </a:p>
        </p:txBody>
      </p:sp>
      <p:sp>
        <p:nvSpPr>
          <p:cNvPr id="3" name="コンテンツ プレースホルダー 2">
            <a:extLst>
              <a:ext uri="{FF2B5EF4-FFF2-40B4-BE49-F238E27FC236}">
                <a16:creationId xmlns:a16="http://schemas.microsoft.com/office/drawing/2014/main" id="{AC72BBA2-30B5-4C90-A0C6-D10D72C417E6}"/>
              </a:ext>
            </a:extLst>
          </p:cNvPr>
          <p:cNvSpPr>
            <a:spLocks noGrp="1"/>
          </p:cNvSpPr>
          <p:nvPr>
            <p:ph idx="1"/>
          </p:nvPr>
        </p:nvSpPr>
        <p:spPr>
          <a:xfrm>
            <a:off x="492919" y="1845734"/>
            <a:ext cx="8255545" cy="4319570"/>
          </a:xfrm>
        </p:spPr>
        <p:txBody>
          <a:bodyPr>
            <a:normAutofit fontScale="77500" lnSpcReduction="20000"/>
          </a:bodyPr>
          <a:lstStyle/>
          <a:p>
            <a:r>
              <a:rPr kumimoji="1" lang="ja-JP" altLang="en-US" dirty="0"/>
              <a:t>病気についてー病気の定義って？どうして病気になる？</a:t>
            </a:r>
            <a:endParaRPr kumimoji="1" lang="en-US" altLang="ja-JP" dirty="0"/>
          </a:p>
          <a:p>
            <a:r>
              <a:rPr lang="ja-JP" altLang="en-US" dirty="0"/>
              <a:t>　　　　　　　　　　これからどうしていく？　ワクチンの話</a:t>
            </a:r>
            <a:endParaRPr lang="en-US" altLang="ja-JP" dirty="0"/>
          </a:p>
          <a:p>
            <a:r>
              <a:rPr lang="ja-JP" altLang="en-US" dirty="0"/>
              <a:t>健康についてー健康の定義って？健康になるために絶対必要なのは〇〇！</a:t>
            </a:r>
            <a:endParaRPr lang="en-US" altLang="ja-JP" dirty="0"/>
          </a:p>
          <a:p>
            <a:pPr marL="0" indent="0">
              <a:buNone/>
            </a:pPr>
            <a:endParaRPr kumimoji="1" lang="en-US" altLang="ja-JP" dirty="0"/>
          </a:p>
          <a:p>
            <a:pPr marL="0" indent="0">
              <a:buNone/>
            </a:pPr>
            <a:r>
              <a:rPr lang="ja-JP" altLang="en-US" dirty="0"/>
              <a:t> </a:t>
            </a:r>
            <a:r>
              <a:rPr kumimoji="1" lang="ja-JP" altLang="en-US" dirty="0"/>
              <a:t>死についてー死の定義って？どうすれば安心して穏やかに死ねるのか。</a:t>
            </a:r>
            <a:endParaRPr kumimoji="1" lang="en-US" altLang="ja-JP" dirty="0"/>
          </a:p>
          <a:p>
            <a:r>
              <a:rPr lang="ja-JP" altLang="en-US" dirty="0"/>
              <a:t>意識と身体・心についてー顕在意識が</a:t>
            </a:r>
            <a:r>
              <a:rPr lang="en-US" altLang="ja-JP" dirty="0"/>
              <a:t>3</a:t>
            </a:r>
            <a:r>
              <a:rPr lang="ja-JP" altLang="en-US" dirty="0"/>
              <a:t>～</a:t>
            </a:r>
            <a:r>
              <a:rPr lang="en-US" altLang="ja-JP" dirty="0"/>
              <a:t>5</a:t>
            </a:r>
            <a:r>
              <a:rPr lang="ja-JP" altLang="en-US" dirty="0"/>
              <a:t>％　潜在意識が</a:t>
            </a:r>
            <a:r>
              <a:rPr lang="en-US" altLang="ja-JP" dirty="0"/>
              <a:t>95</a:t>
            </a:r>
            <a:r>
              <a:rPr lang="ja-JP" altLang="en-US" dirty="0"/>
              <a:t>～</a:t>
            </a:r>
            <a:r>
              <a:rPr lang="en-US" altLang="ja-JP" dirty="0"/>
              <a:t>97</a:t>
            </a:r>
            <a:r>
              <a:rPr lang="ja-JP" altLang="en-US" dirty="0"/>
              <a:t>％</a:t>
            </a:r>
            <a:endParaRPr lang="en-US" altLang="ja-JP" dirty="0"/>
          </a:p>
          <a:p>
            <a:r>
              <a:rPr lang="ja-JP" altLang="en-US" dirty="0"/>
              <a:t>　　　　　　　　　　　　　　　　使っていないところを使うためには〇〇が必要！</a:t>
            </a:r>
            <a:endParaRPr lang="en-US" altLang="ja-JP" dirty="0"/>
          </a:p>
          <a:p>
            <a:endParaRPr kumimoji="1" lang="en-US" altLang="ja-JP" dirty="0"/>
          </a:p>
          <a:p>
            <a:r>
              <a:rPr lang="ja-JP" altLang="en-US" dirty="0"/>
              <a:t>気づくこと、これから具体的に何をしていけばよいのか、</a:t>
            </a:r>
            <a:endParaRPr lang="en-US" altLang="ja-JP" dirty="0"/>
          </a:p>
          <a:p>
            <a:pPr>
              <a:lnSpc>
                <a:spcPts val="2400"/>
              </a:lnSpc>
            </a:pPr>
            <a:r>
              <a:rPr kumimoji="1" lang="ja-JP" altLang="en-US" dirty="0"/>
              <a:t>考えるよりも、</a:t>
            </a:r>
            <a:r>
              <a:rPr lang="ja-JP" altLang="en-US" dirty="0"/>
              <a:t>「</a:t>
            </a:r>
            <a:r>
              <a:rPr kumimoji="1" lang="ja-JP" altLang="en-US" dirty="0"/>
              <a:t>こうしたい」という気持ちに従って、一つ一つ行動に移すことを実行していきたいと思います。</a:t>
            </a:r>
            <a:endParaRPr kumimoji="1" lang="en-US" altLang="ja-JP" dirty="0"/>
          </a:p>
          <a:p>
            <a:r>
              <a:rPr lang="ja-JP" altLang="en-US" dirty="0"/>
              <a:t>そのために必要なことは何か。</a:t>
            </a:r>
            <a:endParaRPr kumimoji="1" lang="ja-JP" altLang="en-US" dirty="0"/>
          </a:p>
        </p:txBody>
      </p:sp>
    </p:spTree>
    <p:extLst>
      <p:ext uri="{BB962C8B-B14F-4D97-AF65-F5344CB8AC3E}">
        <p14:creationId xmlns:p14="http://schemas.microsoft.com/office/powerpoint/2010/main" val="6020054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a:extLst>
              <a:ext uri="{FF2B5EF4-FFF2-40B4-BE49-F238E27FC236}">
                <a16:creationId xmlns:a16="http://schemas.microsoft.com/office/drawing/2014/main" id="{6C7D6102-C212-4019-ACDD-AD4C39799A88}"/>
              </a:ext>
            </a:extLst>
          </p:cNvPr>
          <p:cNvCxnSpPr>
            <a:cxnSpLocks/>
          </p:cNvCxnSpPr>
          <p:nvPr/>
        </p:nvCxnSpPr>
        <p:spPr>
          <a:xfrm>
            <a:off x="0" y="2564904"/>
            <a:ext cx="9144000" cy="0"/>
          </a:xfrm>
          <a:prstGeom prst="line">
            <a:avLst/>
          </a:prstGeom>
        </p:spPr>
        <p:style>
          <a:lnRef idx="3">
            <a:schemeClr val="accent2"/>
          </a:lnRef>
          <a:fillRef idx="0">
            <a:schemeClr val="accent2"/>
          </a:fillRef>
          <a:effectRef idx="2">
            <a:schemeClr val="accent2"/>
          </a:effectRef>
          <a:fontRef idx="minor">
            <a:schemeClr val="tx1"/>
          </a:fontRef>
        </p:style>
      </p:cxnSp>
      <p:sp>
        <p:nvSpPr>
          <p:cNvPr id="6" name="テキスト ボックス 5">
            <a:extLst>
              <a:ext uri="{FF2B5EF4-FFF2-40B4-BE49-F238E27FC236}">
                <a16:creationId xmlns:a16="http://schemas.microsoft.com/office/drawing/2014/main" id="{A4622FF8-9E5B-4F74-AD75-D543A9CA072E}"/>
              </a:ext>
            </a:extLst>
          </p:cNvPr>
          <p:cNvSpPr txBox="1"/>
          <p:nvPr/>
        </p:nvSpPr>
        <p:spPr>
          <a:xfrm>
            <a:off x="1115616" y="692696"/>
            <a:ext cx="7632848" cy="1815882"/>
          </a:xfrm>
          <a:prstGeom prst="rect">
            <a:avLst/>
          </a:prstGeom>
          <a:noFill/>
        </p:spPr>
        <p:txBody>
          <a:bodyPr wrap="square" rtlCol="0">
            <a:spAutoFit/>
          </a:bodyPr>
          <a:lstStyle/>
          <a:p>
            <a:r>
              <a:rPr kumimoji="1" lang="ja-JP" altLang="en-US" sz="4000" dirty="0">
                <a:latin typeface="メイリオ" panose="020B0604030504040204" pitchFamily="50" charset="-128"/>
                <a:ea typeface="メイリオ" panose="020B0604030504040204" pitchFamily="50" charset="-128"/>
              </a:rPr>
              <a:t>これからの時代に必要な</a:t>
            </a:r>
            <a:endParaRPr kumimoji="1" lang="en-US" altLang="ja-JP" sz="4000" dirty="0">
              <a:latin typeface="メイリオ" panose="020B0604030504040204" pitchFamily="50" charset="-128"/>
              <a:ea typeface="メイリオ" panose="020B0604030504040204" pitchFamily="50" charset="-128"/>
            </a:endParaRPr>
          </a:p>
          <a:p>
            <a:r>
              <a:rPr kumimoji="1" lang="ja-JP" altLang="en-US" sz="4000" dirty="0">
                <a:latin typeface="メイリオ" panose="020B0604030504040204" pitchFamily="50" charset="-128"/>
                <a:ea typeface="メイリオ" panose="020B0604030504040204" pitchFamily="50" charset="-128"/>
              </a:rPr>
              <a:t>　　　　健康管理の仕方</a:t>
            </a:r>
            <a:endParaRPr kumimoji="1" lang="en-US" altLang="ja-JP" sz="4000" dirty="0">
              <a:latin typeface="メイリオ" panose="020B0604030504040204" pitchFamily="50" charset="-128"/>
              <a:ea typeface="メイリオ" panose="020B0604030504040204" pitchFamily="50" charset="-128"/>
            </a:endParaRPr>
          </a:p>
          <a:p>
            <a:r>
              <a:rPr kumimoji="1" lang="ja-JP" altLang="en-US" sz="3200" dirty="0">
                <a:latin typeface="メイリオ" panose="020B0604030504040204" pitchFamily="50" charset="-128"/>
                <a:ea typeface="メイリオ" panose="020B0604030504040204" pitchFamily="50" charset="-128"/>
              </a:rPr>
              <a:t>　　</a:t>
            </a:r>
            <a:r>
              <a:rPr kumimoji="1" lang="ja-JP" altLang="en-US" sz="2800" dirty="0">
                <a:latin typeface="メイリオ" panose="020B0604030504040204" pitchFamily="50" charset="-128"/>
                <a:ea typeface="メイリオ" panose="020B0604030504040204" pitchFamily="50" charset="-128"/>
              </a:rPr>
              <a:t>～自分の身体は自分で回復させる～</a:t>
            </a:r>
          </a:p>
        </p:txBody>
      </p:sp>
      <p:sp>
        <p:nvSpPr>
          <p:cNvPr id="7" name="Title 1">
            <a:extLst>
              <a:ext uri="{FF2B5EF4-FFF2-40B4-BE49-F238E27FC236}">
                <a16:creationId xmlns:a16="http://schemas.microsoft.com/office/drawing/2014/main" id="{DA25B432-1DDC-45F4-A5CC-8F549A7BB37F}"/>
              </a:ext>
            </a:extLst>
          </p:cNvPr>
          <p:cNvSpPr txBox="1">
            <a:spLocks/>
          </p:cNvSpPr>
          <p:nvPr/>
        </p:nvSpPr>
        <p:spPr>
          <a:xfrm>
            <a:off x="1195512" y="2989260"/>
            <a:ext cx="6840760" cy="752872"/>
          </a:xfrm>
          <a:prstGeom prst="rect">
            <a:avLst/>
          </a:prstGeom>
        </p:spPr>
        <p:txBody>
          <a:bodyPr vert="horz" lIns="91440" tIns="45720" rIns="91440" bIns="45720" rtlCol="0" anchor="b">
            <a:normAutofit/>
          </a:bodyPr>
          <a:lstStyle>
            <a:lvl1pPr algn="l" defTabSz="914400" rtl="0" eaLnBrk="1" latinLnBrk="0" hangingPunct="1">
              <a:lnSpc>
                <a:spcPct val="80000"/>
              </a:lnSpc>
              <a:spcBef>
                <a:spcPct val="0"/>
              </a:spcBef>
              <a:buNone/>
              <a:defRPr kumimoji="1" sz="8000" kern="1200" spc="-120" baseline="0">
                <a:solidFill>
                  <a:srgbClr val="FFFFFF"/>
                </a:solidFill>
                <a:latin typeface="+mj-lt"/>
                <a:ea typeface="+mj-ea"/>
                <a:cs typeface="+mj-cs"/>
              </a:defRPr>
            </a:lvl1pPr>
          </a:lstStyle>
          <a:p>
            <a:r>
              <a:rPr lang="en-US" altLang="ja-JP" sz="4400" dirty="0">
                <a:latin typeface="メイリオ" panose="020B0604030504040204" pitchFamily="50" charset="-128"/>
                <a:ea typeface="メイリオ" panose="020B0604030504040204" pitchFamily="50" charset="-128"/>
              </a:rPr>
              <a:t>Session</a:t>
            </a:r>
            <a:r>
              <a:rPr lang="ja-JP" altLang="en-US" sz="4400" dirty="0">
                <a:latin typeface="メイリオ" panose="020B0604030504040204" pitchFamily="50" charset="-128"/>
                <a:ea typeface="メイリオ" panose="020B0604030504040204" pitchFamily="50" charset="-128"/>
              </a:rPr>
              <a:t>２　健康について　</a:t>
            </a:r>
            <a:endParaRPr lang="ja-JP" dirty="0">
              <a:latin typeface="メイリオ" panose="020B0604030504040204" pitchFamily="50" charset="-128"/>
              <a:ea typeface="メイリオ" panose="020B0604030504040204" pitchFamily="50" charset="-128"/>
            </a:endParaRPr>
          </a:p>
        </p:txBody>
      </p:sp>
      <p:sp>
        <p:nvSpPr>
          <p:cNvPr id="11" name="Subtitle 2">
            <a:extLst>
              <a:ext uri="{FF2B5EF4-FFF2-40B4-BE49-F238E27FC236}">
                <a16:creationId xmlns:a16="http://schemas.microsoft.com/office/drawing/2014/main" id="{EE0F7D38-4401-4DCA-92D6-EFFFA47A24F0}"/>
              </a:ext>
            </a:extLst>
          </p:cNvPr>
          <p:cNvSpPr>
            <a:spLocks noGrp="1"/>
          </p:cNvSpPr>
          <p:nvPr>
            <p:ph type="subTitle" idx="1"/>
          </p:nvPr>
        </p:nvSpPr>
        <p:spPr>
          <a:xfrm>
            <a:off x="3779912" y="5814742"/>
            <a:ext cx="5472608" cy="439477"/>
          </a:xfrm>
        </p:spPr>
        <p:txBody>
          <a:bodyPr>
            <a:normAutofit/>
          </a:bodyPr>
          <a:lstStyle/>
          <a:p>
            <a:pPr algn="l"/>
            <a:r>
              <a:rPr lang="en-US" altLang="ja-JP" sz="2000" dirty="0">
                <a:latin typeface="メイリオ" panose="020B0604030504040204" pitchFamily="50" charset="-128"/>
                <a:ea typeface="メイリオ" panose="020B0604030504040204" pitchFamily="50" charset="-128"/>
              </a:rPr>
              <a:t>NPO</a:t>
            </a:r>
            <a:r>
              <a:rPr lang="ja-JP" altLang="en-US" sz="2000" dirty="0">
                <a:latin typeface="メイリオ" panose="020B0604030504040204" pitchFamily="50" charset="-128"/>
                <a:ea typeface="メイリオ" panose="020B0604030504040204" pitchFamily="50" charset="-128"/>
              </a:rPr>
              <a:t>法人コミュニティケア・ライフ　</a:t>
            </a:r>
            <a:endParaRPr lang="en-US" altLang="ja-JP" sz="2000" dirty="0">
              <a:latin typeface="メイリオ" panose="020B0604030504040204" pitchFamily="50" charset="-128"/>
              <a:ea typeface="メイリオ" panose="020B0604030504040204" pitchFamily="50" charset="-128"/>
            </a:endParaRPr>
          </a:p>
        </p:txBody>
      </p:sp>
      <p:pic>
        <p:nvPicPr>
          <p:cNvPr id="12" name="Picture 2">
            <a:extLst>
              <a:ext uri="{FF2B5EF4-FFF2-40B4-BE49-F238E27FC236}">
                <a16:creationId xmlns:a16="http://schemas.microsoft.com/office/drawing/2014/main" id="{75B83703-009C-4B66-A397-2B68C1AE99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5784885"/>
            <a:ext cx="2593764" cy="38041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981" y="2348880"/>
            <a:ext cx="8712968" cy="5040560"/>
          </a:xfrm>
        </p:spPr>
        <p:txBody>
          <a:bodyPr>
            <a:noAutofit/>
          </a:bodyPr>
          <a:lstStyle/>
          <a:p>
            <a:pPr marL="914400" lvl="2" indent="0">
              <a:buNone/>
            </a:pPr>
            <a:r>
              <a:rPr lang="ja-JP" altLang="en-US" sz="2800" dirty="0">
                <a:latin typeface="メイリオ" panose="020B0604030504040204" pitchFamily="50" charset="-128"/>
                <a:ea typeface="メイリオ" panose="020B0604030504040204" pitchFamily="50" charset="-128"/>
              </a:rPr>
              <a:t>・まずは現状を確認してみよう（本日）</a:t>
            </a:r>
            <a:endParaRPr lang="en-US" altLang="ja-JP" sz="2800" dirty="0">
              <a:latin typeface="メイリオ" panose="020B0604030504040204" pitchFamily="50" charset="-128"/>
              <a:ea typeface="メイリオ" panose="020B0604030504040204" pitchFamily="50" charset="-128"/>
            </a:endParaRPr>
          </a:p>
          <a:p>
            <a:pPr marL="914400" lvl="2" indent="0">
              <a:buNone/>
            </a:pPr>
            <a:endParaRPr lang="en-US" altLang="ja-JP" sz="2800" dirty="0">
              <a:latin typeface="メイリオ" panose="020B0604030504040204" pitchFamily="50" charset="-128"/>
              <a:ea typeface="メイリオ" panose="020B0604030504040204" pitchFamily="50" charset="-128"/>
            </a:endParaRPr>
          </a:p>
          <a:p>
            <a:pPr marL="914400" lvl="2" indent="0">
              <a:buNone/>
            </a:pPr>
            <a:r>
              <a:rPr lang="ja-JP" altLang="en-US" sz="2800" dirty="0">
                <a:latin typeface="メイリオ" panose="020B0604030504040204" pitchFamily="50" charset="-128"/>
                <a:ea typeface="メイリオ" panose="020B0604030504040204" pitchFamily="50" charset="-128"/>
              </a:rPr>
              <a:t>・</a:t>
            </a:r>
            <a:r>
              <a:rPr lang="ja-JP" altLang="ja-JP" sz="2800" dirty="0">
                <a:latin typeface="メイリオ" panose="020B0604030504040204" pitchFamily="50" charset="-128"/>
                <a:ea typeface="メイリオ" panose="020B0604030504040204" pitchFamily="50" charset="-128"/>
              </a:rPr>
              <a:t>健康・病気・死について見直し</a:t>
            </a:r>
            <a:r>
              <a:rPr lang="ja-JP" altLang="en-US" sz="2800" dirty="0">
                <a:latin typeface="メイリオ" panose="020B0604030504040204" pitchFamily="50" charset="-128"/>
                <a:ea typeface="メイリオ" panose="020B0604030504040204" pitchFamily="50" charset="-128"/>
              </a:rPr>
              <a:t>てみる</a:t>
            </a:r>
            <a:endParaRPr lang="en-US" altLang="ja-JP" sz="2800" dirty="0">
              <a:latin typeface="メイリオ" panose="020B0604030504040204" pitchFamily="50" charset="-128"/>
              <a:ea typeface="メイリオ" panose="020B0604030504040204" pitchFamily="50" charset="-128"/>
            </a:endParaRPr>
          </a:p>
          <a:p>
            <a:pPr marL="914400" lvl="2" indent="0">
              <a:buNone/>
            </a:pPr>
            <a:endParaRPr lang="en-US" altLang="ja-JP" sz="2800" dirty="0">
              <a:latin typeface="メイリオ" panose="020B0604030504040204" pitchFamily="50" charset="-128"/>
              <a:ea typeface="メイリオ" panose="020B0604030504040204" pitchFamily="50" charset="-128"/>
            </a:endParaRPr>
          </a:p>
          <a:p>
            <a:pPr marL="914400" lvl="2" indent="0">
              <a:buNone/>
            </a:pPr>
            <a:r>
              <a:rPr lang="ja-JP" altLang="en-US" sz="2800" dirty="0">
                <a:latin typeface="メイリオ" panose="020B0604030504040204" pitchFamily="50" charset="-128"/>
                <a:ea typeface="メイリオ" panose="020B0604030504040204" pitchFamily="50" charset="-128"/>
              </a:rPr>
              <a:t>・</a:t>
            </a:r>
            <a:r>
              <a:rPr lang="ja-JP" altLang="ja-JP" sz="2800" dirty="0">
                <a:latin typeface="メイリオ" panose="020B0604030504040204" pitchFamily="50" charset="-128"/>
                <a:ea typeface="メイリオ" panose="020B0604030504040204" pitchFamily="50" charset="-128"/>
              </a:rPr>
              <a:t>自分の身体をどう守り、大切にして</a:t>
            </a:r>
            <a:r>
              <a:rPr lang="ja-JP" altLang="en-US" sz="2800" dirty="0">
                <a:latin typeface="メイリオ" panose="020B0604030504040204" pitchFamily="50" charset="-128"/>
                <a:ea typeface="メイリオ" panose="020B0604030504040204" pitchFamily="50" charset="-128"/>
              </a:rPr>
              <a:t>い</a:t>
            </a:r>
            <a:r>
              <a:rPr lang="ja-JP" altLang="ja-JP" sz="2800" dirty="0">
                <a:latin typeface="メイリオ" panose="020B0604030504040204" pitchFamily="50" charset="-128"/>
                <a:ea typeface="メイリオ" panose="020B0604030504040204" pitchFamily="50" charset="-128"/>
              </a:rPr>
              <a:t>けば良</a:t>
            </a:r>
            <a:r>
              <a:rPr lang="ja-JP" altLang="en-US" sz="2800" dirty="0">
                <a:latin typeface="メイリオ" panose="020B0604030504040204" pitchFamily="50" charset="-128"/>
                <a:ea typeface="メイリオ" panose="020B0604030504040204" pitchFamily="50" charset="-128"/>
              </a:rPr>
              <a:t>　</a:t>
            </a:r>
            <a:endParaRPr lang="en-US" altLang="ja-JP" sz="2800" dirty="0">
              <a:latin typeface="メイリオ" panose="020B0604030504040204" pitchFamily="50" charset="-128"/>
              <a:ea typeface="メイリオ" panose="020B0604030504040204" pitchFamily="50" charset="-128"/>
            </a:endParaRPr>
          </a:p>
          <a:p>
            <a:pPr marL="914400" lvl="2" indent="0">
              <a:buNone/>
            </a:pPr>
            <a:r>
              <a:rPr lang="ja-JP" altLang="en-US" sz="2800" dirty="0">
                <a:latin typeface="メイリオ" panose="020B0604030504040204" pitchFamily="50" charset="-128"/>
                <a:ea typeface="メイリオ" panose="020B0604030504040204" pitchFamily="50" charset="-128"/>
              </a:rPr>
              <a:t>　</a:t>
            </a:r>
            <a:r>
              <a:rPr lang="ja-JP" altLang="ja-JP" sz="2800" dirty="0">
                <a:latin typeface="メイリオ" panose="020B0604030504040204" pitchFamily="50" charset="-128"/>
                <a:ea typeface="メイリオ" panose="020B0604030504040204" pitchFamily="50" charset="-128"/>
              </a:rPr>
              <a:t>いのかを考え</a:t>
            </a:r>
            <a:r>
              <a:rPr lang="ja-JP" altLang="en-US" sz="2800" dirty="0">
                <a:latin typeface="メイリオ" panose="020B0604030504040204" pitchFamily="50" charset="-128"/>
                <a:ea typeface="メイリオ" panose="020B0604030504040204" pitchFamily="50" charset="-128"/>
              </a:rPr>
              <a:t>てみよう</a:t>
            </a:r>
            <a:endParaRPr lang="ja-JP" altLang="ja-JP" sz="2800" dirty="0">
              <a:latin typeface="メイリオ" panose="020B0604030504040204" pitchFamily="50" charset="-128"/>
              <a:ea typeface="メイリオ" panose="020B0604030504040204" pitchFamily="50" charset="-128"/>
            </a:endParaRPr>
          </a:p>
          <a:p>
            <a:pPr marL="914400" lvl="2" indent="0">
              <a:buNone/>
            </a:pPr>
            <a:endParaRPr lang="en-US" altLang="ja-JP" sz="2400" dirty="0">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9767A1BA-71AB-4A22-80FC-AC9162C0EAAF}"/>
              </a:ext>
            </a:extLst>
          </p:cNvPr>
          <p:cNvSpPr txBox="1"/>
          <p:nvPr/>
        </p:nvSpPr>
        <p:spPr>
          <a:xfrm>
            <a:off x="1115616" y="836712"/>
            <a:ext cx="7366119" cy="707886"/>
          </a:xfrm>
          <a:prstGeom prst="rect">
            <a:avLst/>
          </a:prstGeom>
          <a:noFill/>
        </p:spPr>
        <p:txBody>
          <a:bodyPr wrap="none" rtlCol="0">
            <a:spAutoFit/>
          </a:bodyPr>
          <a:lstStyle/>
          <a:p>
            <a:r>
              <a:rPr kumimoji="1" lang="ja-JP" altLang="en-US" sz="4000" dirty="0">
                <a:latin typeface="メイリオ" panose="020B0604030504040204" pitchFamily="50" charset="-128"/>
                <a:ea typeface="メイリオ" panose="020B0604030504040204" pitchFamily="50" charset="-128"/>
              </a:rPr>
              <a:t>４回の勉強会＆座談会を通して</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ja-JP" altLang="en-US" dirty="0">
                <a:latin typeface="メイリオ" panose="020B0604030504040204" pitchFamily="50" charset="-128"/>
                <a:ea typeface="メイリオ" panose="020B0604030504040204" pitchFamily="50" charset="-128"/>
              </a:rPr>
              <a:t>健康になるために必要なこと</a:t>
            </a:r>
            <a:endParaRPr lang="ja-JP" dirty="0">
              <a:latin typeface="メイリオ" panose="020B0604030504040204" pitchFamily="50" charset="-128"/>
              <a:ea typeface="メイリオ" panose="020B0604030504040204" pitchFamily="50" charset="-128"/>
            </a:endParaRPr>
          </a:p>
        </p:txBody>
      </p:sp>
      <p:sp>
        <p:nvSpPr>
          <p:cNvPr id="3" name="Content Placeholder 2"/>
          <p:cNvSpPr>
            <a:spLocks noGrp="1"/>
          </p:cNvSpPr>
          <p:nvPr>
            <p:ph idx="1"/>
          </p:nvPr>
        </p:nvSpPr>
        <p:spPr>
          <a:xfrm>
            <a:off x="3995936" y="3039463"/>
            <a:ext cx="3770189" cy="1008112"/>
          </a:xfrm>
        </p:spPr>
        <p:txBody>
          <a:bodyPr>
            <a:noAutofit/>
          </a:bodyPr>
          <a:lstStyle/>
          <a:p>
            <a:pPr marL="0" indent="0" algn="ctr">
              <a:buNone/>
            </a:pPr>
            <a:r>
              <a:rPr lang="ja-JP" altLang="en-US" sz="6600" dirty="0">
                <a:latin typeface="メイリオ" panose="020B0604030504040204" pitchFamily="50" charset="-128"/>
                <a:ea typeface="メイリオ" panose="020B0604030504040204" pitchFamily="50" charset="-128"/>
              </a:rPr>
              <a:t>意識</a:t>
            </a:r>
            <a:endParaRPr lang="en-US" altLang="ja-JP" sz="6600" dirty="0">
              <a:latin typeface="メイリオ" panose="020B0604030504040204" pitchFamily="50" charset="-128"/>
              <a:ea typeface="メイリオ" panose="020B0604030504040204" pitchFamily="50" charset="-128"/>
            </a:endParaRPr>
          </a:p>
        </p:txBody>
      </p:sp>
      <p:sp>
        <p:nvSpPr>
          <p:cNvPr id="4" name="Content Placeholder 2">
            <a:extLst>
              <a:ext uri="{FF2B5EF4-FFF2-40B4-BE49-F238E27FC236}">
                <a16:creationId xmlns:a16="http://schemas.microsoft.com/office/drawing/2014/main" id="{41C1BD1C-7A3B-4F25-8104-C7BB10DFB008}"/>
              </a:ext>
            </a:extLst>
          </p:cNvPr>
          <p:cNvSpPr txBox="1">
            <a:spLocks/>
          </p:cNvSpPr>
          <p:nvPr/>
        </p:nvSpPr>
        <p:spPr>
          <a:xfrm>
            <a:off x="817694" y="2157731"/>
            <a:ext cx="3240360" cy="3766185"/>
          </a:xfrm>
          <a:prstGeom prst="rect">
            <a:avLst/>
          </a:prstGeom>
        </p:spPr>
        <p:txBody>
          <a:bodyPr vert="horz" lIns="91440" tIns="45720" rIns="91440" bIns="45720" rtlCol="0">
            <a:noAutofit/>
          </a:bodyPr>
          <a:lstStyle>
            <a:lvl1pPr marL="91440" indent="-91440" algn="l" defTabSz="914400" rtl="0" eaLnBrk="1" latinLnBrk="0" hangingPunct="1">
              <a:lnSpc>
                <a:spcPct val="85000"/>
              </a:lnSpc>
              <a:spcBef>
                <a:spcPts val="1300"/>
              </a:spcBef>
              <a:buFont typeface="Arial" pitchFamily="34" charset="0"/>
              <a:buChar char=" "/>
              <a:defRPr kumimoji="1"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kumimoji="1"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kumimoji="1"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kumimoji="1"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kumimoji="1"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kumimoji="1"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kumimoji="1"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kumimoji="1"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kumimoji="1" sz="1800" kern="1200">
                <a:solidFill>
                  <a:schemeClr val="tx1">
                    <a:lumMod val="85000"/>
                    <a:lumOff val="15000"/>
                  </a:schemeClr>
                </a:solidFill>
                <a:latin typeface="+mn-lt"/>
                <a:ea typeface="+mn-ea"/>
                <a:cs typeface="+mn-cs"/>
              </a:defRPr>
            </a:lvl9pPr>
          </a:lstStyle>
          <a:p>
            <a:r>
              <a:rPr lang="ja-JP" altLang="en-US" sz="3200" dirty="0">
                <a:solidFill>
                  <a:schemeClr val="accent1"/>
                </a:solidFill>
                <a:latin typeface="メイリオ" panose="020B0604030504040204" pitchFamily="50" charset="-128"/>
                <a:ea typeface="メイリオ" panose="020B0604030504040204" pitchFamily="50" charset="-128"/>
              </a:rPr>
              <a:t>意識</a:t>
            </a:r>
            <a:endParaRPr lang="en-US" altLang="ja-JP" sz="3200" dirty="0">
              <a:solidFill>
                <a:schemeClr val="accent1"/>
              </a:solidFill>
              <a:latin typeface="メイリオ" panose="020B0604030504040204" pitchFamily="50" charset="-128"/>
              <a:ea typeface="メイリオ" panose="020B0604030504040204" pitchFamily="50" charset="-128"/>
            </a:endParaRPr>
          </a:p>
          <a:p>
            <a:r>
              <a:rPr lang="en-US" altLang="ja-JP" sz="3200" dirty="0">
                <a:latin typeface="メイリオ" panose="020B0604030504040204" pitchFamily="50" charset="-128"/>
                <a:ea typeface="メイリオ" panose="020B0604030504040204" pitchFamily="50" charset="-128"/>
              </a:rPr>
              <a:t> </a:t>
            </a:r>
            <a:r>
              <a:rPr lang="ja-JP" sz="3200" dirty="0">
                <a:latin typeface="メイリオ" panose="020B0604030504040204" pitchFamily="50" charset="-128"/>
                <a:ea typeface="メイリオ" panose="020B0604030504040204" pitchFamily="50" charset="-128"/>
              </a:rPr>
              <a:t>心</a:t>
            </a:r>
            <a:r>
              <a:rPr lang="en-US" altLang="ja-JP" sz="3200" dirty="0">
                <a:latin typeface="メイリオ" panose="020B0604030504040204" pitchFamily="50" charset="-128"/>
                <a:ea typeface="メイリオ" panose="020B0604030504040204" pitchFamily="50" charset="-128"/>
              </a:rPr>
              <a:t>-</a:t>
            </a:r>
            <a:r>
              <a:rPr lang="ja-JP" altLang="en-US" sz="3200" dirty="0">
                <a:latin typeface="メイリオ" panose="020B0604030504040204" pitchFamily="50" charset="-128"/>
                <a:ea typeface="メイリオ" panose="020B0604030504040204" pitchFamily="50" charset="-128"/>
              </a:rPr>
              <a:t>直感　　　　　　　　</a:t>
            </a:r>
            <a:endParaRPr lang="ja-JP" dirty="0">
              <a:latin typeface="メイリオ" panose="020B0604030504040204" pitchFamily="50" charset="-128"/>
              <a:ea typeface="メイリオ" panose="020B0604030504040204" pitchFamily="50" charset="-128"/>
            </a:endParaRPr>
          </a:p>
          <a:p>
            <a:pPr lvl="1"/>
            <a:r>
              <a:rPr lang="ja-JP" sz="2800" dirty="0">
                <a:latin typeface="メイリオ" panose="020B0604030504040204" pitchFamily="50" charset="-128"/>
                <a:ea typeface="メイリオ" panose="020B0604030504040204" pitchFamily="50" charset="-128"/>
              </a:rPr>
              <a:t>内観</a:t>
            </a:r>
            <a:endParaRPr lang="ja-JP" dirty="0">
              <a:latin typeface="メイリオ" panose="020B0604030504040204" pitchFamily="50" charset="-128"/>
              <a:ea typeface="メイリオ" panose="020B0604030504040204" pitchFamily="50" charset="-128"/>
            </a:endParaRPr>
          </a:p>
          <a:p>
            <a:pPr lvl="2"/>
            <a:r>
              <a:rPr lang="ja-JP" sz="2400" dirty="0">
                <a:latin typeface="メイリオ" panose="020B0604030504040204" pitchFamily="50" charset="-128"/>
                <a:ea typeface="メイリオ" panose="020B0604030504040204" pitchFamily="50" charset="-128"/>
              </a:rPr>
              <a:t>信じる</a:t>
            </a:r>
            <a:endParaRPr lang="ja-JP" dirty="0">
              <a:latin typeface="メイリオ" panose="020B0604030504040204" pitchFamily="50" charset="-128"/>
              <a:ea typeface="メイリオ" panose="020B0604030504040204" pitchFamily="50" charset="-128"/>
            </a:endParaRPr>
          </a:p>
          <a:p>
            <a:pPr lvl="3"/>
            <a:r>
              <a:rPr lang="ja-JP" sz="2000" dirty="0">
                <a:latin typeface="メイリオ" panose="020B0604030504040204" pitchFamily="50" charset="-128"/>
                <a:ea typeface="メイリオ" panose="020B0604030504040204" pitchFamily="50" charset="-128"/>
              </a:rPr>
              <a:t>行動</a:t>
            </a:r>
            <a:endParaRPr lang="ja-JP" dirty="0">
              <a:latin typeface="メイリオ" panose="020B0604030504040204" pitchFamily="50" charset="-128"/>
              <a:ea typeface="メイリオ" panose="020B0604030504040204" pitchFamily="50" charset="-128"/>
            </a:endParaRPr>
          </a:p>
          <a:p>
            <a:pPr lvl="4"/>
            <a:r>
              <a:rPr lang="ja-JP" sz="2000" dirty="0">
                <a:latin typeface="メイリオ" panose="020B0604030504040204" pitchFamily="50" charset="-128"/>
                <a:ea typeface="メイリオ" panose="020B0604030504040204" pitchFamily="50" charset="-128"/>
              </a:rPr>
              <a:t>食事</a:t>
            </a:r>
            <a:endParaRPr lang="ja-JP" dirty="0">
              <a:latin typeface="メイリオ" panose="020B0604030504040204" pitchFamily="50" charset="-128"/>
              <a:ea typeface="メイリオ" panose="020B0604030504040204" pitchFamily="50" charset="-128"/>
            </a:endParaRPr>
          </a:p>
          <a:p>
            <a:pPr lvl="4"/>
            <a:r>
              <a:rPr lang="ja-JP" sz="2000" dirty="0">
                <a:latin typeface="メイリオ" panose="020B0604030504040204" pitchFamily="50" charset="-128"/>
                <a:ea typeface="メイリオ" panose="020B0604030504040204" pitchFamily="50" charset="-128"/>
              </a:rPr>
              <a:t>排泄</a:t>
            </a:r>
            <a:endParaRPr lang="ja-JP" dirty="0">
              <a:latin typeface="メイリオ" panose="020B0604030504040204" pitchFamily="50" charset="-128"/>
              <a:ea typeface="メイリオ" panose="020B0604030504040204" pitchFamily="50" charset="-128"/>
            </a:endParaRPr>
          </a:p>
          <a:p>
            <a:pPr lvl="4"/>
            <a:r>
              <a:rPr lang="ja-JP" sz="2000" dirty="0">
                <a:latin typeface="メイリオ" panose="020B0604030504040204" pitchFamily="50" charset="-128"/>
                <a:ea typeface="メイリオ" panose="020B0604030504040204" pitchFamily="50" charset="-128"/>
              </a:rPr>
              <a:t>睡眠</a:t>
            </a:r>
            <a:endParaRPr lang="en-US" altLang="ja-JP" sz="2000" dirty="0">
              <a:latin typeface="メイリオ" panose="020B0604030504040204" pitchFamily="50" charset="-128"/>
              <a:ea typeface="メイリオ" panose="020B0604030504040204" pitchFamily="50" charset="-128"/>
            </a:endParaRPr>
          </a:p>
          <a:p>
            <a:pPr lvl="4"/>
            <a:r>
              <a:rPr lang="ja-JP" altLang="en-US" sz="2000" dirty="0">
                <a:latin typeface="メイリオ" panose="020B0604030504040204" pitchFamily="50" charset="-128"/>
                <a:ea typeface="メイリオ" panose="020B0604030504040204" pitchFamily="50" charset="-128"/>
              </a:rPr>
              <a:t>清潔</a:t>
            </a:r>
            <a:endParaRPr lang="ja-JP" dirty="0">
              <a:latin typeface="メイリオ" panose="020B0604030504040204" pitchFamily="50" charset="-128"/>
              <a:ea typeface="メイリオ" panose="020B0604030504040204" pitchFamily="50" charset="-128"/>
            </a:endParaRPr>
          </a:p>
          <a:p>
            <a:pPr lvl="4"/>
            <a:r>
              <a:rPr lang="ja-JP" sz="2000" dirty="0">
                <a:latin typeface="メイリオ" panose="020B0604030504040204" pitchFamily="50" charset="-128"/>
                <a:ea typeface="メイリオ" panose="020B0604030504040204" pitchFamily="50" charset="-128"/>
              </a:rPr>
              <a:t>環境</a:t>
            </a:r>
            <a:r>
              <a:rPr lang="ja-JP" altLang="en-US" sz="2000" dirty="0">
                <a:latin typeface="メイリオ" panose="020B0604030504040204" pitchFamily="50" charset="-128"/>
                <a:ea typeface="メイリオ" panose="020B0604030504040204" pitchFamily="50" charset="-128"/>
              </a:rPr>
              <a:t>（家・</a:t>
            </a:r>
            <a:r>
              <a:rPr lang="ja-JP" sz="2000" dirty="0">
                <a:latin typeface="メイリオ" panose="020B0604030504040204" pitchFamily="50" charset="-128"/>
                <a:ea typeface="メイリオ" panose="020B0604030504040204" pitchFamily="50" charset="-128"/>
              </a:rPr>
              <a:t>人</a:t>
            </a:r>
            <a:r>
              <a:rPr lang="ja-JP" altLang="en-US" sz="2000" dirty="0">
                <a:latin typeface="メイリオ" panose="020B0604030504040204" pitchFamily="50" charset="-128"/>
                <a:ea typeface="メイリオ" panose="020B0604030504040204" pitchFamily="50" charset="-128"/>
              </a:rPr>
              <a:t>）</a:t>
            </a:r>
            <a:endParaRPr lang="ja-JP" dirty="0">
              <a:latin typeface="メイリオ" panose="020B0604030504040204" pitchFamily="50" charset="-128"/>
              <a:ea typeface="メイリオ" panose="020B0604030504040204" pitchFamily="50" charset="-128"/>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3888" y="312220"/>
            <a:ext cx="1368152" cy="1276428"/>
          </a:xfrm>
        </p:spPr>
        <p:txBody>
          <a:bodyPr>
            <a:normAutofit/>
          </a:bodyPr>
          <a:lstStyle/>
          <a:p>
            <a:pPr algn="ctr"/>
            <a:r>
              <a:rPr lang="ja-JP" sz="4400" dirty="0">
                <a:latin typeface="メイリオ" panose="020B0604030504040204" pitchFamily="50" charset="-128"/>
                <a:ea typeface="メイリオ" panose="020B0604030504040204" pitchFamily="50" charset="-128"/>
              </a:rPr>
              <a:t>意識 </a:t>
            </a:r>
            <a:endParaRPr lang="ja-JP" dirty="0">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2A51F18B-29FF-4D94-89BF-802D17919624}"/>
              </a:ext>
            </a:extLst>
          </p:cNvPr>
          <p:cNvSpPr txBox="1"/>
          <p:nvPr/>
        </p:nvSpPr>
        <p:spPr>
          <a:xfrm>
            <a:off x="323528" y="1772816"/>
            <a:ext cx="8802410" cy="4655121"/>
          </a:xfrm>
          <a:prstGeom prst="rect">
            <a:avLst/>
          </a:prstGeom>
          <a:noFill/>
        </p:spPr>
        <p:txBody>
          <a:bodyPr wrap="none" rtlCol="0">
            <a:spAutoFit/>
          </a:bodyPr>
          <a:lstStyle/>
          <a:p>
            <a:pPr marL="0" indent="0">
              <a:lnSpc>
                <a:spcPct val="150000"/>
              </a:lnSpc>
              <a:buNone/>
            </a:pPr>
            <a:r>
              <a:rPr lang="ja-JP" altLang="en-US" sz="2400" dirty="0">
                <a:latin typeface="メイリオ" panose="020B0604030504040204" pitchFamily="50" charset="-128"/>
                <a:ea typeface="メイリオ" panose="020B0604030504040204" pitchFamily="50" charset="-128"/>
              </a:rPr>
              <a:t>▶顕在意識　論理的な思考・理性・知性・意思・決断力</a:t>
            </a:r>
            <a:endParaRPr lang="en-US" altLang="ja-JP" sz="2400" dirty="0">
              <a:latin typeface="メイリオ" panose="020B0604030504040204" pitchFamily="50" charset="-128"/>
              <a:ea typeface="メイリオ" panose="020B0604030504040204" pitchFamily="50" charset="-128"/>
            </a:endParaRPr>
          </a:p>
          <a:p>
            <a:pPr marL="0" indent="0">
              <a:lnSpc>
                <a:spcPct val="150000"/>
              </a:lnSpc>
              <a:buNone/>
            </a:pPr>
            <a:r>
              <a:rPr lang="ja-JP" altLang="en-US" sz="2400" dirty="0">
                <a:latin typeface="メイリオ" panose="020B0604030504040204" pitchFamily="50" charset="-128"/>
                <a:ea typeface="メイリオ" panose="020B0604030504040204" pitchFamily="50" charset="-128"/>
              </a:rPr>
              <a:t>▶潜在意識　価値観・感情・感覚・直感・記憶・想像力のこと</a:t>
            </a:r>
            <a:endParaRPr lang="en-US" altLang="ja-JP" sz="2400" dirty="0">
              <a:latin typeface="メイリオ" panose="020B0604030504040204" pitchFamily="50" charset="-128"/>
              <a:ea typeface="メイリオ" panose="020B0604030504040204" pitchFamily="50" charset="-128"/>
            </a:endParaRPr>
          </a:p>
          <a:p>
            <a:pPr marL="0" indent="0">
              <a:lnSpc>
                <a:spcPct val="150000"/>
              </a:lnSpc>
              <a:buNone/>
            </a:pPr>
            <a:r>
              <a:rPr lang="ja-JP" altLang="en-US" sz="2400" dirty="0">
                <a:latin typeface="メイリオ" panose="020B0604030504040204" pitchFamily="50" charset="-128"/>
                <a:ea typeface="メイリオ" panose="020B0604030504040204" pitchFamily="50" charset="-128"/>
              </a:rPr>
              <a:t>▶集合意識　</a:t>
            </a:r>
            <a:r>
              <a:rPr lang="ja-JP" altLang="en-US" sz="2400" b="0" i="0" dirty="0">
                <a:solidFill>
                  <a:srgbClr val="333333"/>
                </a:solidFill>
                <a:effectLst/>
                <a:latin typeface="メイリオ" panose="020B0604030504040204" pitchFamily="50" charset="-128"/>
                <a:ea typeface="メイリオ" panose="020B0604030504040204" pitchFamily="50" charset="-128"/>
              </a:rPr>
              <a:t>具体的には伝統、慣習、道徳、法律など</a:t>
            </a:r>
            <a:endParaRPr lang="en-US" altLang="ja-JP" sz="2400" b="0" i="0" dirty="0">
              <a:solidFill>
                <a:srgbClr val="333333"/>
              </a:solidFill>
              <a:effectLst/>
              <a:latin typeface="メイリオ" panose="020B0604030504040204" pitchFamily="50" charset="-128"/>
              <a:ea typeface="メイリオ" panose="020B0604030504040204" pitchFamily="50" charset="-128"/>
            </a:endParaRPr>
          </a:p>
          <a:p>
            <a:pPr marL="0" indent="0">
              <a:lnSpc>
                <a:spcPct val="150000"/>
              </a:lnSpc>
              <a:buNone/>
            </a:pPr>
            <a:r>
              <a:rPr lang="ja-JP" altLang="en-US" sz="2400" dirty="0">
                <a:solidFill>
                  <a:srgbClr val="333333"/>
                </a:solidFill>
                <a:latin typeface="メイリオ" panose="020B0604030504040204" pitchFamily="50" charset="-128"/>
                <a:ea typeface="メイリオ" panose="020B0604030504040204" pitchFamily="50" charset="-128"/>
              </a:rPr>
              <a:t>　　　　　　</a:t>
            </a:r>
            <a:r>
              <a:rPr lang="ja-JP" altLang="en-US" sz="2400" b="0" i="0" dirty="0">
                <a:solidFill>
                  <a:srgbClr val="333333"/>
                </a:solidFill>
                <a:effectLst/>
                <a:latin typeface="メイリオ" panose="020B0604030504040204" pitchFamily="50" charset="-128"/>
                <a:ea typeface="メイリオ" panose="020B0604030504040204" pitchFamily="50" charset="-128"/>
              </a:rPr>
              <a:t>を通して示されるもの</a:t>
            </a:r>
            <a:endParaRPr lang="en-US" altLang="ja-JP" sz="2400" dirty="0">
              <a:latin typeface="メイリオ" panose="020B0604030504040204" pitchFamily="50" charset="-128"/>
              <a:ea typeface="メイリオ" panose="020B0604030504040204" pitchFamily="50" charset="-128"/>
            </a:endParaRPr>
          </a:p>
          <a:p>
            <a:pPr marL="0" indent="0">
              <a:lnSpc>
                <a:spcPct val="150000"/>
              </a:lnSpc>
              <a:buNone/>
            </a:pPr>
            <a:r>
              <a:rPr lang="ja-JP" altLang="en-US" sz="2400" dirty="0">
                <a:latin typeface="メイリオ" panose="020B0604030504040204" pitchFamily="50" charset="-128"/>
                <a:ea typeface="メイリオ" panose="020B0604030504040204" pitchFamily="50" charset="-128"/>
              </a:rPr>
              <a:t>▶集合的無意識　共通する普遍的な意識</a:t>
            </a:r>
            <a:endParaRPr lang="en-US" altLang="ja-JP" sz="2400" dirty="0">
              <a:latin typeface="メイリオ" panose="020B0604030504040204" pitchFamily="50" charset="-128"/>
              <a:ea typeface="メイリオ" panose="020B0604030504040204" pitchFamily="50" charset="-128"/>
            </a:endParaRPr>
          </a:p>
          <a:p>
            <a:pPr marL="0" indent="0">
              <a:lnSpc>
                <a:spcPct val="150000"/>
              </a:lnSpc>
              <a:buNone/>
            </a:pPr>
            <a:endParaRPr lang="en-US" altLang="ja-JP" sz="2400" dirty="0">
              <a:latin typeface="メイリオ" panose="020B0604030504040204" pitchFamily="50" charset="-128"/>
              <a:ea typeface="メイリオ" panose="020B0604030504040204" pitchFamily="50" charset="-128"/>
            </a:endParaRPr>
          </a:p>
          <a:p>
            <a:pPr marL="0" indent="0">
              <a:lnSpc>
                <a:spcPct val="150000"/>
              </a:lnSpc>
              <a:buNone/>
            </a:pPr>
            <a:r>
              <a:rPr lang="ja-JP" altLang="en-US" sz="2800" b="1" dirty="0">
                <a:solidFill>
                  <a:schemeClr val="accent1"/>
                </a:solidFill>
                <a:latin typeface="メイリオ" panose="020B0604030504040204" pitchFamily="50" charset="-128"/>
                <a:ea typeface="メイリオ" panose="020B0604030504040204" pitchFamily="50" charset="-128"/>
              </a:rPr>
              <a:t>　　　　　</a:t>
            </a:r>
            <a:r>
              <a:rPr lang="ja-JP" altLang="en-US" sz="2800" dirty="0">
                <a:solidFill>
                  <a:schemeClr val="accent1"/>
                </a:solidFill>
                <a:latin typeface="メイリオ" panose="020B0604030504040204" pitchFamily="50" charset="-128"/>
                <a:ea typeface="メイリオ" panose="020B0604030504040204" pitchFamily="50" charset="-128"/>
              </a:rPr>
              <a:t>変化は、潜在意識の中に落とし込んで</a:t>
            </a:r>
            <a:endParaRPr lang="en-US" altLang="ja-JP" sz="2800" dirty="0">
              <a:solidFill>
                <a:schemeClr val="accent1"/>
              </a:solidFill>
              <a:latin typeface="メイリオ" panose="020B0604030504040204" pitchFamily="50" charset="-128"/>
              <a:ea typeface="メイリオ" panose="020B0604030504040204" pitchFamily="50" charset="-128"/>
            </a:endParaRPr>
          </a:p>
          <a:p>
            <a:pPr marL="0" indent="0" algn="ctr">
              <a:lnSpc>
                <a:spcPct val="150000"/>
              </a:lnSpc>
              <a:buNone/>
            </a:pPr>
            <a:r>
              <a:rPr lang="ja-JP" altLang="en-US" sz="2800" dirty="0">
                <a:solidFill>
                  <a:schemeClr val="accent1"/>
                </a:solidFill>
                <a:latin typeface="メイリオ" panose="020B0604030504040204" pitchFamily="50" charset="-128"/>
                <a:ea typeface="メイリオ" panose="020B0604030504040204" pitchFamily="50" charset="-128"/>
              </a:rPr>
              <a:t>　　　　　　　　　　はじめて変化してくる</a:t>
            </a:r>
            <a:endParaRPr lang="en-US" altLang="ja-JP" sz="2400" dirty="0">
              <a:solidFill>
                <a:schemeClr val="accent1"/>
              </a:solidFill>
              <a:latin typeface="メイリオ" panose="020B0604030504040204" pitchFamily="50" charset="-128"/>
              <a:ea typeface="メイリオ" panose="020B0604030504040204" pitchFamily="50" charset="-128"/>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551" y="548680"/>
            <a:ext cx="8079581" cy="1658198"/>
          </a:xfrm>
        </p:spPr>
        <p:txBody>
          <a:bodyPr>
            <a:normAutofit/>
          </a:bodyPr>
          <a:lstStyle/>
          <a:p>
            <a:pPr algn="ctr"/>
            <a:r>
              <a:rPr lang="ja-JP" sz="4400" dirty="0">
                <a:latin typeface="メイリオ" panose="020B0604030504040204" pitchFamily="50" charset="-128"/>
                <a:ea typeface="メイリオ" panose="020B0604030504040204" pitchFamily="50" charset="-128"/>
              </a:rPr>
              <a:t>健康の定義</a:t>
            </a:r>
            <a:endParaRPr lang="ja-JP" dirty="0">
              <a:latin typeface="メイリオ" panose="020B0604030504040204" pitchFamily="50" charset="-128"/>
              <a:ea typeface="メイリオ" panose="020B0604030504040204" pitchFamily="50" charset="-128"/>
            </a:endParaRPr>
          </a:p>
        </p:txBody>
      </p:sp>
      <p:sp>
        <p:nvSpPr>
          <p:cNvPr id="3" name="Content Placeholder 2"/>
          <p:cNvSpPr>
            <a:spLocks noGrp="1"/>
          </p:cNvSpPr>
          <p:nvPr>
            <p:ph idx="1"/>
          </p:nvPr>
        </p:nvSpPr>
        <p:spPr>
          <a:xfrm>
            <a:off x="179512" y="2560935"/>
            <a:ext cx="8784975" cy="3766185"/>
          </a:xfrm>
        </p:spPr>
        <p:txBody>
          <a:bodyPr>
            <a:noAutofit/>
          </a:bodyPr>
          <a:lstStyle/>
          <a:p>
            <a:pPr algn="ctr">
              <a:lnSpc>
                <a:spcPct val="150000"/>
              </a:lnSpc>
            </a:pPr>
            <a:r>
              <a:rPr lang="ja-JP" altLang="ja-JP" sz="2800" dirty="0">
                <a:solidFill>
                  <a:srgbClr val="FF0000"/>
                </a:solidFill>
                <a:latin typeface="メイリオ" panose="020B0604030504040204" pitchFamily="50" charset="-128"/>
                <a:ea typeface="メイリオ" panose="020B0604030504040204" pitchFamily="50" charset="-128"/>
              </a:rPr>
              <a:t>健康の定義：</a:t>
            </a:r>
            <a:r>
              <a:rPr lang="ja-JP" altLang="ja-JP" sz="2800" dirty="0">
                <a:latin typeface="メイリオ" panose="020B0604030504040204" pitchFamily="50" charset="-128"/>
                <a:ea typeface="メイリオ" panose="020B0604030504040204" pitchFamily="50" charset="-128"/>
              </a:rPr>
              <a:t>健康とは良い状態をさすだけでなく、われわれが</a:t>
            </a:r>
            <a:r>
              <a:rPr lang="ja-JP" altLang="ja-JP" sz="2800" dirty="0">
                <a:solidFill>
                  <a:schemeClr val="accent1"/>
                </a:solidFill>
                <a:latin typeface="メイリオ" panose="020B0604030504040204" pitchFamily="50" charset="-128"/>
                <a:ea typeface="メイリオ" panose="020B0604030504040204" pitchFamily="50" charset="-128"/>
              </a:rPr>
              <a:t>持てる力を充分に活用できる</a:t>
            </a:r>
            <a:r>
              <a:rPr lang="ja-JP" altLang="ja-JP" sz="2800" dirty="0">
                <a:latin typeface="メイリオ" panose="020B0604030504040204" pitchFamily="50" charset="-128"/>
                <a:ea typeface="メイリオ" panose="020B0604030504040204" pitchFamily="50" charset="-128"/>
              </a:rPr>
              <a:t>状態をさす</a:t>
            </a:r>
            <a:endParaRPr lang="ja-JP" altLang="ja-JP" sz="2000" dirty="0">
              <a:latin typeface="メイリオ" panose="020B0604030504040204" pitchFamily="50" charset="-128"/>
              <a:ea typeface="メイリオ" panose="020B0604030504040204" pitchFamily="50" charset="-128"/>
            </a:endParaRPr>
          </a:p>
          <a:p>
            <a:pPr algn="ctr">
              <a:lnSpc>
                <a:spcPct val="150000"/>
              </a:lnSpc>
            </a:pPr>
            <a:r>
              <a:rPr lang="ja-JP" sz="2800" dirty="0">
                <a:latin typeface="メイリオ" panose="020B0604030504040204" pitchFamily="50" charset="-128"/>
                <a:ea typeface="メイリオ" panose="020B0604030504040204" pitchFamily="50" charset="-128"/>
              </a:rPr>
              <a:t>たんに元気であることだけでなく、</a:t>
            </a:r>
            <a:r>
              <a:rPr lang="ja-JP" sz="2800" dirty="0">
                <a:solidFill>
                  <a:schemeClr val="accent1"/>
                </a:solidFill>
                <a:latin typeface="メイリオ" panose="020B0604030504040204" pitchFamily="50" charset="-128"/>
                <a:ea typeface="メイリオ" panose="020B0604030504040204" pitchFamily="50" charset="-128"/>
              </a:rPr>
              <a:t>自分が使うべくもっているどの力をも充分に使いうる</a:t>
            </a:r>
            <a:r>
              <a:rPr lang="ja-JP" sz="2800" dirty="0">
                <a:latin typeface="メイリオ" panose="020B0604030504040204" pitchFamily="50" charset="-128"/>
                <a:ea typeface="メイリオ" panose="020B0604030504040204" pitchFamily="50" charset="-128"/>
              </a:rPr>
              <a:t>状態である</a:t>
            </a:r>
            <a:endParaRPr lang="ja-JP" sz="2000" dirty="0">
              <a:latin typeface="メイリオ" panose="020B0604030504040204" pitchFamily="50" charset="-128"/>
              <a:ea typeface="メイリオ" panose="020B0604030504040204" pitchFamily="50" charset="-128"/>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2627" y="1011188"/>
            <a:ext cx="7058745" cy="731168"/>
          </a:xfrm>
        </p:spPr>
        <p:txBody>
          <a:bodyPr>
            <a:normAutofit fontScale="90000"/>
          </a:bodyPr>
          <a:lstStyle/>
          <a:p>
            <a:r>
              <a:rPr lang="ja-JP" sz="4400" dirty="0">
                <a:latin typeface="メイリオ" panose="020B0604030504040204" pitchFamily="50" charset="-128"/>
                <a:ea typeface="メイリオ" panose="020B0604030504040204" pitchFamily="50" charset="-128"/>
              </a:rPr>
              <a:t>健康になるために必要なこと </a:t>
            </a:r>
            <a:endParaRPr lang="ja-JP" dirty="0">
              <a:latin typeface="メイリオ" panose="020B0604030504040204" pitchFamily="50" charset="-128"/>
              <a:ea typeface="メイリオ" panose="020B0604030504040204" pitchFamily="50" charset="-128"/>
            </a:endParaRPr>
          </a:p>
        </p:txBody>
      </p:sp>
      <p:sp>
        <p:nvSpPr>
          <p:cNvPr id="3" name="Content Placeholder 2"/>
          <p:cNvSpPr>
            <a:spLocks noGrp="1"/>
          </p:cNvSpPr>
          <p:nvPr>
            <p:ph idx="1"/>
          </p:nvPr>
        </p:nvSpPr>
        <p:spPr>
          <a:xfrm>
            <a:off x="899592" y="2204864"/>
            <a:ext cx="7344816" cy="4320480"/>
          </a:xfrm>
        </p:spPr>
        <p:txBody>
          <a:bodyPr>
            <a:noAutofit/>
          </a:bodyPr>
          <a:lstStyle/>
          <a:p>
            <a:pPr algn="ctr"/>
            <a:endParaRPr lang="en-US" altLang="ja-JP" sz="3200" dirty="0">
              <a:latin typeface="メイリオ" panose="020B0604030504040204" pitchFamily="50" charset="-128"/>
              <a:ea typeface="メイリオ" panose="020B0604030504040204" pitchFamily="50" charset="-128"/>
            </a:endParaRPr>
          </a:p>
          <a:p>
            <a:pPr algn="ctr"/>
            <a:r>
              <a:rPr lang="ja-JP" altLang="ja-JP" sz="3200" dirty="0">
                <a:latin typeface="メイリオ" panose="020B0604030504040204" pitchFamily="50" charset="-128"/>
                <a:ea typeface="メイリオ" panose="020B0604030504040204" pitchFamily="50" charset="-128"/>
              </a:rPr>
              <a:t>意識</a:t>
            </a:r>
            <a:r>
              <a:rPr lang="ja-JP" altLang="en-US" sz="3200" dirty="0">
                <a:latin typeface="メイリオ" panose="020B0604030504040204" pitchFamily="50" charset="-128"/>
                <a:ea typeface="メイリオ" panose="020B0604030504040204" pitchFamily="50" charset="-128"/>
              </a:rPr>
              <a:t>ー</a:t>
            </a:r>
            <a:r>
              <a:rPr lang="ja-JP" sz="3200" dirty="0">
                <a:latin typeface="メイリオ" panose="020B0604030504040204" pitchFamily="50" charset="-128"/>
                <a:ea typeface="メイリオ" panose="020B0604030504040204" pitchFamily="50" charset="-128"/>
              </a:rPr>
              <a:t>直感</a:t>
            </a:r>
            <a:r>
              <a:rPr lang="ja-JP" altLang="en-US" sz="3200" dirty="0">
                <a:latin typeface="メイリオ" panose="020B0604030504040204" pitchFamily="50" charset="-128"/>
                <a:ea typeface="メイリオ" panose="020B0604030504040204" pitchFamily="50" charset="-128"/>
              </a:rPr>
              <a:t>ー</a:t>
            </a:r>
            <a:r>
              <a:rPr lang="ja-JP" sz="2800" dirty="0">
                <a:latin typeface="メイリオ" panose="020B0604030504040204" pitchFamily="50" charset="-128"/>
                <a:ea typeface="メイリオ" panose="020B0604030504040204" pitchFamily="50" charset="-128"/>
              </a:rPr>
              <a:t>心</a:t>
            </a:r>
            <a:r>
              <a:rPr lang="ja-JP" altLang="en-US" sz="3200" dirty="0">
                <a:latin typeface="メイリオ" panose="020B0604030504040204" pitchFamily="50" charset="-128"/>
                <a:ea typeface="メイリオ" panose="020B0604030504040204" pitchFamily="50" charset="-128"/>
              </a:rPr>
              <a:t>ー</a:t>
            </a:r>
            <a:r>
              <a:rPr lang="ja-JP" sz="2800" dirty="0">
                <a:latin typeface="メイリオ" panose="020B0604030504040204" pitchFamily="50" charset="-128"/>
                <a:ea typeface="メイリオ" panose="020B0604030504040204" pitchFamily="50" charset="-128"/>
              </a:rPr>
              <a:t>内観</a:t>
            </a:r>
            <a:r>
              <a:rPr lang="ja-JP" altLang="en-US" sz="3200" dirty="0">
                <a:latin typeface="メイリオ" panose="020B0604030504040204" pitchFamily="50" charset="-128"/>
                <a:ea typeface="メイリオ" panose="020B0604030504040204" pitchFamily="50" charset="-128"/>
              </a:rPr>
              <a:t>ー</a:t>
            </a:r>
            <a:r>
              <a:rPr lang="ja-JP" dirty="0">
                <a:latin typeface="メイリオ" panose="020B0604030504040204" pitchFamily="50" charset="-128"/>
                <a:ea typeface="メイリオ" panose="020B0604030504040204" pitchFamily="50" charset="-128"/>
              </a:rPr>
              <a:t>信じる</a:t>
            </a:r>
            <a:r>
              <a:rPr lang="ja-JP" altLang="en-US" sz="3200" dirty="0">
                <a:latin typeface="メイリオ" panose="020B0604030504040204" pitchFamily="50" charset="-128"/>
                <a:ea typeface="メイリオ" panose="020B0604030504040204" pitchFamily="50" charset="-128"/>
              </a:rPr>
              <a:t>ー</a:t>
            </a:r>
            <a:r>
              <a:rPr lang="ja-JP" dirty="0">
                <a:latin typeface="メイリオ" panose="020B0604030504040204" pitchFamily="50" charset="-128"/>
                <a:ea typeface="メイリオ" panose="020B0604030504040204" pitchFamily="50" charset="-128"/>
              </a:rPr>
              <a:t>行動</a:t>
            </a:r>
            <a:endParaRPr lang="en-US" altLang="ja-JP" dirty="0">
              <a:latin typeface="メイリオ" panose="020B0604030504040204" pitchFamily="50" charset="-128"/>
              <a:ea typeface="メイリオ" panose="020B0604030504040204" pitchFamily="50" charset="-128"/>
            </a:endParaRPr>
          </a:p>
          <a:p>
            <a:pPr algn="ctr"/>
            <a:endParaRPr lang="en-US" altLang="ja-JP" sz="3200" dirty="0">
              <a:latin typeface="メイリオ" panose="020B0604030504040204" pitchFamily="50" charset="-128"/>
              <a:ea typeface="メイリオ" panose="020B0604030504040204" pitchFamily="50" charset="-128"/>
            </a:endParaRPr>
          </a:p>
          <a:p>
            <a:pPr algn="ctr"/>
            <a:endParaRPr lang="en-US" altLang="ja-JP" sz="3200" dirty="0">
              <a:latin typeface="メイリオ" panose="020B0604030504040204" pitchFamily="50" charset="-128"/>
              <a:ea typeface="メイリオ" panose="020B0604030504040204" pitchFamily="50" charset="-128"/>
            </a:endParaRPr>
          </a:p>
          <a:p>
            <a:pPr marL="0" indent="0" algn="ctr">
              <a:buNone/>
            </a:pPr>
            <a:r>
              <a:rPr lang="ja-JP" altLang="en-US" sz="3200" dirty="0">
                <a:ln w="0"/>
                <a:solidFill>
                  <a:schemeClr val="accent1"/>
                </a:solidFill>
                <a:latin typeface="メイリオ" panose="020B0604030504040204" pitchFamily="50" charset="-128"/>
                <a:ea typeface="メイリオ" panose="020B0604030504040204" pitchFamily="50" charset="-128"/>
              </a:rPr>
              <a:t>行動で整えること</a:t>
            </a:r>
            <a:endParaRPr lang="en-US" altLang="ja-JP" sz="3200" dirty="0">
              <a:ln w="0"/>
              <a:solidFill>
                <a:schemeClr val="accent1"/>
              </a:solidFill>
              <a:latin typeface="メイリオ" panose="020B0604030504040204" pitchFamily="50" charset="-128"/>
              <a:ea typeface="メイリオ" panose="020B0604030504040204" pitchFamily="50" charset="-128"/>
            </a:endParaRPr>
          </a:p>
          <a:p>
            <a:pPr algn="ctr"/>
            <a:r>
              <a:rPr lang="ja-JP" altLang="en-US" sz="3200" dirty="0">
                <a:ln w="0"/>
                <a:solidFill>
                  <a:schemeClr val="accent1"/>
                </a:solidFill>
                <a:latin typeface="メイリオ" panose="020B0604030504040204" pitchFamily="50" charset="-128"/>
                <a:ea typeface="メイリオ" panose="020B0604030504040204" pitchFamily="50" charset="-128"/>
              </a:rPr>
              <a:t>　環境・</a:t>
            </a:r>
            <a:r>
              <a:rPr lang="ja-JP" sz="3200" dirty="0">
                <a:ln w="0"/>
                <a:solidFill>
                  <a:schemeClr val="accent1"/>
                </a:solidFill>
                <a:latin typeface="メイリオ" panose="020B0604030504040204" pitchFamily="50" charset="-128"/>
                <a:ea typeface="メイリオ" panose="020B0604030504040204" pitchFamily="50" charset="-128"/>
              </a:rPr>
              <a:t>食事</a:t>
            </a:r>
            <a:r>
              <a:rPr lang="ja-JP" altLang="en-US" sz="3200" dirty="0">
                <a:ln w="0"/>
                <a:solidFill>
                  <a:schemeClr val="accent1"/>
                </a:solidFill>
                <a:latin typeface="メイリオ" panose="020B0604030504040204" pitchFamily="50" charset="-128"/>
                <a:ea typeface="メイリオ" panose="020B0604030504040204" pitchFamily="50" charset="-128"/>
              </a:rPr>
              <a:t>・</a:t>
            </a:r>
            <a:r>
              <a:rPr lang="ja-JP" sz="3200" dirty="0">
                <a:ln w="0"/>
                <a:solidFill>
                  <a:schemeClr val="accent1"/>
                </a:solidFill>
                <a:latin typeface="メイリオ" panose="020B0604030504040204" pitchFamily="50" charset="-128"/>
                <a:ea typeface="メイリオ" panose="020B0604030504040204" pitchFamily="50" charset="-128"/>
              </a:rPr>
              <a:t>排泄</a:t>
            </a:r>
            <a:r>
              <a:rPr lang="ja-JP" altLang="en-US" sz="3200" dirty="0">
                <a:ln w="0"/>
                <a:solidFill>
                  <a:schemeClr val="accent1"/>
                </a:solidFill>
                <a:latin typeface="メイリオ" panose="020B0604030504040204" pitchFamily="50" charset="-128"/>
                <a:ea typeface="メイリオ" panose="020B0604030504040204" pitchFamily="50" charset="-128"/>
              </a:rPr>
              <a:t>・</a:t>
            </a:r>
            <a:r>
              <a:rPr lang="ja-JP" sz="3200" dirty="0">
                <a:ln w="0"/>
                <a:solidFill>
                  <a:schemeClr val="accent1"/>
                </a:solidFill>
                <a:latin typeface="メイリオ" panose="020B0604030504040204" pitchFamily="50" charset="-128"/>
                <a:ea typeface="メイリオ" panose="020B0604030504040204" pitchFamily="50" charset="-128"/>
              </a:rPr>
              <a:t>睡眠</a:t>
            </a:r>
            <a:endParaRPr lang="en-US" altLang="ja-JP" sz="3200" dirty="0">
              <a:ln w="0"/>
              <a:solidFill>
                <a:schemeClr val="accent1"/>
              </a:solidFill>
              <a:latin typeface="メイリオ" panose="020B0604030504040204" pitchFamily="50" charset="-128"/>
              <a:ea typeface="メイリオ" panose="020B0604030504040204" pitchFamily="50" charset="-128"/>
            </a:endParaRPr>
          </a:p>
          <a:p>
            <a:pPr marL="0" lvl="3" indent="0" algn="ctr">
              <a:buNone/>
            </a:pPr>
            <a:endParaRPr lang="en-US" altLang="ja-JP" sz="2600" b="1" dirty="0">
              <a:ln w="0"/>
              <a:solidFill>
                <a:schemeClr val="tx1"/>
              </a:solidFill>
              <a:latin typeface="メイリオ" panose="020B0604030504040204" pitchFamily="50" charset="-128"/>
              <a:ea typeface="メイリオ" panose="020B0604030504040204" pitchFamily="50" charset="-128"/>
            </a:endParaRPr>
          </a:p>
          <a:p>
            <a:pPr marL="0" lvl="3" indent="0" algn="ctr">
              <a:buNone/>
            </a:pPr>
            <a:r>
              <a:rPr lang="ja-JP" altLang="en-US" sz="2600" b="1" dirty="0">
                <a:ln w="0"/>
                <a:solidFill>
                  <a:schemeClr val="tx1"/>
                </a:solidFill>
                <a:latin typeface="メイリオ" panose="020B0604030504040204" pitchFamily="50" charset="-128"/>
                <a:ea typeface="メイリオ" panose="020B0604030504040204" pitchFamily="50" charset="-128"/>
              </a:rPr>
              <a:t>？</a:t>
            </a:r>
            <a:r>
              <a:rPr lang="ja-JP" altLang="en-US" sz="2600" dirty="0">
                <a:ln w="0"/>
                <a:solidFill>
                  <a:schemeClr val="tx1"/>
                </a:solidFill>
                <a:latin typeface="メイリオ" panose="020B0604030504040204" pitchFamily="50" charset="-128"/>
                <a:ea typeface="メイリオ" panose="020B0604030504040204" pitchFamily="50" charset="-128"/>
              </a:rPr>
              <a:t>直感→行動　思考→行動の違い</a:t>
            </a:r>
            <a:endParaRPr lang="ja-JP" sz="2600" dirty="0">
              <a:ln w="0"/>
              <a:solidFill>
                <a:schemeClr val="tx1"/>
              </a:solidFill>
              <a:latin typeface="メイリオ" panose="020B0604030504040204" pitchFamily="50" charset="-128"/>
              <a:ea typeface="メイリオ" panose="020B0604030504040204" pitchFamily="50" charset="-128"/>
            </a:endParaRPr>
          </a:p>
        </p:txBody>
      </p:sp>
      <p:cxnSp>
        <p:nvCxnSpPr>
          <p:cNvPr id="5" name="直線コネクタ 4">
            <a:extLst>
              <a:ext uri="{FF2B5EF4-FFF2-40B4-BE49-F238E27FC236}">
                <a16:creationId xmlns:a16="http://schemas.microsoft.com/office/drawing/2014/main" id="{20F29334-A09A-4FDE-9BC0-524BB9C1E250}"/>
              </a:ext>
            </a:extLst>
          </p:cNvPr>
          <p:cNvCxnSpPr/>
          <p:nvPr/>
        </p:nvCxnSpPr>
        <p:spPr>
          <a:xfrm>
            <a:off x="0" y="1916832"/>
            <a:ext cx="91440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9" name="直線コネクタ 8">
            <a:extLst>
              <a:ext uri="{FF2B5EF4-FFF2-40B4-BE49-F238E27FC236}">
                <a16:creationId xmlns:a16="http://schemas.microsoft.com/office/drawing/2014/main" id="{322E7C7A-4BDD-4252-8BCB-E7AA96B1FDEB}"/>
              </a:ext>
            </a:extLst>
          </p:cNvPr>
          <p:cNvCxnSpPr/>
          <p:nvPr/>
        </p:nvCxnSpPr>
        <p:spPr>
          <a:xfrm>
            <a:off x="7236296" y="3284984"/>
            <a:ext cx="0" cy="720080"/>
          </a:xfrm>
          <a:prstGeom prst="line">
            <a:avLst/>
          </a:prstGeom>
        </p:spPr>
        <p:style>
          <a:lnRef idx="3">
            <a:schemeClr val="accent1"/>
          </a:lnRef>
          <a:fillRef idx="0">
            <a:schemeClr val="accent1"/>
          </a:fillRef>
          <a:effectRef idx="2">
            <a:schemeClr val="accent1"/>
          </a:effectRef>
          <a:fontRef idx="minor">
            <a:schemeClr val="tx1"/>
          </a:fontRef>
        </p:style>
      </p:cxnSp>
      <p:cxnSp>
        <p:nvCxnSpPr>
          <p:cNvPr id="11" name="直線コネクタ 10">
            <a:extLst>
              <a:ext uri="{FF2B5EF4-FFF2-40B4-BE49-F238E27FC236}">
                <a16:creationId xmlns:a16="http://schemas.microsoft.com/office/drawing/2014/main" id="{6F1D3AAC-F7A1-4AA7-AE4C-C5F339A70FB7}"/>
              </a:ext>
            </a:extLst>
          </p:cNvPr>
          <p:cNvCxnSpPr/>
          <p:nvPr/>
        </p:nvCxnSpPr>
        <p:spPr>
          <a:xfrm flipH="1">
            <a:off x="2123728" y="4005064"/>
            <a:ext cx="5112568"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3" name="直線矢印コネクタ 12">
            <a:extLst>
              <a:ext uri="{FF2B5EF4-FFF2-40B4-BE49-F238E27FC236}">
                <a16:creationId xmlns:a16="http://schemas.microsoft.com/office/drawing/2014/main" id="{6341B87E-F860-4CC2-92CC-1FECC1D2DF46}"/>
              </a:ext>
            </a:extLst>
          </p:cNvPr>
          <p:cNvCxnSpPr/>
          <p:nvPr/>
        </p:nvCxnSpPr>
        <p:spPr>
          <a:xfrm flipV="1">
            <a:off x="2123728" y="3284984"/>
            <a:ext cx="0" cy="72008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487014-C1B6-457E-AB82-A958520605D0}"/>
              </a:ext>
            </a:extLst>
          </p:cNvPr>
          <p:cNvSpPr>
            <a:spLocks noGrp="1"/>
          </p:cNvSpPr>
          <p:nvPr>
            <p:ph type="title"/>
          </p:nvPr>
        </p:nvSpPr>
        <p:spPr/>
        <p:txBody>
          <a:bodyPr/>
          <a:lstStyle/>
          <a:p>
            <a:pPr algn="ctr"/>
            <a:r>
              <a:rPr lang="ja-JP" altLang="en-US" dirty="0">
                <a:latin typeface="メイリオ" panose="020B0604030504040204" pitchFamily="50" charset="-128"/>
                <a:ea typeface="メイリオ" panose="020B0604030504040204" pitchFamily="50" charset="-128"/>
              </a:rPr>
              <a:t>心ー直感　　</a:t>
            </a:r>
            <a:r>
              <a:rPr kumimoji="1" lang="ja-JP" altLang="en-US" dirty="0">
                <a:latin typeface="メイリオ" panose="020B0604030504040204" pitchFamily="50" charset="-128"/>
                <a:ea typeface="メイリオ" panose="020B0604030504040204" pitchFamily="50" charset="-128"/>
              </a:rPr>
              <a:t>思考ー頭</a:t>
            </a:r>
          </a:p>
        </p:txBody>
      </p:sp>
      <p:sp>
        <p:nvSpPr>
          <p:cNvPr id="3" name="コンテンツ プレースホルダー 2">
            <a:extLst>
              <a:ext uri="{FF2B5EF4-FFF2-40B4-BE49-F238E27FC236}">
                <a16:creationId xmlns:a16="http://schemas.microsoft.com/office/drawing/2014/main" id="{7C9C81C2-2A7B-4E0D-9610-94376B01F289}"/>
              </a:ext>
            </a:extLst>
          </p:cNvPr>
          <p:cNvSpPr>
            <a:spLocks noGrp="1"/>
          </p:cNvSpPr>
          <p:nvPr>
            <p:ph idx="1"/>
          </p:nvPr>
        </p:nvSpPr>
        <p:spPr>
          <a:xfrm>
            <a:off x="522511" y="2924944"/>
            <a:ext cx="8313266" cy="3024336"/>
          </a:xfrm>
        </p:spPr>
        <p:txBody>
          <a:bodyPr>
            <a:normAutofit/>
          </a:bodyPr>
          <a:lstStyle/>
          <a:p>
            <a:pPr algn="ctr"/>
            <a:r>
              <a:rPr lang="ja-JP" altLang="en-US" dirty="0">
                <a:latin typeface="メイリオ" panose="020B0604030504040204" pitchFamily="50" charset="-128"/>
                <a:ea typeface="メイリオ" panose="020B0604030504040204" pitchFamily="50" charset="-128"/>
              </a:rPr>
              <a:t>心の声ー直感→気づき→思考→気づき→行動</a:t>
            </a:r>
            <a:endParaRPr lang="en-US" altLang="ja-JP" dirty="0">
              <a:latin typeface="メイリオ" panose="020B0604030504040204" pitchFamily="50" charset="-128"/>
              <a:ea typeface="メイリオ" panose="020B0604030504040204" pitchFamily="50" charset="-128"/>
            </a:endParaRPr>
          </a:p>
          <a:p>
            <a:pPr algn="ctr"/>
            <a:r>
              <a:rPr lang="ja-JP" altLang="en-US" dirty="0">
                <a:latin typeface="メイリオ" panose="020B0604030504040204" pitchFamily="50" charset="-128"/>
                <a:ea typeface="メイリオ" panose="020B0604030504040204" pitchFamily="50" charset="-128"/>
              </a:rPr>
              <a:t>今この瞬間に感じたこと、頭に思い浮かんだこと</a:t>
            </a:r>
            <a:endParaRPr lang="en-US" altLang="ja-JP" dirty="0">
              <a:latin typeface="メイリオ" panose="020B0604030504040204" pitchFamily="50" charset="-128"/>
              <a:ea typeface="メイリオ" panose="020B0604030504040204" pitchFamily="50" charset="-128"/>
            </a:endParaRPr>
          </a:p>
          <a:p>
            <a:pPr algn="ctr"/>
            <a:endParaRPr kumimoji="1" lang="en-US" altLang="ja-JP" dirty="0">
              <a:latin typeface="メイリオ" panose="020B0604030504040204" pitchFamily="50" charset="-128"/>
              <a:ea typeface="メイリオ" panose="020B0604030504040204" pitchFamily="50" charset="-128"/>
            </a:endParaRPr>
          </a:p>
          <a:p>
            <a:pPr algn="ctr"/>
            <a:r>
              <a:rPr lang="ja-JP" altLang="en-US" dirty="0">
                <a:latin typeface="メイリオ" panose="020B0604030504040204" pitchFamily="50" charset="-128"/>
                <a:ea typeface="メイリオ" panose="020B0604030504040204" pitchFamily="50" charset="-128"/>
              </a:rPr>
              <a:t>思考が現実をつくる</a:t>
            </a:r>
            <a:endParaRPr lang="en-US" altLang="ja-JP" dirty="0">
              <a:latin typeface="メイリオ" panose="020B0604030504040204" pitchFamily="50" charset="-128"/>
              <a:ea typeface="メイリオ" panose="020B0604030504040204" pitchFamily="50" charset="-128"/>
            </a:endParaRPr>
          </a:p>
          <a:p>
            <a:pPr algn="ctr"/>
            <a:r>
              <a:rPr lang="ja-JP" altLang="en-US" dirty="0">
                <a:latin typeface="メイリオ" panose="020B0604030504040204" pitchFamily="50" charset="-128"/>
                <a:ea typeface="メイリオ" panose="020B0604030504040204" pitchFamily="50" charset="-128"/>
              </a:rPr>
              <a:t>思考ではなく直感によって行動していくこと</a:t>
            </a:r>
            <a:endParaRPr lang="en-US" altLang="ja-JP" dirty="0">
              <a:latin typeface="メイリオ" panose="020B0604030504040204" pitchFamily="50" charset="-128"/>
              <a:ea typeface="メイリオ" panose="020B0604030504040204" pitchFamily="50" charset="-128"/>
            </a:endParaRPr>
          </a:p>
          <a:p>
            <a:pPr algn="ctr"/>
            <a:endParaRPr lang="en-US" altLang="ja-JP"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2772472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BB3E8F-B7BE-418C-B719-01F2F258728D}"/>
              </a:ext>
            </a:extLst>
          </p:cNvPr>
          <p:cNvSpPr>
            <a:spLocks noGrp="1"/>
          </p:cNvSpPr>
          <p:nvPr>
            <p:ph type="title"/>
          </p:nvPr>
        </p:nvSpPr>
        <p:spPr/>
        <p:txBody>
          <a:bodyPr/>
          <a:lstStyle/>
          <a:p>
            <a:pPr algn="ctr"/>
            <a:r>
              <a:rPr kumimoji="1" lang="ja-JP" altLang="en-US" dirty="0">
                <a:latin typeface="メイリオ" panose="020B0604030504040204" pitchFamily="50" charset="-128"/>
                <a:ea typeface="メイリオ" panose="020B0604030504040204" pitchFamily="50" charset="-128"/>
              </a:rPr>
              <a:t>内観</a:t>
            </a:r>
          </a:p>
        </p:txBody>
      </p:sp>
      <p:sp>
        <p:nvSpPr>
          <p:cNvPr id="3" name="コンテンツ プレースホルダー 2">
            <a:extLst>
              <a:ext uri="{FF2B5EF4-FFF2-40B4-BE49-F238E27FC236}">
                <a16:creationId xmlns:a16="http://schemas.microsoft.com/office/drawing/2014/main" id="{B6C935FC-B07E-4D7B-8291-E584C7CEB397}"/>
              </a:ext>
            </a:extLst>
          </p:cNvPr>
          <p:cNvSpPr>
            <a:spLocks noGrp="1"/>
          </p:cNvSpPr>
          <p:nvPr>
            <p:ph idx="1"/>
          </p:nvPr>
        </p:nvSpPr>
        <p:spPr>
          <a:xfrm>
            <a:off x="611560" y="2276872"/>
            <a:ext cx="8136904" cy="3816424"/>
          </a:xfrm>
        </p:spPr>
        <p:txBody>
          <a:bodyPr>
            <a:normAutofit fontScale="77500" lnSpcReduction="20000"/>
          </a:bodyPr>
          <a:lstStyle/>
          <a:p>
            <a:pPr algn="ctr"/>
            <a:endParaRPr kumimoji="1" lang="en-US" altLang="ja-JP" sz="3200" dirty="0">
              <a:latin typeface="メイリオ" panose="020B0604030504040204" pitchFamily="50" charset="-128"/>
              <a:ea typeface="メイリオ" panose="020B0604030504040204" pitchFamily="50" charset="-128"/>
            </a:endParaRPr>
          </a:p>
          <a:p>
            <a:pPr algn="ctr"/>
            <a:r>
              <a:rPr kumimoji="1" lang="ja-JP" altLang="en-US" sz="3200" dirty="0">
                <a:latin typeface="メイリオ" panose="020B0604030504040204" pitchFamily="50" charset="-128"/>
                <a:ea typeface="メイリオ" panose="020B0604030504040204" pitchFamily="50" charset="-128"/>
              </a:rPr>
              <a:t>直感から自分に気づく</a:t>
            </a:r>
            <a:endParaRPr kumimoji="1" lang="en-US" altLang="ja-JP" sz="3200" dirty="0">
              <a:latin typeface="メイリオ" panose="020B0604030504040204" pitchFamily="50" charset="-128"/>
              <a:ea typeface="メイリオ" panose="020B0604030504040204" pitchFamily="50" charset="-128"/>
            </a:endParaRPr>
          </a:p>
          <a:p>
            <a:pPr algn="ctr"/>
            <a:r>
              <a:rPr kumimoji="1" lang="ja-JP" altLang="en-US" sz="3200" dirty="0">
                <a:latin typeface="メイリオ" panose="020B0604030504040204" pitchFamily="50" charset="-128"/>
                <a:ea typeface="メイリオ" panose="020B0604030504040204" pitchFamily="50" charset="-128"/>
              </a:rPr>
              <a:t>自分の内側、出てくる「感情」に気づくこと</a:t>
            </a:r>
            <a:endParaRPr kumimoji="1" lang="en-US" altLang="ja-JP" sz="3200" dirty="0">
              <a:latin typeface="メイリオ" panose="020B0604030504040204" pitchFamily="50" charset="-128"/>
              <a:ea typeface="メイリオ" panose="020B0604030504040204" pitchFamily="50" charset="-128"/>
            </a:endParaRPr>
          </a:p>
          <a:p>
            <a:pPr algn="ctr">
              <a:lnSpc>
                <a:spcPct val="160000"/>
              </a:lnSpc>
            </a:pPr>
            <a:r>
              <a:rPr lang="ja-JP" altLang="en-US" sz="3200" dirty="0">
                <a:latin typeface="メイリオ" panose="020B0604030504040204" pitchFamily="50" charset="-128"/>
                <a:ea typeface="メイリオ" panose="020B0604030504040204" pitchFamily="50" charset="-128"/>
              </a:rPr>
              <a:t>直感を磨くー情報が溢れる中、知識や経験は社会や教育によって作り出されたもの。</a:t>
            </a:r>
            <a:endParaRPr lang="en-US" altLang="ja-JP" sz="3200" dirty="0">
              <a:latin typeface="メイリオ" panose="020B0604030504040204" pitchFamily="50" charset="-128"/>
              <a:ea typeface="メイリオ" panose="020B0604030504040204" pitchFamily="50" charset="-128"/>
            </a:endParaRPr>
          </a:p>
          <a:p>
            <a:pPr algn="ctr">
              <a:lnSpc>
                <a:spcPct val="160000"/>
              </a:lnSpc>
            </a:pPr>
            <a:r>
              <a:rPr lang="ja-JP" altLang="en-US" sz="3200" dirty="0">
                <a:latin typeface="メイリオ" panose="020B0604030504040204" pitchFamily="50" charset="-128"/>
                <a:ea typeface="メイリオ" panose="020B0604030504040204" pitchFamily="50" charset="-128"/>
              </a:rPr>
              <a:t>その時何が自分にとって必要なものかは、</a:t>
            </a:r>
            <a:endParaRPr lang="en-US" altLang="ja-JP" sz="3200" dirty="0">
              <a:latin typeface="メイリオ" panose="020B0604030504040204" pitchFamily="50" charset="-128"/>
              <a:ea typeface="メイリオ" panose="020B0604030504040204" pitchFamily="50" charset="-128"/>
            </a:endParaRPr>
          </a:p>
          <a:p>
            <a:pPr algn="ctr">
              <a:lnSpc>
                <a:spcPct val="160000"/>
              </a:lnSpc>
            </a:pPr>
            <a:r>
              <a:rPr lang="ja-JP" altLang="en-US" sz="3200" dirty="0">
                <a:latin typeface="メイリオ" panose="020B0604030504040204" pitchFamily="50" charset="-128"/>
                <a:ea typeface="メイリオ" panose="020B0604030504040204" pitchFamily="50" charset="-128"/>
              </a:rPr>
              <a:t>自分の中に答えがある。</a:t>
            </a:r>
            <a:endParaRPr kumimoji="1" lang="ja-JP" altLang="en-US" sz="3200" dirty="0">
              <a:latin typeface="メイリオ" panose="020B0604030504040204" pitchFamily="50" charset="-128"/>
              <a:ea typeface="メイリオ" panose="020B0604030504040204" pitchFamily="50" charset="-128"/>
            </a:endParaRPr>
          </a:p>
          <a:p>
            <a:pPr algn="ctr"/>
            <a:endParaRPr kumimoji="1" lang="en-US" altLang="ja-JP" sz="3200" dirty="0">
              <a:latin typeface="メイリオ" panose="020B0604030504040204" pitchFamily="50" charset="-128"/>
              <a:ea typeface="メイリオ" panose="020B0604030504040204" pitchFamily="50" charset="-128"/>
            </a:endParaRPr>
          </a:p>
          <a:p>
            <a:pPr algn="ctr"/>
            <a:endParaRPr lang="en-US" altLang="ja-JP" sz="3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4920027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1D6CEF6-9B2E-46D1-BBC4-BF1FA206FD66}"/>
              </a:ext>
            </a:extLst>
          </p:cNvPr>
          <p:cNvSpPr>
            <a:spLocks noGrp="1"/>
          </p:cNvSpPr>
          <p:nvPr>
            <p:ph type="title"/>
          </p:nvPr>
        </p:nvSpPr>
        <p:spPr/>
        <p:txBody>
          <a:bodyPr/>
          <a:lstStyle/>
          <a:p>
            <a:pPr algn="ctr"/>
            <a:r>
              <a:rPr kumimoji="1" lang="ja-JP" altLang="en-US" dirty="0">
                <a:latin typeface="メイリオ" panose="020B0604030504040204" pitchFamily="50" charset="-128"/>
                <a:ea typeface="メイリオ" panose="020B0604030504040204" pitchFamily="50" charset="-128"/>
              </a:rPr>
              <a:t>信じる</a:t>
            </a:r>
          </a:p>
        </p:txBody>
      </p:sp>
      <p:sp>
        <p:nvSpPr>
          <p:cNvPr id="3" name="コンテンツ プレースホルダー 2">
            <a:extLst>
              <a:ext uri="{FF2B5EF4-FFF2-40B4-BE49-F238E27FC236}">
                <a16:creationId xmlns:a16="http://schemas.microsoft.com/office/drawing/2014/main" id="{CFBEB3FC-C4D7-49F8-9877-AE03D164EDE1}"/>
              </a:ext>
            </a:extLst>
          </p:cNvPr>
          <p:cNvSpPr>
            <a:spLocks noGrp="1"/>
          </p:cNvSpPr>
          <p:nvPr>
            <p:ph idx="1"/>
          </p:nvPr>
        </p:nvSpPr>
        <p:spPr>
          <a:xfrm>
            <a:off x="723628" y="2420888"/>
            <a:ext cx="7848872" cy="3766185"/>
          </a:xfrm>
        </p:spPr>
        <p:txBody>
          <a:bodyPr>
            <a:normAutofit/>
          </a:bodyPr>
          <a:lstStyle/>
          <a:p>
            <a:pPr algn="ctr"/>
            <a:r>
              <a:rPr kumimoji="1" lang="ja-JP" altLang="en-US" sz="2800" dirty="0">
                <a:latin typeface="メイリオ" panose="020B0604030504040204" pitchFamily="50" charset="-128"/>
                <a:ea typeface="メイリオ" panose="020B0604030504040204" pitchFamily="50" charset="-128"/>
              </a:rPr>
              <a:t>「今」の自分を信じる</a:t>
            </a:r>
            <a:endParaRPr kumimoji="1" lang="en-US" altLang="ja-JP" sz="2800" dirty="0">
              <a:latin typeface="メイリオ" panose="020B0604030504040204" pitchFamily="50" charset="-128"/>
              <a:ea typeface="メイリオ" panose="020B0604030504040204" pitchFamily="50" charset="-128"/>
            </a:endParaRPr>
          </a:p>
          <a:p>
            <a:pPr algn="ctr"/>
            <a:endParaRPr lang="en-US" altLang="ja-JP" sz="2800" dirty="0">
              <a:latin typeface="メイリオ" panose="020B0604030504040204" pitchFamily="50" charset="-128"/>
              <a:ea typeface="メイリオ" panose="020B0604030504040204" pitchFamily="50" charset="-128"/>
            </a:endParaRPr>
          </a:p>
          <a:p>
            <a:pPr algn="ctr"/>
            <a:r>
              <a:rPr kumimoji="1" lang="ja-JP" altLang="en-US" sz="2800" dirty="0">
                <a:latin typeface="メイリオ" panose="020B0604030504040204" pitchFamily="50" charset="-128"/>
                <a:ea typeface="メイリオ" panose="020B0604030504040204" pitchFamily="50" charset="-128"/>
              </a:rPr>
              <a:t>今の自分も、他者も</a:t>
            </a:r>
            <a:endParaRPr kumimoji="1" lang="en-US" altLang="ja-JP" sz="2800" dirty="0">
              <a:latin typeface="メイリオ" panose="020B0604030504040204" pitchFamily="50" charset="-128"/>
              <a:ea typeface="メイリオ" panose="020B0604030504040204" pitchFamily="50" charset="-128"/>
            </a:endParaRPr>
          </a:p>
          <a:p>
            <a:pPr algn="ctr"/>
            <a:r>
              <a:rPr kumimoji="1" lang="ja-JP" altLang="en-US" sz="2800" dirty="0">
                <a:latin typeface="メイリオ" panose="020B0604030504040204" pitchFamily="50" charset="-128"/>
                <a:ea typeface="メイリオ" panose="020B0604030504040204" pitchFamily="50" charset="-128"/>
              </a:rPr>
              <a:t>完璧な存在</a:t>
            </a:r>
            <a:r>
              <a:rPr lang="ja-JP" altLang="en-US" sz="2800" dirty="0">
                <a:latin typeface="メイリオ" panose="020B0604030504040204" pitchFamily="50" charset="-128"/>
                <a:ea typeface="メイリオ" panose="020B0604030504040204" pitchFamily="50" charset="-128"/>
              </a:rPr>
              <a:t>としてすべて受け入れるところから始まる</a:t>
            </a:r>
            <a:endParaRPr lang="en-US" altLang="ja-JP" sz="2800" dirty="0">
              <a:latin typeface="メイリオ" panose="020B0604030504040204" pitchFamily="50" charset="-128"/>
              <a:ea typeface="メイリオ" panose="020B0604030504040204" pitchFamily="50" charset="-128"/>
            </a:endParaRPr>
          </a:p>
          <a:p>
            <a:pPr algn="ctr"/>
            <a:r>
              <a:rPr kumimoji="1" lang="en-US" altLang="ja-JP" sz="2800" dirty="0">
                <a:latin typeface="メイリオ" panose="020B0604030504040204" pitchFamily="50" charset="-128"/>
                <a:ea typeface="メイリオ" panose="020B0604030504040204" pitchFamily="50" charset="-128"/>
              </a:rPr>
              <a:t>【</a:t>
            </a:r>
            <a:r>
              <a:rPr kumimoji="1" lang="ja-JP" altLang="en-US" sz="2800" dirty="0">
                <a:latin typeface="メイリオ" panose="020B0604030504040204" pitchFamily="50" charset="-128"/>
                <a:ea typeface="メイリオ" panose="020B0604030504040204" pitchFamily="50" charset="-128"/>
              </a:rPr>
              <a:t>波動の法則</a:t>
            </a:r>
            <a:r>
              <a:rPr kumimoji="1" lang="en-US" altLang="ja-JP" sz="2800" dirty="0">
                <a:latin typeface="メイリオ" panose="020B0604030504040204" pitchFamily="50" charset="-128"/>
                <a:ea typeface="メイリオ" panose="020B0604030504040204" pitchFamily="50" charset="-128"/>
              </a:rPr>
              <a:t>】</a:t>
            </a:r>
          </a:p>
          <a:p>
            <a:pPr algn="ctr"/>
            <a:endParaRPr lang="en-US" altLang="ja-JP" sz="2800" dirty="0">
              <a:latin typeface="メイリオ" panose="020B0604030504040204" pitchFamily="50" charset="-128"/>
              <a:ea typeface="メイリオ" panose="020B0604030504040204" pitchFamily="50" charset="-128"/>
            </a:endParaRPr>
          </a:p>
          <a:p>
            <a:pPr algn="ctr"/>
            <a:endParaRPr kumimoji="1" lang="en-US" altLang="ja-JP" sz="28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1771772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1FF7CE-C313-4770-9383-88742EC66B4B}"/>
              </a:ext>
            </a:extLst>
          </p:cNvPr>
          <p:cNvSpPr>
            <a:spLocks noGrp="1"/>
          </p:cNvSpPr>
          <p:nvPr>
            <p:ph type="title"/>
          </p:nvPr>
        </p:nvSpPr>
        <p:spPr/>
        <p:txBody>
          <a:bodyPr/>
          <a:lstStyle/>
          <a:p>
            <a:pPr algn="ctr"/>
            <a:r>
              <a:rPr kumimoji="1" lang="ja-JP" altLang="en-US" dirty="0">
                <a:latin typeface="メイリオ" panose="020B0604030504040204" pitchFamily="50" charset="-128"/>
                <a:ea typeface="メイリオ" panose="020B0604030504040204" pitchFamily="50" charset="-128"/>
              </a:rPr>
              <a:t>行動</a:t>
            </a:r>
          </a:p>
        </p:txBody>
      </p:sp>
      <p:sp>
        <p:nvSpPr>
          <p:cNvPr id="3" name="コンテンツ プレースホルダー 2">
            <a:extLst>
              <a:ext uri="{FF2B5EF4-FFF2-40B4-BE49-F238E27FC236}">
                <a16:creationId xmlns:a16="http://schemas.microsoft.com/office/drawing/2014/main" id="{8C721790-7D18-4B36-B2DF-3840B9F5CAC9}"/>
              </a:ext>
            </a:extLst>
          </p:cNvPr>
          <p:cNvSpPr>
            <a:spLocks noGrp="1"/>
          </p:cNvSpPr>
          <p:nvPr>
            <p:ph idx="1"/>
          </p:nvPr>
        </p:nvSpPr>
        <p:spPr>
          <a:xfrm>
            <a:off x="179512" y="2636912"/>
            <a:ext cx="8784976" cy="3816424"/>
          </a:xfrm>
        </p:spPr>
        <p:txBody>
          <a:bodyPr/>
          <a:lstStyle/>
          <a:p>
            <a:pPr algn="ctr"/>
            <a:r>
              <a:rPr lang="ja-JP" altLang="en-US" dirty="0">
                <a:latin typeface="メイリオ" panose="020B0604030504040204" pitchFamily="50" charset="-128"/>
                <a:ea typeface="メイリオ" panose="020B0604030504040204" pitchFamily="50" charset="-128"/>
              </a:rPr>
              <a:t>直感に従って行動</a:t>
            </a:r>
            <a:r>
              <a:rPr kumimoji="1" lang="ja-JP" altLang="en-US" dirty="0">
                <a:latin typeface="メイリオ" panose="020B0604030504040204" pitchFamily="50" charset="-128"/>
                <a:ea typeface="メイリオ" panose="020B0604030504040204" pitchFamily="50" charset="-128"/>
              </a:rPr>
              <a:t>（実践）していくことで成長していく</a:t>
            </a:r>
            <a:endParaRPr kumimoji="1" lang="en-US" altLang="ja-JP" dirty="0">
              <a:latin typeface="メイリオ" panose="020B0604030504040204" pitchFamily="50" charset="-128"/>
              <a:ea typeface="メイリオ" panose="020B0604030504040204" pitchFamily="50" charset="-128"/>
            </a:endParaRPr>
          </a:p>
          <a:p>
            <a:pPr algn="ctr"/>
            <a:r>
              <a:rPr lang="ja-JP" altLang="en-US" dirty="0">
                <a:latin typeface="メイリオ" panose="020B0604030504040204" pitchFamily="50" charset="-128"/>
                <a:ea typeface="メイリオ" panose="020B0604030504040204" pitchFamily="50" charset="-128"/>
              </a:rPr>
              <a:t>発見と探求</a:t>
            </a:r>
            <a:endParaRPr lang="en-US" altLang="ja-JP" dirty="0">
              <a:latin typeface="メイリオ" panose="020B0604030504040204" pitchFamily="50" charset="-128"/>
              <a:ea typeface="メイリオ" panose="020B0604030504040204" pitchFamily="50" charset="-128"/>
            </a:endParaRPr>
          </a:p>
          <a:p>
            <a:pPr algn="ctr"/>
            <a:endParaRPr kumimoji="1" lang="en-US" altLang="ja-JP" dirty="0">
              <a:latin typeface="メイリオ" panose="020B0604030504040204" pitchFamily="50" charset="-128"/>
              <a:ea typeface="メイリオ" panose="020B0604030504040204" pitchFamily="50" charset="-128"/>
            </a:endParaRPr>
          </a:p>
          <a:p>
            <a:pPr algn="ctr"/>
            <a:r>
              <a:rPr lang="ja-JP" altLang="en-US" dirty="0">
                <a:latin typeface="メイリオ" panose="020B0604030504040204" pitchFamily="50" charset="-128"/>
                <a:ea typeface="メイリオ" panose="020B0604030504040204" pitchFamily="50" charset="-128"/>
              </a:rPr>
              <a:t>「直感が冴えている」→調子が良い、自分軸でいるとき</a:t>
            </a:r>
            <a:endParaRPr lang="en-US" altLang="ja-JP" dirty="0">
              <a:latin typeface="メイリオ" panose="020B0604030504040204" pitchFamily="50" charset="-128"/>
              <a:ea typeface="メイリオ" panose="020B0604030504040204" pitchFamily="50" charset="-128"/>
            </a:endParaRPr>
          </a:p>
          <a:p>
            <a:pPr algn="ctr"/>
            <a:r>
              <a:rPr kumimoji="1" lang="ja-JP" altLang="en-US" dirty="0">
                <a:latin typeface="メイリオ" panose="020B0604030504040204" pitchFamily="50" charset="-128"/>
                <a:ea typeface="メイリオ" panose="020B0604030504040204" pitchFamily="50" charset="-128"/>
              </a:rPr>
              <a:t>「自分らしく生きる」</a:t>
            </a:r>
          </a:p>
        </p:txBody>
      </p:sp>
    </p:spTree>
    <p:extLst>
      <p:ext uri="{BB962C8B-B14F-4D97-AF65-F5344CB8AC3E}">
        <p14:creationId xmlns:p14="http://schemas.microsoft.com/office/powerpoint/2010/main" val="17363188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ja-JP" altLang="en-US" sz="4400" dirty="0">
                <a:latin typeface="メイリオ" panose="020B0604030504040204" pitchFamily="50" charset="-128"/>
                <a:ea typeface="メイリオ" panose="020B0604030504040204" pitchFamily="50" charset="-128"/>
              </a:rPr>
              <a:t>行動</a:t>
            </a:r>
            <a:endParaRPr lang="ja-JP" dirty="0">
              <a:latin typeface="メイリオ" panose="020B0604030504040204" pitchFamily="50" charset="-128"/>
              <a:ea typeface="メイリオ" panose="020B0604030504040204" pitchFamily="50" charset="-128"/>
            </a:endParaRPr>
          </a:p>
        </p:txBody>
      </p:sp>
      <p:sp>
        <p:nvSpPr>
          <p:cNvPr id="3" name="Content Placeholder 2"/>
          <p:cNvSpPr>
            <a:spLocks noGrp="1"/>
          </p:cNvSpPr>
          <p:nvPr>
            <p:ph idx="1"/>
          </p:nvPr>
        </p:nvSpPr>
        <p:spPr>
          <a:xfrm>
            <a:off x="611560" y="2592282"/>
            <a:ext cx="8065294" cy="3766185"/>
          </a:xfrm>
        </p:spPr>
        <p:txBody>
          <a:bodyPr>
            <a:noAutofit/>
          </a:bodyPr>
          <a:lstStyle/>
          <a:p>
            <a:pPr lvl="5"/>
            <a:endParaRPr lang="en-US" altLang="ja-JP" sz="2000" dirty="0">
              <a:latin typeface="メイリオ" panose="020B0604030504040204" pitchFamily="50" charset="-128"/>
              <a:ea typeface="メイリオ" panose="020B0604030504040204" pitchFamily="50" charset="-128"/>
            </a:endParaRPr>
          </a:p>
          <a:p>
            <a:pPr marL="0" lvl="4" indent="0" algn="ctr">
              <a:buNone/>
            </a:pPr>
            <a:r>
              <a:rPr lang="ja-JP" altLang="ja-JP" sz="3600" dirty="0">
                <a:latin typeface="メイリオ" panose="020B0604030504040204" pitchFamily="50" charset="-128"/>
                <a:ea typeface="メイリオ" panose="020B0604030504040204" pitchFamily="50" charset="-128"/>
              </a:rPr>
              <a:t>食事</a:t>
            </a:r>
            <a:r>
              <a:rPr lang="ja-JP" altLang="en-US" sz="3600" dirty="0">
                <a:latin typeface="メイリオ" panose="020B0604030504040204" pitchFamily="50" charset="-128"/>
                <a:ea typeface="メイリオ" panose="020B0604030504040204" pitchFamily="50" charset="-128"/>
              </a:rPr>
              <a:t>　</a:t>
            </a:r>
            <a:r>
              <a:rPr lang="ja-JP" altLang="ja-JP" sz="3600" dirty="0">
                <a:latin typeface="メイリオ" panose="020B0604030504040204" pitchFamily="50" charset="-128"/>
                <a:ea typeface="メイリオ" panose="020B0604030504040204" pitchFamily="50" charset="-128"/>
              </a:rPr>
              <a:t>排泄</a:t>
            </a:r>
            <a:r>
              <a:rPr lang="ja-JP" altLang="en-US" sz="3600" dirty="0">
                <a:latin typeface="メイリオ" panose="020B0604030504040204" pitchFamily="50" charset="-128"/>
                <a:ea typeface="メイリオ" panose="020B0604030504040204" pitchFamily="50" charset="-128"/>
              </a:rPr>
              <a:t>　</a:t>
            </a:r>
            <a:r>
              <a:rPr lang="ja-JP" altLang="ja-JP" sz="3600" dirty="0">
                <a:latin typeface="メイリオ" panose="020B0604030504040204" pitchFamily="50" charset="-128"/>
                <a:ea typeface="メイリオ" panose="020B0604030504040204" pitchFamily="50" charset="-128"/>
              </a:rPr>
              <a:t>睡眠</a:t>
            </a:r>
            <a:r>
              <a:rPr lang="ja-JP" altLang="en-US" sz="3600" dirty="0">
                <a:latin typeface="メイリオ" panose="020B0604030504040204" pitchFamily="50" charset="-128"/>
                <a:ea typeface="メイリオ" panose="020B0604030504040204" pitchFamily="50" charset="-128"/>
              </a:rPr>
              <a:t>　環境（人・家）</a:t>
            </a:r>
            <a:endParaRPr lang="ja-JP" sz="3200" dirty="0">
              <a:latin typeface="メイリオ" panose="020B0604030504040204" pitchFamily="50" charset="-128"/>
              <a:ea typeface="メイリオ" panose="020B0604030504040204" pitchFamily="50" charset="-128"/>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ja-JP" sz="4400" dirty="0">
                <a:latin typeface="メイリオ" panose="020B0604030504040204" pitchFamily="50" charset="-128"/>
                <a:ea typeface="メイリオ" panose="020B0604030504040204" pitchFamily="50" charset="-128"/>
              </a:rPr>
              <a:t>食事</a:t>
            </a:r>
            <a:endParaRPr lang="ja-JP" dirty="0">
              <a:latin typeface="メイリオ" panose="020B0604030504040204" pitchFamily="50" charset="-128"/>
              <a:ea typeface="メイリオ" panose="020B0604030504040204" pitchFamily="50" charset="-128"/>
            </a:endParaRPr>
          </a:p>
        </p:txBody>
      </p:sp>
      <p:sp>
        <p:nvSpPr>
          <p:cNvPr id="3" name="Content Placeholder 2"/>
          <p:cNvSpPr>
            <a:spLocks noGrp="1"/>
          </p:cNvSpPr>
          <p:nvPr>
            <p:ph idx="1"/>
          </p:nvPr>
        </p:nvSpPr>
        <p:spPr>
          <a:xfrm>
            <a:off x="482655" y="2204864"/>
            <a:ext cx="8065294" cy="4248472"/>
          </a:xfrm>
        </p:spPr>
        <p:txBody>
          <a:bodyPr>
            <a:noAutofit/>
          </a:bodyPr>
          <a:lstStyle/>
          <a:p>
            <a:pPr algn="ctr"/>
            <a:r>
              <a:rPr lang="ja-JP" altLang="en-US" sz="3200" dirty="0">
                <a:latin typeface="メイリオ" panose="020B0604030504040204" pitchFamily="50" charset="-128"/>
                <a:ea typeface="メイリオ" panose="020B0604030504040204" pitchFamily="50" charset="-128"/>
              </a:rPr>
              <a:t>自分が欲したものに気づくー選択</a:t>
            </a:r>
            <a:endParaRPr lang="en-US" altLang="ja-JP" sz="3200" dirty="0">
              <a:latin typeface="メイリオ" panose="020B0604030504040204" pitchFamily="50" charset="-128"/>
              <a:ea typeface="メイリオ" panose="020B0604030504040204" pitchFamily="50" charset="-128"/>
            </a:endParaRPr>
          </a:p>
          <a:p>
            <a:pPr algn="ctr"/>
            <a:endParaRPr lang="en-US" altLang="ja-JP" sz="3200" dirty="0">
              <a:latin typeface="メイリオ" panose="020B0604030504040204" pitchFamily="50" charset="-128"/>
              <a:ea typeface="メイリオ" panose="020B0604030504040204" pitchFamily="50" charset="-128"/>
            </a:endParaRPr>
          </a:p>
          <a:p>
            <a:pPr algn="ctr"/>
            <a:r>
              <a:rPr lang="ja-JP" altLang="en-US" sz="3200" dirty="0">
                <a:latin typeface="メイリオ" panose="020B0604030504040204" pitchFamily="50" charset="-128"/>
                <a:ea typeface="メイリオ" panose="020B0604030504040204" pitchFamily="50" charset="-128"/>
              </a:rPr>
              <a:t>自分が食べたいと感じたものを食べる</a:t>
            </a:r>
            <a:endParaRPr lang="en-US" altLang="ja-JP" sz="3200" dirty="0">
              <a:latin typeface="メイリオ" panose="020B0604030504040204" pitchFamily="50" charset="-128"/>
              <a:ea typeface="メイリオ" panose="020B0604030504040204" pitchFamily="50" charset="-128"/>
            </a:endParaRPr>
          </a:p>
          <a:p>
            <a:pPr algn="ctr"/>
            <a:endParaRPr lang="en-US" altLang="ja-JP" sz="3200" dirty="0">
              <a:latin typeface="メイリオ" panose="020B0604030504040204" pitchFamily="50" charset="-128"/>
              <a:ea typeface="メイリオ" panose="020B0604030504040204" pitchFamily="50" charset="-128"/>
            </a:endParaRPr>
          </a:p>
          <a:p>
            <a:pPr algn="ctr"/>
            <a:r>
              <a:rPr lang="ja-JP" altLang="en-US" dirty="0">
                <a:latin typeface="メイリオ" panose="020B0604030504040204" pitchFamily="50" charset="-128"/>
                <a:ea typeface="メイリオ" panose="020B0604030504040204" pitchFamily="50" charset="-128"/>
              </a:rPr>
              <a:t>どんなに身体に良いとされているものでも、</a:t>
            </a:r>
            <a:endParaRPr lang="en-US" altLang="ja-JP" dirty="0">
              <a:latin typeface="メイリオ" panose="020B0604030504040204" pitchFamily="50" charset="-128"/>
              <a:ea typeface="メイリオ" panose="020B0604030504040204" pitchFamily="50" charset="-128"/>
            </a:endParaRPr>
          </a:p>
          <a:p>
            <a:pPr algn="ctr"/>
            <a:r>
              <a:rPr lang="ja-JP" altLang="en-US" dirty="0">
                <a:latin typeface="メイリオ" panose="020B0604030504040204" pitchFamily="50" charset="-128"/>
                <a:ea typeface="メイリオ" panose="020B0604030504040204" pitchFamily="50" charset="-128"/>
              </a:rPr>
              <a:t>最終的には本人の意識がどれ位受け入れているかによって変わってくる</a:t>
            </a:r>
            <a:endParaRPr lang="en-US" altLang="ja-JP" dirty="0">
              <a:latin typeface="メイリオ" panose="020B0604030504040204" pitchFamily="50" charset="-128"/>
              <a:ea typeface="メイリオ" panose="020B0604030504040204" pitchFamily="50" charset="-128"/>
            </a:endParaRPr>
          </a:p>
          <a:p>
            <a:pPr algn="ctr"/>
            <a:endParaRPr lang="ja-JP" sz="3200" dirty="0">
              <a:latin typeface="メイリオ" panose="020B0604030504040204" pitchFamily="50" charset="-128"/>
              <a:ea typeface="メイリオ" panose="020B0604030504040204" pitchFamily="50"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F3AAF1-C369-40DB-ABB3-209B77AF437A}"/>
              </a:ext>
            </a:extLst>
          </p:cNvPr>
          <p:cNvSpPr>
            <a:spLocks noGrp="1"/>
          </p:cNvSpPr>
          <p:nvPr>
            <p:ph type="title"/>
          </p:nvPr>
        </p:nvSpPr>
        <p:spPr>
          <a:xfrm>
            <a:off x="1835696" y="764704"/>
            <a:ext cx="7543800" cy="864096"/>
          </a:xfrm>
        </p:spPr>
        <p:txBody>
          <a:bodyPr>
            <a:normAutofit fontScale="90000"/>
          </a:bodyPr>
          <a:lstStyle/>
          <a:p>
            <a:br>
              <a:rPr lang="en-US" altLang="ja-JP" sz="4800" dirty="0">
                <a:latin typeface="メイリオ" panose="020B0604030504040204" pitchFamily="50" charset="-128"/>
                <a:ea typeface="メイリオ" panose="020B0604030504040204" pitchFamily="50" charset="-128"/>
              </a:rPr>
            </a:br>
            <a:br>
              <a:rPr lang="en-US" altLang="ja-JP" sz="4800" dirty="0">
                <a:latin typeface="メイリオ" panose="020B0604030504040204" pitchFamily="50" charset="-128"/>
                <a:ea typeface="メイリオ" panose="020B0604030504040204" pitchFamily="50" charset="-128"/>
              </a:rPr>
            </a:br>
            <a:br>
              <a:rPr lang="en-US" altLang="ja-JP" sz="4800" dirty="0">
                <a:latin typeface="メイリオ" panose="020B0604030504040204" pitchFamily="50" charset="-128"/>
                <a:ea typeface="メイリオ" panose="020B0604030504040204" pitchFamily="50" charset="-128"/>
              </a:rPr>
            </a:br>
            <a:r>
              <a:rPr lang="ja-JP" altLang="ja-JP" sz="4800" dirty="0">
                <a:latin typeface="メイリオ" panose="020B0604030504040204" pitchFamily="50" charset="-128"/>
                <a:ea typeface="メイリオ" panose="020B0604030504040204" pitchFamily="50" charset="-128"/>
              </a:rPr>
              <a:t>本日の勉強のねらい</a:t>
            </a:r>
            <a:endParaRPr kumimoji="1" lang="ja-JP" altLang="en-US" dirty="0">
              <a:latin typeface="メイリオ" panose="020B0604030504040204" pitchFamily="50" charset="-128"/>
              <a:ea typeface="メイリオ" panose="020B0604030504040204" pitchFamily="50" charset="-128"/>
            </a:endParaRPr>
          </a:p>
        </p:txBody>
      </p:sp>
      <p:sp>
        <p:nvSpPr>
          <p:cNvPr id="3" name="コンテンツ プレースホルダー 2">
            <a:extLst>
              <a:ext uri="{FF2B5EF4-FFF2-40B4-BE49-F238E27FC236}">
                <a16:creationId xmlns:a16="http://schemas.microsoft.com/office/drawing/2014/main" id="{9D026DB4-1867-4983-B6C5-35A6D87A43BE}"/>
              </a:ext>
            </a:extLst>
          </p:cNvPr>
          <p:cNvSpPr>
            <a:spLocks noGrp="1"/>
          </p:cNvSpPr>
          <p:nvPr>
            <p:ph idx="1"/>
          </p:nvPr>
        </p:nvSpPr>
        <p:spPr>
          <a:xfrm>
            <a:off x="827584" y="1844824"/>
            <a:ext cx="7416824" cy="4023360"/>
          </a:xfrm>
        </p:spPr>
        <p:txBody>
          <a:bodyPr>
            <a:normAutofit lnSpcReduction="10000"/>
          </a:bodyPr>
          <a:lstStyle/>
          <a:p>
            <a:endParaRPr lang="en-US" altLang="ja-JP" sz="3200" dirty="0">
              <a:latin typeface="メイリオ" panose="020B0604030504040204" pitchFamily="50" charset="-128"/>
              <a:ea typeface="メイリオ" panose="020B0604030504040204" pitchFamily="50" charset="-128"/>
            </a:endParaRPr>
          </a:p>
          <a:p>
            <a:pPr marL="0" indent="0">
              <a:buNone/>
            </a:pPr>
            <a:r>
              <a:rPr lang="ja-JP" altLang="ja-JP" sz="3200" dirty="0">
                <a:latin typeface="メイリオ" panose="020B0604030504040204" pitchFamily="50" charset="-128"/>
                <a:ea typeface="メイリオ" panose="020B0604030504040204" pitchFamily="50" charset="-128"/>
              </a:rPr>
              <a:t>いろいろな</a:t>
            </a:r>
            <a:r>
              <a:rPr lang="ja-JP" altLang="en-US" sz="3200" dirty="0">
                <a:latin typeface="メイリオ" panose="020B0604030504040204" pitchFamily="50" charset="-128"/>
                <a:ea typeface="メイリオ" panose="020B0604030504040204" pitchFamily="50" charset="-128"/>
              </a:rPr>
              <a:t>「診かた」</a:t>
            </a:r>
            <a:r>
              <a:rPr lang="ja-JP" altLang="ja-JP" sz="3200" dirty="0">
                <a:latin typeface="メイリオ" panose="020B0604030504040204" pitchFamily="50" charset="-128"/>
                <a:ea typeface="メイリオ" panose="020B0604030504040204" pitchFamily="50" charset="-128"/>
              </a:rPr>
              <a:t>がある</a:t>
            </a:r>
            <a:r>
              <a:rPr lang="ja-JP" altLang="en-US" sz="3200" dirty="0">
                <a:latin typeface="メイリオ" panose="020B0604030504040204" pitchFamily="50" charset="-128"/>
                <a:ea typeface="メイリオ" panose="020B0604030504040204" pitchFamily="50" charset="-128"/>
              </a:rPr>
              <a:t>ことを知る</a:t>
            </a:r>
            <a:endParaRPr lang="en-US" altLang="ja-JP" sz="3200" dirty="0">
              <a:latin typeface="メイリオ" panose="020B0604030504040204" pitchFamily="50" charset="-128"/>
              <a:ea typeface="メイリオ" panose="020B0604030504040204" pitchFamily="50" charset="-128"/>
            </a:endParaRPr>
          </a:p>
          <a:p>
            <a:pPr marL="0" indent="0">
              <a:buNone/>
            </a:pPr>
            <a:r>
              <a:rPr lang="ja-JP" altLang="en-US" sz="2400" dirty="0">
                <a:latin typeface="メイリオ" panose="020B0604030504040204" pitchFamily="50" charset="-128"/>
                <a:ea typeface="メイリオ" panose="020B0604030504040204" pitchFamily="50" charset="-128"/>
              </a:rPr>
              <a:t>　西洋医学・東洋医学・ホリスティック医学・その他</a:t>
            </a:r>
            <a:endParaRPr lang="en-US" altLang="ja-JP" sz="2400" dirty="0">
              <a:latin typeface="メイリオ" panose="020B0604030504040204" pitchFamily="50" charset="-128"/>
              <a:ea typeface="メイリオ" panose="020B0604030504040204" pitchFamily="50" charset="-128"/>
            </a:endParaRPr>
          </a:p>
          <a:p>
            <a:pPr marL="0" indent="0">
              <a:buNone/>
            </a:pPr>
            <a:endParaRPr lang="en-US" altLang="ja-JP" sz="2400" dirty="0">
              <a:latin typeface="メイリオ" panose="020B0604030504040204" pitchFamily="50" charset="-128"/>
              <a:ea typeface="メイリオ" panose="020B0604030504040204" pitchFamily="50" charset="-128"/>
            </a:endParaRPr>
          </a:p>
          <a:p>
            <a:pPr marL="0" indent="0">
              <a:buNone/>
            </a:pPr>
            <a:r>
              <a:rPr lang="ja-JP" altLang="ja-JP" sz="3200" dirty="0">
                <a:latin typeface="メイリオ" panose="020B0604030504040204" pitchFamily="50" charset="-128"/>
                <a:ea typeface="メイリオ" panose="020B0604030504040204" pitchFamily="50" charset="-128"/>
              </a:rPr>
              <a:t>身体のサインをどう</a:t>
            </a:r>
            <a:r>
              <a:rPr lang="ja-JP" altLang="en-US" sz="3200" dirty="0">
                <a:latin typeface="メイリオ" panose="020B0604030504040204" pitchFamily="50" charset="-128"/>
                <a:ea typeface="メイリオ" panose="020B0604030504040204" pitchFamily="50" charset="-128"/>
              </a:rPr>
              <a:t>診るか、</a:t>
            </a:r>
            <a:r>
              <a:rPr lang="ja-JP" altLang="ja-JP" sz="3200" dirty="0">
                <a:latin typeface="メイリオ" panose="020B0604030504040204" pitchFamily="50" charset="-128"/>
                <a:ea typeface="メイリオ" panose="020B0604030504040204" pitchFamily="50" charset="-128"/>
              </a:rPr>
              <a:t>捉える</a:t>
            </a:r>
            <a:r>
              <a:rPr lang="ja-JP" altLang="en-US" sz="3200" dirty="0">
                <a:latin typeface="メイリオ" panose="020B0604030504040204" pitchFamily="50" charset="-128"/>
                <a:ea typeface="メイリオ" panose="020B0604030504040204" pitchFamily="50" charset="-128"/>
              </a:rPr>
              <a:t>か</a:t>
            </a:r>
            <a:r>
              <a:rPr lang="ja-JP" altLang="ja-JP" sz="3200" dirty="0">
                <a:latin typeface="メイリオ" panose="020B0604030504040204" pitchFamily="50" charset="-128"/>
                <a:ea typeface="メイリオ" panose="020B0604030504040204" pitchFamily="50" charset="-128"/>
              </a:rPr>
              <a:t>で</a:t>
            </a:r>
            <a:endParaRPr lang="en-US" altLang="ja-JP" sz="3200" dirty="0">
              <a:latin typeface="メイリオ" panose="020B0604030504040204" pitchFamily="50" charset="-128"/>
              <a:ea typeface="メイリオ" panose="020B0604030504040204" pitchFamily="50" charset="-128"/>
            </a:endParaRPr>
          </a:p>
          <a:p>
            <a:pPr marL="0" indent="0">
              <a:buNone/>
            </a:pPr>
            <a:r>
              <a:rPr lang="ja-JP" altLang="ja-JP" sz="3200" dirty="0">
                <a:latin typeface="メイリオ" panose="020B0604030504040204" pitchFamily="50" charset="-128"/>
                <a:ea typeface="メイリオ" panose="020B0604030504040204" pitchFamily="50" charset="-128"/>
              </a:rPr>
              <a:t>対処法が変わる</a:t>
            </a:r>
          </a:p>
          <a:p>
            <a:endParaRPr kumimoji="1"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4883257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066" y="764704"/>
            <a:ext cx="8079581" cy="1658198"/>
          </a:xfrm>
        </p:spPr>
        <p:txBody>
          <a:bodyPr>
            <a:normAutofit/>
          </a:bodyPr>
          <a:lstStyle/>
          <a:p>
            <a:pPr algn="ctr"/>
            <a:r>
              <a:rPr lang="ja-JP" sz="4400" dirty="0">
                <a:latin typeface="メイリオ" panose="020B0604030504040204" pitchFamily="50" charset="-128"/>
                <a:ea typeface="メイリオ" panose="020B0604030504040204" pitchFamily="50" charset="-128"/>
              </a:rPr>
              <a:t>排泄</a:t>
            </a:r>
            <a:br>
              <a:rPr lang="en-US" altLang="ja-JP" sz="4400" dirty="0">
                <a:latin typeface="メイリオ" panose="020B0604030504040204" pitchFamily="50" charset="-128"/>
                <a:ea typeface="メイリオ" panose="020B0604030504040204" pitchFamily="50" charset="-128"/>
              </a:rPr>
            </a:br>
            <a:r>
              <a:rPr lang="ja-JP" altLang="en-US" sz="4400" dirty="0">
                <a:latin typeface="メイリオ" panose="020B0604030504040204" pitchFamily="50" charset="-128"/>
                <a:ea typeface="メイリオ" panose="020B0604030504040204" pitchFamily="50" charset="-128"/>
              </a:rPr>
              <a:t>便・尿・皮膚・呼吸</a:t>
            </a:r>
            <a:endParaRPr lang="ja-JP" dirty="0">
              <a:latin typeface="メイリオ" panose="020B0604030504040204" pitchFamily="50" charset="-128"/>
              <a:ea typeface="メイリオ" panose="020B0604030504040204" pitchFamily="50" charset="-128"/>
            </a:endParaRPr>
          </a:p>
        </p:txBody>
      </p:sp>
      <p:sp>
        <p:nvSpPr>
          <p:cNvPr id="3" name="Content Placeholder 2"/>
          <p:cNvSpPr>
            <a:spLocks noGrp="1"/>
          </p:cNvSpPr>
          <p:nvPr>
            <p:ph idx="1"/>
          </p:nvPr>
        </p:nvSpPr>
        <p:spPr>
          <a:xfrm>
            <a:off x="539353" y="3284984"/>
            <a:ext cx="8065294" cy="3766185"/>
          </a:xfrm>
        </p:spPr>
        <p:txBody>
          <a:bodyPr>
            <a:noAutofit/>
          </a:bodyPr>
          <a:lstStyle/>
          <a:p>
            <a:pPr algn="ctr"/>
            <a:r>
              <a:rPr lang="ja-JP" altLang="en-US" sz="3200" dirty="0">
                <a:latin typeface="メイリオ" panose="020B0604030504040204" pitchFamily="50" charset="-128"/>
                <a:ea typeface="メイリオ" panose="020B0604030504040204" pitchFamily="50" charset="-128"/>
              </a:rPr>
              <a:t>見えない身体のサイン</a:t>
            </a:r>
            <a:endParaRPr lang="en-US" altLang="ja-JP" sz="3200" dirty="0">
              <a:latin typeface="メイリオ" panose="020B0604030504040204" pitchFamily="50" charset="-128"/>
              <a:ea typeface="メイリオ" panose="020B0604030504040204" pitchFamily="50" charset="-128"/>
            </a:endParaRPr>
          </a:p>
          <a:p>
            <a:pPr algn="ctr"/>
            <a:endParaRPr lang="en-US" altLang="ja-JP" sz="3200" dirty="0">
              <a:latin typeface="メイリオ" panose="020B0604030504040204" pitchFamily="50" charset="-128"/>
              <a:ea typeface="メイリオ" panose="020B0604030504040204" pitchFamily="50" charset="-128"/>
            </a:endParaRPr>
          </a:p>
          <a:p>
            <a:pPr algn="ctr"/>
            <a:r>
              <a:rPr lang="ja-JP" altLang="en-US" sz="3200" dirty="0">
                <a:latin typeface="メイリオ" panose="020B0604030504040204" pitchFamily="50" charset="-128"/>
                <a:ea typeface="メイリオ" panose="020B0604030504040204" pitchFamily="50" charset="-128"/>
              </a:rPr>
              <a:t>当たり前のように我慢していること</a:t>
            </a:r>
            <a:endParaRPr lang="en-US" altLang="ja-JP" sz="3200" dirty="0">
              <a:latin typeface="メイリオ" panose="020B0604030504040204" pitchFamily="50" charset="-128"/>
              <a:ea typeface="メイリオ" panose="020B0604030504040204" pitchFamily="50" charset="-128"/>
            </a:endParaRPr>
          </a:p>
          <a:p>
            <a:pPr algn="ctr"/>
            <a:r>
              <a:rPr lang="ja-JP" altLang="en-US" sz="3200" dirty="0">
                <a:latin typeface="メイリオ" panose="020B0604030504040204" pitchFamily="50" charset="-128"/>
                <a:ea typeface="メイリオ" panose="020B0604030504040204" pitchFamily="50" charset="-128"/>
              </a:rPr>
              <a:t>ないですか？</a:t>
            </a:r>
            <a:endParaRPr lang="ja-JP" sz="3200" dirty="0">
              <a:latin typeface="メイリオ" panose="020B0604030504040204" pitchFamily="50" charset="-128"/>
              <a:ea typeface="メイリオ" panose="020B0604030504040204" pitchFamily="50" charset="-128"/>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6448" y="620688"/>
            <a:ext cx="8079581" cy="1658198"/>
          </a:xfrm>
        </p:spPr>
        <p:txBody>
          <a:bodyPr>
            <a:normAutofit/>
          </a:bodyPr>
          <a:lstStyle/>
          <a:p>
            <a:pPr algn="ctr"/>
            <a:r>
              <a:rPr lang="ja-JP" sz="4400" dirty="0">
                <a:latin typeface="メイリオ" panose="020B0604030504040204" pitchFamily="50" charset="-128"/>
                <a:ea typeface="メイリオ" panose="020B0604030504040204" pitchFamily="50" charset="-128"/>
              </a:rPr>
              <a:t>睡眠</a:t>
            </a:r>
            <a:endParaRPr lang="ja-JP" dirty="0">
              <a:latin typeface="メイリオ" panose="020B0604030504040204" pitchFamily="50" charset="-128"/>
              <a:ea typeface="メイリオ" panose="020B0604030504040204" pitchFamily="50" charset="-128"/>
            </a:endParaRPr>
          </a:p>
        </p:txBody>
      </p:sp>
      <p:sp>
        <p:nvSpPr>
          <p:cNvPr id="3" name="Content Placeholder 2"/>
          <p:cNvSpPr>
            <a:spLocks noGrp="1"/>
          </p:cNvSpPr>
          <p:nvPr>
            <p:ph idx="1"/>
          </p:nvPr>
        </p:nvSpPr>
        <p:spPr>
          <a:xfrm>
            <a:off x="539353" y="3217932"/>
            <a:ext cx="8065294" cy="1363599"/>
          </a:xfrm>
        </p:spPr>
        <p:txBody>
          <a:bodyPr>
            <a:noAutofit/>
          </a:bodyPr>
          <a:lstStyle/>
          <a:p>
            <a:pPr algn="ctr"/>
            <a:r>
              <a:rPr lang="ja-JP" altLang="en-US" sz="3200" dirty="0">
                <a:latin typeface="メイリオ" panose="020B0604030504040204" pitchFamily="50" charset="-128"/>
                <a:ea typeface="メイリオ" panose="020B0604030504040204" pitchFamily="50" charset="-128"/>
              </a:rPr>
              <a:t>寝ている間に身体はリセットされている</a:t>
            </a:r>
            <a:endParaRPr lang="en-US" altLang="ja-JP" sz="3200" dirty="0">
              <a:latin typeface="メイリオ" panose="020B0604030504040204" pitchFamily="50" charset="-128"/>
              <a:ea typeface="メイリオ" panose="020B0604030504040204" pitchFamily="50" charset="-128"/>
            </a:endParaRPr>
          </a:p>
          <a:p>
            <a:pPr algn="ctr"/>
            <a:r>
              <a:rPr lang="ja-JP" altLang="en-US" sz="3200" dirty="0">
                <a:latin typeface="メイリオ" panose="020B0604030504040204" pitchFamily="50" charset="-128"/>
                <a:ea typeface="メイリオ" panose="020B0604030504040204" pitchFamily="50" charset="-128"/>
              </a:rPr>
              <a:t>免疫力に影響</a:t>
            </a:r>
            <a:endParaRPr lang="ja-JP" sz="3200" dirty="0">
              <a:latin typeface="メイリオ" panose="020B0604030504040204" pitchFamily="50" charset="-128"/>
              <a:ea typeface="メイリオ" panose="020B0604030504040204" pitchFamily="50" charset="-128"/>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ja-JP" sz="4400" dirty="0"/>
              <a:t>環境</a:t>
            </a:r>
            <a:endParaRPr lang="ja-JP" dirty="0"/>
          </a:p>
        </p:txBody>
      </p:sp>
      <p:sp>
        <p:nvSpPr>
          <p:cNvPr id="3" name="Content Placeholder 2"/>
          <p:cNvSpPr>
            <a:spLocks noGrp="1"/>
          </p:cNvSpPr>
          <p:nvPr>
            <p:ph idx="1"/>
          </p:nvPr>
        </p:nvSpPr>
        <p:spPr/>
        <p:txBody>
          <a:bodyPr>
            <a:noAutofit/>
          </a:bodyPr>
          <a:lstStyle/>
          <a:p>
            <a:r>
              <a:rPr lang="ja-JP" sz="3200" dirty="0">
                <a:latin typeface="メイリオ" panose="020B0604030504040204" pitchFamily="50" charset="-128"/>
                <a:ea typeface="メイリオ" panose="020B0604030504040204" pitchFamily="50" charset="-128"/>
              </a:rPr>
              <a:t>家</a:t>
            </a:r>
            <a:endParaRPr lang="en-US" altLang="ja-JP" sz="3200" dirty="0">
              <a:latin typeface="メイリオ" panose="020B0604030504040204" pitchFamily="50" charset="-128"/>
              <a:ea typeface="メイリオ" panose="020B0604030504040204" pitchFamily="50" charset="-128"/>
            </a:endParaRPr>
          </a:p>
          <a:p>
            <a:r>
              <a:rPr lang="ja-JP" altLang="en-US" sz="3200" dirty="0">
                <a:latin typeface="メイリオ" panose="020B0604030504040204" pitchFamily="50" charset="-128"/>
                <a:ea typeface="メイリオ" panose="020B0604030504040204" pitchFamily="50" charset="-128"/>
              </a:rPr>
              <a:t>環境がその人を映し、その人が環境を映す</a:t>
            </a:r>
            <a:endParaRPr lang="ja-JP" dirty="0">
              <a:latin typeface="メイリオ" panose="020B0604030504040204" pitchFamily="50" charset="-128"/>
              <a:ea typeface="メイリオ" panose="020B0604030504040204" pitchFamily="50" charset="-128"/>
            </a:endParaRPr>
          </a:p>
          <a:p>
            <a:endParaRPr lang="en-US" altLang="ja-JP" sz="3200" dirty="0">
              <a:latin typeface="メイリオ" panose="020B0604030504040204" pitchFamily="50" charset="-128"/>
              <a:ea typeface="メイリオ" panose="020B0604030504040204" pitchFamily="50" charset="-128"/>
            </a:endParaRPr>
          </a:p>
          <a:p>
            <a:r>
              <a:rPr lang="ja-JP" sz="3200" dirty="0">
                <a:latin typeface="メイリオ" panose="020B0604030504040204" pitchFamily="50" charset="-128"/>
                <a:ea typeface="メイリオ" panose="020B0604030504040204" pitchFamily="50" charset="-128"/>
              </a:rPr>
              <a:t>人</a:t>
            </a:r>
            <a:endParaRPr lang="en-US" altLang="ja-JP" sz="3200" dirty="0">
              <a:latin typeface="メイリオ" panose="020B0604030504040204" pitchFamily="50" charset="-128"/>
              <a:ea typeface="メイリオ" panose="020B0604030504040204" pitchFamily="50" charset="-128"/>
            </a:endParaRPr>
          </a:p>
          <a:p>
            <a:r>
              <a:rPr lang="ja-JP" altLang="en-US" sz="3200" dirty="0">
                <a:latin typeface="メイリオ" panose="020B0604030504040204" pitchFamily="50" charset="-128"/>
                <a:ea typeface="メイリオ" panose="020B0604030504040204" pitchFamily="50" charset="-128"/>
              </a:rPr>
              <a:t>人間関係によって生じるストレス</a:t>
            </a:r>
            <a:endParaRPr lang="en-US" altLang="ja-JP" sz="3200" dirty="0">
              <a:latin typeface="メイリオ" panose="020B0604030504040204" pitchFamily="50" charset="-128"/>
              <a:ea typeface="メイリオ" panose="020B0604030504040204" pitchFamily="50" charset="-128"/>
            </a:endParaRPr>
          </a:p>
          <a:p>
            <a:r>
              <a:rPr lang="ja-JP" altLang="en-US" sz="3200" dirty="0">
                <a:latin typeface="メイリオ" panose="020B0604030504040204" pitchFamily="50" charset="-128"/>
                <a:ea typeface="メイリオ" panose="020B0604030504040204" pitchFamily="50" charset="-128"/>
              </a:rPr>
              <a:t>影響し合っている</a:t>
            </a:r>
            <a:endParaRPr lang="ja-JP" dirty="0">
              <a:latin typeface="メイリオ" panose="020B0604030504040204" pitchFamily="50" charset="-128"/>
              <a:ea typeface="メイリオ" panose="020B0604030504040204" pitchFamily="50" charset="-128"/>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ja-JP" sz="4400" dirty="0">
                <a:latin typeface="メイリオ" panose="020B0604030504040204" pitchFamily="50" charset="-128"/>
                <a:ea typeface="メイリオ" panose="020B0604030504040204" pitchFamily="50" charset="-128"/>
              </a:rPr>
              <a:t>気づき</a:t>
            </a:r>
            <a:endParaRPr lang="ja-JP" dirty="0">
              <a:latin typeface="メイリオ" panose="020B0604030504040204" pitchFamily="50" charset="-128"/>
              <a:ea typeface="メイリオ" panose="020B0604030504040204" pitchFamily="50" charset="-128"/>
            </a:endParaRPr>
          </a:p>
        </p:txBody>
      </p:sp>
      <p:sp>
        <p:nvSpPr>
          <p:cNvPr id="3" name="Content Placeholder 2"/>
          <p:cNvSpPr>
            <a:spLocks noGrp="1"/>
          </p:cNvSpPr>
          <p:nvPr>
            <p:ph idx="1"/>
          </p:nvPr>
        </p:nvSpPr>
        <p:spPr>
          <a:xfrm>
            <a:off x="539353" y="2636912"/>
            <a:ext cx="8065294" cy="3766185"/>
          </a:xfrm>
        </p:spPr>
        <p:txBody>
          <a:bodyPr>
            <a:noAutofit/>
          </a:bodyPr>
          <a:lstStyle/>
          <a:p>
            <a:pPr algn="ctr"/>
            <a:r>
              <a:rPr lang="ja-JP" altLang="en-US" dirty="0">
                <a:latin typeface="メイリオ" panose="020B0604030504040204" pitchFamily="50" charset="-128"/>
                <a:ea typeface="メイリオ" panose="020B0604030504040204" pitchFamily="50" charset="-128"/>
              </a:rPr>
              <a:t>これまでの社会によって作り上げられたもの</a:t>
            </a:r>
            <a:endParaRPr lang="en-US" altLang="ja-JP" dirty="0">
              <a:latin typeface="メイリオ" panose="020B0604030504040204" pitchFamily="50" charset="-128"/>
              <a:ea typeface="メイリオ" panose="020B0604030504040204" pitchFamily="50" charset="-128"/>
            </a:endParaRPr>
          </a:p>
          <a:p>
            <a:pPr algn="ctr"/>
            <a:r>
              <a:rPr lang="ja-JP" altLang="en-US" dirty="0">
                <a:latin typeface="メイリオ" panose="020B0604030504040204" pitchFamily="50" charset="-128"/>
                <a:ea typeface="メイリオ" panose="020B0604030504040204" pitchFamily="50" charset="-128"/>
              </a:rPr>
              <a:t>社会概念・教育・・・</a:t>
            </a:r>
            <a:endParaRPr lang="en-US" altLang="ja-JP" dirty="0">
              <a:latin typeface="メイリオ" panose="020B0604030504040204" pitchFamily="50" charset="-128"/>
              <a:ea typeface="メイリオ" panose="020B0604030504040204" pitchFamily="50" charset="-128"/>
            </a:endParaRPr>
          </a:p>
          <a:p>
            <a:pPr algn="ctr"/>
            <a:r>
              <a:rPr lang="ja-JP" altLang="en-US" dirty="0">
                <a:latin typeface="メイリオ" panose="020B0604030504040204" pitchFamily="50" charset="-128"/>
                <a:ea typeface="メイリオ" panose="020B0604030504040204" pitchFamily="50" charset="-128"/>
              </a:rPr>
              <a:t>自分が心から発するもの、発していることに気づくことも難しい。</a:t>
            </a:r>
            <a:endParaRPr lang="en-US" altLang="ja-JP" dirty="0">
              <a:latin typeface="メイリオ" panose="020B0604030504040204" pitchFamily="50" charset="-128"/>
              <a:ea typeface="メイリオ" panose="020B0604030504040204" pitchFamily="50" charset="-128"/>
            </a:endParaRPr>
          </a:p>
          <a:p>
            <a:pPr algn="ctr"/>
            <a:r>
              <a:rPr lang="ja-JP" altLang="en-US" dirty="0">
                <a:latin typeface="メイリオ" panose="020B0604030504040204" pitchFamily="50" charset="-128"/>
                <a:ea typeface="メイリオ" panose="020B0604030504040204" pitchFamily="50" charset="-128"/>
              </a:rPr>
              <a:t>それでも、意識して気づき、イメージできなければ</a:t>
            </a:r>
            <a:endParaRPr lang="en-US" altLang="ja-JP" dirty="0">
              <a:latin typeface="メイリオ" panose="020B0604030504040204" pitchFamily="50" charset="-128"/>
              <a:ea typeface="メイリオ" panose="020B0604030504040204" pitchFamily="50" charset="-128"/>
            </a:endParaRPr>
          </a:p>
          <a:p>
            <a:pPr algn="ctr"/>
            <a:r>
              <a:rPr lang="ja-JP" altLang="en-US" dirty="0">
                <a:latin typeface="メイリオ" panose="020B0604030504040204" pitchFamily="50" charset="-128"/>
                <a:ea typeface="メイリオ" panose="020B0604030504040204" pitchFamily="50" charset="-128"/>
              </a:rPr>
              <a:t>現実は変わらない。</a:t>
            </a:r>
            <a:endParaRPr lang="ja-JP" dirty="0">
              <a:latin typeface="メイリオ" panose="020B0604030504040204" pitchFamily="50" charset="-128"/>
              <a:ea typeface="メイリオ" panose="020B0604030504040204" pitchFamily="50" charset="-128"/>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ja-JP" altLang="en-US" dirty="0">
                <a:latin typeface="メイリオ" panose="020B0604030504040204" pitchFamily="50" charset="-128"/>
                <a:ea typeface="メイリオ" panose="020B0604030504040204" pitchFamily="50" charset="-128"/>
              </a:rPr>
              <a:t>健康に対する意識</a:t>
            </a:r>
            <a:endParaRPr lang="ja-JP" dirty="0">
              <a:latin typeface="メイリオ" panose="020B0604030504040204" pitchFamily="50" charset="-128"/>
              <a:ea typeface="メイリオ" panose="020B0604030504040204" pitchFamily="50" charset="-128"/>
            </a:endParaRPr>
          </a:p>
        </p:txBody>
      </p:sp>
      <p:sp>
        <p:nvSpPr>
          <p:cNvPr id="3" name="Content Placeholder 2"/>
          <p:cNvSpPr>
            <a:spLocks noGrp="1"/>
          </p:cNvSpPr>
          <p:nvPr>
            <p:ph idx="1"/>
          </p:nvPr>
        </p:nvSpPr>
        <p:spPr>
          <a:xfrm>
            <a:off x="251520" y="2151659"/>
            <a:ext cx="8568952" cy="4536504"/>
          </a:xfrm>
        </p:spPr>
        <p:txBody>
          <a:bodyPr>
            <a:noAutofit/>
          </a:bodyPr>
          <a:lstStyle/>
          <a:p>
            <a:pPr lvl="1">
              <a:lnSpc>
                <a:spcPct val="150000"/>
              </a:lnSpc>
            </a:pPr>
            <a:r>
              <a:rPr lang="ja-JP" sz="2000" dirty="0">
                <a:latin typeface="メイリオ" panose="020B0604030504040204" pitchFamily="50" charset="-128"/>
                <a:ea typeface="メイリオ" panose="020B0604030504040204" pitchFamily="50" charset="-128"/>
              </a:rPr>
              <a:t>われわれは</a:t>
            </a:r>
            <a:r>
              <a:rPr lang="ja-JP" sz="2000" dirty="0">
                <a:solidFill>
                  <a:srgbClr val="FF0000"/>
                </a:solidFill>
                <a:latin typeface="メイリオ" panose="020B0604030504040204" pitchFamily="50" charset="-128"/>
                <a:ea typeface="メイリオ" panose="020B0604030504040204" pitchFamily="50" charset="-128"/>
              </a:rPr>
              <a:t>健康に注意を払わず病気に目を向けている</a:t>
            </a:r>
            <a:r>
              <a:rPr lang="ja-JP" sz="2000" dirty="0">
                <a:latin typeface="メイリオ" panose="020B0604030504040204" pitchFamily="50" charset="-128"/>
                <a:ea typeface="メイリオ" panose="020B0604030504040204" pitchFamily="50" charset="-128"/>
              </a:rPr>
              <a:t>。そういえば、われわれは正しいことを確信する前にまず誤診について確信するものであり、また、</a:t>
            </a:r>
            <a:r>
              <a:rPr lang="ja-JP" sz="2000" dirty="0">
                <a:solidFill>
                  <a:srgbClr val="FF0000"/>
                </a:solidFill>
                <a:latin typeface="メイリオ" panose="020B0604030504040204" pitchFamily="50" charset="-128"/>
                <a:ea typeface="メイリオ" panose="020B0604030504040204" pitchFamily="50" charset="-128"/>
              </a:rPr>
              <a:t>正義を発見する前に罪悪を発見する</a:t>
            </a:r>
            <a:r>
              <a:rPr lang="ja-JP" sz="2000" dirty="0">
                <a:latin typeface="メイリオ" panose="020B0604030504040204" pitchFamily="50" charset="-128"/>
                <a:ea typeface="メイリオ" panose="020B0604030504040204" pitchFamily="50" charset="-128"/>
              </a:rPr>
              <a:t>ものであるといわれている</a:t>
            </a:r>
            <a:endParaRPr lang="en-US" altLang="ja-JP" sz="2000" dirty="0">
              <a:latin typeface="メイリオ" panose="020B0604030504040204" pitchFamily="50" charset="-128"/>
              <a:ea typeface="メイリオ" panose="020B0604030504040204" pitchFamily="50" charset="-128"/>
            </a:endParaRPr>
          </a:p>
          <a:p>
            <a:pPr lvl="1">
              <a:lnSpc>
                <a:spcPct val="150000"/>
              </a:lnSpc>
            </a:pPr>
            <a:endParaRPr lang="en-US" altLang="ja-JP" sz="2000" dirty="0">
              <a:latin typeface="メイリオ" panose="020B0604030504040204" pitchFamily="50" charset="-128"/>
              <a:ea typeface="メイリオ" panose="020B0604030504040204" pitchFamily="50" charset="-128"/>
            </a:endParaRPr>
          </a:p>
          <a:p>
            <a:pPr lvl="1">
              <a:lnSpc>
                <a:spcPct val="150000"/>
              </a:lnSpc>
            </a:pPr>
            <a:r>
              <a:rPr lang="ja-JP" altLang="en-US" sz="2000" dirty="0">
                <a:latin typeface="メイリオ" panose="020B0604030504040204" pitchFamily="50" charset="-128"/>
                <a:ea typeface="メイリオ" panose="020B0604030504040204" pitchFamily="50" charset="-128"/>
              </a:rPr>
              <a:t>私たちは、すぐに「悪い」とされるものに目が向けられる。</a:t>
            </a:r>
            <a:endParaRPr lang="en-US" altLang="ja-JP" sz="2000" dirty="0">
              <a:latin typeface="メイリオ" panose="020B0604030504040204" pitchFamily="50" charset="-128"/>
              <a:ea typeface="メイリオ" panose="020B0604030504040204" pitchFamily="50" charset="-128"/>
            </a:endParaRPr>
          </a:p>
          <a:p>
            <a:pPr lvl="1">
              <a:lnSpc>
                <a:spcPct val="150000"/>
              </a:lnSpc>
            </a:pPr>
            <a:r>
              <a:rPr lang="ja-JP" altLang="en-US" sz="2000" dirty="0">
                <a:latin typeface="メイリオ" panose="020B0604030504040204" pitchFamily="50" charset="-128"/>
                <a:ea typeface="メイリオ" panose="020B0604030504040204" pitchFamily="50" charset="-128"/>
              </a:rPr>
              <a:t>本来持っている力には目をそむけ、悪いところを早く何とかしたいと思う。身体の声も聞かずに、持っている力を使わずにいる。</a:t>
            </a:r>
            <a:endParaRPr lang="en-US" altLang="ja-JP" sz="2000" dirty="0">
              <a:latin typeface="メイリオ" panose="020B0604030504040204" pitchFamily="50" charset="-128"/>
              <a:ea typeface="メイリオ" panose="020B0604030504040204" pitchFamily="50" charset="-128"/>
            </a:endParaRPr>
          </a:p>
          <a:p>
            <a:pPr lvl="1" algn="r">
              <a:lnSpc>
                <a:spcPct val="150000"/>
              </a:lnSpc>
            </a:pPr>
            <a:r>
              <a:rPr lang="en-US" altLang="ja-JP" sz="2000" dirty="0">
                <a:latin typeface="メイリオ" panose="020B0604030504040204" pitchFamily="50" charset="-128"/>
                <a:ea typeface="メイリオ" panose="020B0604030504040204" pitchFamily="50" charset="-128"/>
              </a:rPr>
              <a:t>F.</a:t>
            </a:r>
            <a:r>
              <a:rPr lang="ja-JP" altLang="en-US" sz="2000" dirty="0">
                <a:latin typeface="メイリオ" panose="020B0604030504040204" pitchFamily="50" charset="-128"/>
                <a:ea typeface="メイリオ" panose="020B0604030504040204" pitchFamily="50" charset="-128"/>
              </a:rPr>
              <a:t>ナイチンゲール</a:t>
            </a:r>
            <a:endParaRPr lang="ja-JP" sz="1800" dirty="0">
              <a:latin typeface="メイリオ" panose="020B0604030504040204" pitchFamily="50" charset="-128"/>
              <a:ea typeface="メイリオ" panose="020B0604030504040204" pitchFamily="50" charset="-128"/>
            </a:endParaRPr>
          </a:p>
          <a:p>
            <a:pPr lvl="1">
              <a:lnSpc>
                <a:spcPct val="150000"/>
              </a:lnSpc>
            </a:pPr>
            <a:endParaRPr lang="en-US" altLang="ja-JP" sz="2000" dirty="0">
              <a:latin typeface="メイリオ" panose="020B0604030504040204" pitchFamily="50" charset="-128"/>
              <a:ea typeface="メイリオ" panose="020B0604030504040204" pitchFamily="50" charset="-128"/>
            </a:endParaRPr>
          </a:p>
          <a:p>
            <a:pPr>
              <a:lnSpc>
                <a:spcPct val="150000"/>
              </a:lnSpc>
            </a:pPr>
            <a:endParaRPr lang="ja-JP" sz="1800" dirty="0">
              <a:latin typeface="メイリオ" panose="020B0604030504040204" pitchFamily="50" charset="-128"/>
              <a:ea typeface="メイリオ" panose="020B0604030504040204" pitchFamily="50" charset="-128"/>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124744"/>
            <a:ext cx="8471568" cy="5688632"/>
          </a:xfrm>
        </p:spPr>
        <p:txBody>
          <a:bodyPr>
            <a:noAutofit/>
          </a:bodyPr>
          <a:lstStyle/>
          <a:p>
            <a:pPr lvl="1">
              <a:lnSpc>
                <a:spcPct val="150000"/>
              </a:lnSpc>
            </a:pPr>
            <a:r>
              <a:rPr lang="ja-JP" dirty="0">
                <a:latin typeface="メイリオ" panose="020B0604030504040204" pitchFamily="50" charset="-128"/>
                <a:ea typeface="メイリオ" panose="020B0604030504040204" pitchFamily="50" charset="-128"/>
              </a:rPr>
              <a:t>主として</a:t>
            </a:r>
            <a:r>
              <a:rPr lang="ja-JP" dirty="0">
                <a:solidFill>
                  <a:srgbClr val="FF0000"/>
                </a:solidFill>
                <a:latin typeface="メイリオ" panose="020B0604030504040204" pitchFamily="50" charset="-128"/>
                <a:ea typeface="メイリオ" panose="020B0604030504040204" pitchFamily="50" charset="-128"/>
              </a:rPr>
              <a:t>清潔の欠如</a:t>
            </a:r>
            <a:r>
              <a:rPr lang="ja-JP" dirty="0">
                <a:latin typeface="メイリオ" panose="020B0604030504040204" pitchFamily="50" charset="-128"/>
                <a:ea typeface="メイリオ" panose="020B0604030504040204" pitchFamily="50" charset="-128"/>
              </a:rPr>
              <a:t>、不注意な食事と衣服、洗濯の不足、不潔な羽毛入りベッドのと寝具</a:t>
            </a:r>
            <a:endParaRPr lang="en-US" altLang="ja-JP" dirty="0">
              <a:latin typeface="メイリオ" panose="020B0604030504040204" pitchFamily="50" charset="-128"/>
              <a:ea typeface="メイリオ" panose="020B0604030504040204" pitchFamily="50" charset="-128"/>
            </a:endParaRPr>
          </a:p>
          <a:p>
            <a:pPr lvl="1">
              <a:lnSpc>
                <a:spcPct val="150000"/>
              </a:lnSpc>
            </a:pPr>
            <a:r>
              <a:rPr lang="ja-JP" dirty="0">
                <a:latin typeface="メイリオ" panose="020B0604030504040204" pitchFamily="50" charset="-128"/>
                <a:ea typeface="メイリオ" panose="020B0604030504040204" pitchFamily="50" charset="-128"/>
              </a:rPr>
              <a:t>一口で言うならば、それは健康に対する家庭の不注意である。この知識のうち、はたしてどれだけが家庭内に採り入れられ、貧しい人にも富める人にも習慣化されてきたであろうか。</a:t>
            </a:r>
            <a:endParaRPr lang="en-US" altLang="ja-JP" dirty="0">
              <a:latin typeface="メイリオ" panose="020B0604030504040204" pitchFamily="50" charset="-128"/>
              <a:ea typeface="メイリオ" panose="020B0604030504040204" pitchFamily="50" charset="-128"/>
            </a:endParaRPr>
          </a:p>
          <a:p>
            <a:pPr lvl="1">
              <a:lnSpc>
                <a:spcPct val="150000"/>
              </a:lnSpc>
            </a:pPr>
            <a:r>
              <a:rPr lang="ja-JP" dirty="0">
                <a:solidFill>
                  <a:srgbClr val="FF0000"/>
                </a:solidFill>
                <a:latin typeface="メイリオ" panose="020B0604030504040204" pitchFamily="50" charset="-128"/>
                <a:ea typeface="メイリオ" panose="020B0604030504040204" pitchFamily="50" charset="-128"/>
              </a:rPr>
              <a:t>今や疾病の媒体として、感染、ばい菌などといったものが重視されるようになった。そして、消毒や防腐剤といった神秘な儀式が衛生対策や健康法にとってかわった。</a:t>
            </a:r>
            <a:endParaRPr lang="en-US" altLang="ja-JP" dirty="0">
              <a:solidFill>
                <a:srgbClr val="FF0000"/>
              </a:solidFill>
              <a:latin typeface="メイリオ" panose="020B0604030504040204" pitchFamily="50" charset="-128"/>
              <a:ea typeface="メイリオ" panose="020B0604030504040204" pitchFamily="50" charset="-128"/>
            </a:endParaRPr>
          </a:p>
          <a:p>
            <a:pPr lvl="1" algn="r">
              <a:lnSpc>
                <a:spcPct val="150000"/>
              </a:lnSpc>
            </a:pPr>
            <a:r>
              <a:rPr lang="en-US" altLang="ja-JP" sz="2000" dirty="0">
                <a:latin typeface="メイリオ" panose="020B0604030504040204" pitchFamily="50" charset="-128"/>
                <a:ea typeface="メイリオ" panose="020B0604030504040204" pitchFamily="50" charset="-128"/>
              </a:rPr>
              <a:t>F.</a:t>
            </a:r>
            <a:r>
              <a:rPr lang="ja-JP" altLang="en-US" sz="2000" dirty="0">
                <a:latin typeface="メイリオ" panose="020B0604030504040204" pitchFamily="50" charset="-128"/>
                <a:ea typeface="メイリオ" panose="020B0604030504040204" pitchFamily="50" charset="-128"/>
              </a:rPr>
              <a:t>ナイチンゲール</a:t>
            </a:r>
            <a:endParaRPr lang="ja-JP" altLang="ja-JP" sz="1800" dirty="0">
              <a:latin typeface="メイリオ" panose="020B0604030504040204" pitchFamily="50" charset="-128"/>
              <a:ea typeface="メイリオ" panose="020B0604030504040204" pitchFamily="50" charset="-128"/>
            </a:endParaRPr>
          </a:p>
          <a:p>
            <a:pPr lvl="1">
              <a:lnSpc>
                <a:spcPct val="150000"/>
              </a:lnSpc>
            </a:pPr>
            <a:endParaRPr lang="ja-JP" sz="2000" dirty="0">
              <a:solidFill>
                <a:srgbClr val="FF0000"/>
              </a:solidFill>
              <a:latin typeface="メイリオ" panose="020B0604030504040204" pitchFamily="50" charset="-128"/>
              <a:ea typeface="メイリオ" panose="020B0604030504040204" pitchFamily="50" charset="-128"/>
            </a:endParaRPr>
          </a:p>
        </p:txBody>
      </p:sp>
      <p:sp>
        <p:nvSpPr>
          <p:cNvPr id="4" name="Title 1">
            <a:extLst>
              <a:ext uri="{FF2B5EF4-FFF2-40B4-BE49-F238E27FC236}">
                <a16:creationId xmlns:a16="http://schemas.microsoft.com/office/drawing/2014/main" id="{6AC340D6-BB3A-484A-8AB2-90FC97573830}"/>
              </a:ext>
            </a:extLst>
          </p:cNvPr>
          <p:cNvSpPr txBox="1">
            <a:spLocks/>
          </p:cNvSpPr>
          <p:nvPr/>
        </p:nvSpPr>
        <p:spPr>
          <a:xfrm>
            <a:off x="375506" y="-27384"/>
            <a:ext cx="8079581" cy="16581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800" kern="1200" spc="-120" baseline="0">
                <a:solidFill>
                  <a:schemeClr val="accent1"/>
                </a:solidFill>
                <a:latin typeface="+mj-lt"/>
                <a:ea typeface="+mj-ea"/>
                <a:cs typeface="+mj-cs"/>
              </a:defRPr>
            </a:lvl1pPr>
          </a:lstStyle>
          <a:p>
            <a:pPr algn="ctr"/>
            <a:r>
              <a:rPr lang="ja-JP" altLang="en-US" dirty="0">
                <a:latin typeface="メイリオ" panose="020B0604030504040204" pitchFamily="50" charset="-128"/>
                <a:ea typeface="メイリオ" panose="020B0604030504040204" pitchFamily="50" charset="-128"/>
              </a:rPr>
              <a:t>健康に対する意識</a:t>
            </a:r>
            <a:endParaRPr lang="ja-JP" dirty="0">
              <a:latin typeface="メイリオ" panose="020B0604030504040204" pitchFamily="50" charset="-128"/>
              <a:ea typeface="メイリオ" panose="020B0604030504040204" pitchFamily="50" charset="-128"/>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B6196A1-2F34-4571-ACDC-F375AC997097}"/>
              </a:ext>
            </a:extLst>
          </p:cNvPr>
          <p:cNvSpPr>
            <a:spLocks noGrp="1"/>
          </p:cNvSpPr>
          <p:nvPr>
            <p:ph type="title"/>
          </p:nvPr>
        </p:nvSpPr>
        <p:spPr>
          <a:xfrm>
            <a:off x="395536" y="980728"/>
            <a:ext cx="8079581" cy="1658198"/>
          </a:xfrm>
        </p:spPr>
        <p:txBody>
          <a:bodyPr/>
          <a:lstStyle/>
          <a:p>
            <a:pPr algn="ctr"/>
            <a:r>
              <a:rPr lang="ja-JP" altLang="ja-JP" dirty="0">
                <a:latin typeface="メイリオ" panose="020B0604030504040204" pitchFamily="50" charset="-128"/>
                <a:ea typeface="メイリオ" panose="020B0604030504040204" pitchFamily="50" charset="-128"/>
              </a:rPr>
              <a:t>医療の進歩の功罪</a:t>
            </a:r>
            <a:br>
              <a:rPr lang="ja-JP" altLang="ja-JP" dirty="0">
                <a:latin typeface="メイリオ" panose="020B0604030504040204" pitchFamily="50" charset="-128"/>
                <a:ea typeface="メイリオ" panose="020B0604030504040204" pitchFamily="50" charset="-128"/>
              </a:rPr>
            </a:br>
            <a:endParaRPr kumimoji="1" lang="ja-JP" altLang="en-US" dirty="0">
              <a:latin typeface="メイリオ" panose="020B0604030504040204" pitchFamily="50" charset="-128"/>
              <a:ea typeface="メイリオ" panose="020B0604030504040204" pitchFamily="50" charset="-128"/>
            </a:endParaRPr>
          </a:p>
        </p:txBody>
      </p:sp>
      <p:sp>
        <p:nvSpPr>
          <p:cNvPr id="3" name="コンテンツ プレースホルダー 2">
            <a:extLst>
              <a:ext uri="{FF2B5EF4-FFF2-40B4-BE49-F238E27FC236}">
                <a16:creationId xmlns:a16="http://schemas.microsoft.com/office/drawing/2014/main" id="{66F9ECF1-44ED-4584-B5D3-6E43E927230B}"/>
              </a:ext>
            </a:extLst>
          </p:cNvPr>
          <p:cNvSpPr>
            <a:spLocks noGrp="1"/>
          </p:cNvSpPr>
          <p:nvPr>
            <p:ph idx="1"/>
          </p:nvPr>
        </p:nvSpPr>
        <p:spPr>
          <a:xfrm>
            <a:off x="539353" y="2335982"/>
            <a:ext cx="8065294" cy="3766185"/>
          </a:xfrm>
        </p:spPr>
        <p:txBody>
          <a:bodyPr>
            <a:normAutofit fontScale="85000" lnSpcReduction="20000"/>
          </a:bodyPr>
          <a:lstStyle/>
          <a:p>
            <a:pPr lvl="1">
              <a:lnSpc>
                <a:spcPct val="150000"/>
              </a:lnSpc>
            </a:pPr>
            <a:r>
              <a:rPr lang="ja-JP" altLang="ja-JP" sz="2800" dirty="0">
                <a:latin typeface="メイリオ" panose="020B0604030504040204" pitchFamily="50" charset="-128"/>
                <a:ea typeface="メイリオ" panose="020B0604030504040204" pitchFamily="50" charset="-128"/>
              </a:rPr>
              <a:t>健康の原理とは、病理学を陰画（フィルム画像）だとすると陽画であるといえるのであるが、その健康の原理については、われわれは観察</a:t>
            </a:r>
            <a:r>
              <a:rPr lang="ja-JP" altLang="en-US" sz="2800" dirty="0">
                <a:latin typeface="メイリオ" panose="020B0604030504040204" pitchFamily="50" charset="-128"/>
                <a:ea typeface="メイリオ" panose="020B0604030504040204" pitchFamily="50" charset="-128"/>
              </a:rPr>
              <a:t>と</a:t>
            </a:r>
            <a:r>
              <a:rPr lang="ja-JP" altLang="ja-JP" sz="2800" dirty="0">
                <a:latin typeface="メイリオ" panose="020B0604030504040204" pitchFamily="50" charset="-128"/>
                <a:ea typeface="メイリオ" panose="020B0604030504040204" pitchFamily="50" charset="-128"/>
              </a:rPr>
              <a:t>経験を通してのみしか知ることはできない。</a:t>
            </a:r>
            <a:endParaRPr lang="en-US" altLang="ja-JP" sz="2800" dirty="0">
              <a:latin typeface="メイリオ" panose="020B0604030504040204" pitchFamily="50" charset="-128"/>
              <a:ea typeface="メイリオ" panose="020B0604030504040204" pitchFamily="50" charset="-128"/>
            </a:endParaRPr>
          </a:p>
          <a:p>
            <a:pPr lvl="1">
              <a:lnSpc>
                <a:spcPct val="150000"/>
              </a:lnSpc>
            </a:pPr>
            <a:r>
              <a:rPr lang="ja-JP" altLang="ja-JP" sz="2800" dirty="0">
                <a:latin typeface="メイリオ" panose="020B0604030504040204" pitchFamily="50" charset="-128"/>
                <a:ea typeface="メイリオ" panose="020B0604030504040204" pitchFamily="50" charset="-128"/>
              </a:rPr>
              <a:t>すなわち、</a:t>
            </a:r>
            <a:r>
              <a:rPr lang="ja-JP" altLang="ja-JP" sz="2800" dirty="0">
                <a:solidFill>
                  <a:srgbClr val="FF0000"/>
                </a:solidFill>
                <a:latin typeface="メイリオ" panose="020B0604030504040204" pitchFamily="50" charset="-128"/>
                <a:ea typeface="メイリオ" panose="020B0604030504040204" pitchFamily="50" charset="-128"/>
              </a:rPr>
              <a:t>健康を保持し健康を取り戻す方法を教えてくれるのは、ただ観察と経験</a:t>
            </a:r>
            <a:r>
              <a:rPr lang="ja-JP" altLang="ja-JP" sz="2800" dirty="0">
                <a:latin typeface="メイリオ" panose="020B0604030504040204" pitchFamily="50" charset="-128"/>
                <a:ea typeface="メイリオ" panose="020B0604030504040204" pitchFamily="50" charset="-128"/>
              </a:rPr>
              <a:t>だけなのである。</a:t>
            </a:r>
            <a:endParaRPr lang="ja-JP" altLang="ja-JP" dirty="0">
              <a:latin typeface="メイリオ" panose="020B0604030504040204" pitchFamily="50" charset="-128"/>
              <a:ea typeface="メイリオ" panose="020B0604030504040204" pitchFamily="50" charset="-128"/>
            </a:endParaRPr>
          </a:p>
          <a:p>
            <a:pPr algn="r">
              <a:lnSpc>
                <a:spcPct val="150000"/>
              </a:lnSpc>
            </a:pPr>
            <a:r>
              <a:rPr lang="en-US" altLang="ja-JP" sz="2400" dirty="0">
                <a:latin typeface="メイリオ" panose="020B0604030504040204" pitchFamily="50" charset="-128"/>
                <a:ea typeface="メイリオ" panose="020B0604030504040204" pitchFamily="50" charset="-128"/>
              </a:rPr>
              <a:t>F.</a:t>
            </a:r>
            <a:r>
              <a:rPr lang="ja-JP" altLang="en-US" sz="2400" dirty="0">
                <a:latin typeface="メイリオ" panose="020B0604030504040204" pitchFamily="50" charset="-128"/>
                <a:ea typeface="メイリオ" panose="020B0604030504040204" pitchFamily="50" charset="-128"/>
              </a:rPr>
              <a:t>ナイチンゲール</a:t>
            </a:r>
            <a:endParaRPr lang="ja-JP" altLang="ja-JP" sz="2000" dirty="0">
              <a:latin typeface="メイリオ" panose="020B0604030504040204" pitchFamily="50" charset="-128"/>
              <a:ea typeface="メイリオ" panose="020B0604030504040204" pitchFamily="50" charset="-128"/>
            </a:endParaRPr>
          </a:p>
          <a:p>
            <a:pPr algn="r">
              <a:lnSpc>
                <a:spcPct val="150000"/>
              </a:lnSpc>
            </a:pPr>
            <a:endParaRPr kumimoji="1"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8602381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447" y="332656"/>
            <a:ext cx="8079581" cy="1658198"/>
          </a:xfrm>
        </p:spPr>
        <p:txBody>
          <a:bodyPr>
            <a:normAutofit/>
          </a:bodyPr>
          <a:lstStyle/>
          <a:p>
            <a:pPr algn="ctr"/>
            <a:r>
              <a:rPr lang="ja-JP" altLang="ja-JP" sz="4400" dirty="0">
                <a:latin typeface="メイリオ" panose="020B0604030504040204" pitchFamily="50" charset="-128"/>
                <a:ea typeface="メイリオ" panose="020B0604030504040204" pitchFamily="50" charset="-128"/>
              </a:rPr>
              <a:t>医療の進歩の功罪</a:t>
            </a:r>
            <a:endParaRPr lang="ja-JP" dirty="0">
              <a:solidFill>
                <a:srgbClr val="FFC000"/>
              </a:solidFill>
              <a:latin typeface="メイリオ" panose="020B0604030504040204" pitchFamily="50" charset="-128"/>
              <a:ea typeface="メイリオ" panose="020B0604030504040204" pitchFamily="50" charset="-128"/>
            </a:endParaRPr>
          </a:p>
        </p:txBody>
      </p:sp>
      <p:sp>
        <p:nvSpPr>
          <p:cNvPr id="3" name="Content Placeholder 2"/>
          <p:cNvSpPr>
            <a:spLocks noGrp="1"/>
          </p:cNvSpPr>
          <p:nvPr>
            <p:ph idx="1"/>
          </p:nvPr>
        </p:nvSpPr>
        <p:spPr>
          <a:xfrm>
            <a:off x="480447" y="1556792"/>
            <a:ext cx="8065294" cy="5112568"/>
          </a:xfrm>
        </p:spPr>
        <p:txBody>
          <a:bodyPr>
            <a:noAutofit/>
          </a:bodyPr>
          <a:lstStyle/>
          <a:p>
            <a:pPr lvl="1">
              <a:lnSpc>
                <a:spcPct val="150000"/>
              </a:lnSpc>
            </a:pPr>
            <a:r>
              <a:rPr lang="ja-JP" dirty="0">
                <a:latin typeface="メイリオ" panose="020B0604030504040204" pitchFamily="50" charset="-128"/>
                <a:ea typeface="メイリオ" panose="020B0604030504040204" pitchFamily="50" charset="-128"/>
              </a:rPr>
              <a:t>文明の無視できない部分が健康の法則とはまったく逆の方向へと発展しつつある現在、健康というものを「神様がつくってくださったそのあとは、自分で大きくなってきた」と言ったように、ひとりでに培われてくるものだと信じつづけているのである。</a:t>
            </a:r>
            <a:endParaRPr lang="ja-JP" sz="2000" dirty="0">
              <a:latin typeface="メイリオ" panose="020B0604030504040204" pitchFamily="50" charset="-128"/>
              <a:ea typeface="メイリオ" panose="020B0604030504040204" pitchFamily="50" charset="-128"/>
            </a:endParaRPr>
          </a:p>
          <a:p>
            <a:pPr lvl="1">
              <a:lnSpc>
                <a:spcPct val="150000"/>
              </a:lnSpc>
            </a:pPr>
            <a:endParaRPr lang="en-US" altLang="ja-JP" dirty="0">
              <a:latin typeface="メイリオ" panose="020B0604030504040204" pitchFamily="50" charset="-128"/>
              <a:ea typeface="メイリオ" panose="020B0604030504040204" pitchFamily="50" charset="-128"/>
            </a:endParaRPr>
          </a:p>
          <a:p>
            <a:pPr lvl="1">
              <a:lnSpc>
                <a:spcPct val="150000"/>
              </a:lnSpc>
            </a:pPr>
            <a:r>
              <a:rPr lang="ja-JP" dirty="0">
                <a:solidFill>
                  <a:srgbClr val="FF0000"/>
                </a:solidFill>
                <a:latin typeface="メイリオ" panose="020B0604030504040204" pitchFamily="50" charset="-128"/>
                <a:ea typeface="メイリオ" panose="020B0604030504040204" pitchFamily="50" charset="-128"/>
              </a:rPr>
              <a:t>病理学は病気がもたらした結果の異状を教えはするが、それ以上の事は何も教えはしない。</a:t>
            </a:r>
            <a:endParaRPr lang="en-US" altLang="ja-JP" dirty="0">
              <a:solidFill>
                <a:srgbClr val="FF0000"/>
              </a:solidFill>
              <a:latin typeface="メイリオ" panose="020B0604030504040204" pitchFamily="50" charset="-128"/>
              <a:ea typeface="メイリオ" panose="020B0604030504040204" pitchFamily="50" charset="-128"/>
            </a:endParaRPr>
          </a:p>
          <a:p>
            <a:pPr lvl="1" algn="r">
              <a:lnSpc>
                <a:spcPct val="150000"/>
              </a:lnSpc>
            </a:pPr>
            <a:r>
              <a:rPr lang="en-US" altLang="ja-JP" sz="2000" dirty="0">
                <a:latin typeface="メイリオ" panose="020B0604030504040204" pitchFamily="50" charset="-128"/>
                <a:ea typeface="メイリオ" panose="020B0604030504040204" pitchFamily="50" charset="-128"/>
              </a:rPr>
              <a:t>F.</a:t>
            </a:r>
            <a:r>
              <a:rPr lang="ja-JP" altLang="en-US" sz="2000" dirty="0">
                <a:latin typeface="メイリオ" panose="020B0604030504040204" pitchFamily="50" charset="-128"/>
                <a:ea typeface="メイリオ" panose="020B0604030504040204" pitchFamily="50" charset="-128"/>
              </a:rPr>
              <a:t>ナイチンゲール</a:t>
            </a:r>
            <a:endParaRPr lang="ja-JP" altLang="ja-JP" sz="1800" dirty="0">
              <a:latin typeface="メイリオ" panose="020B0604030504040204" pitchFamily="50" charset="-128"/>
              <a:ea typeface="メイリオ" panose="020B0604030504040204" pitchFamily="50" charset="-128"/>
            </a:endParaRPr>
          </a:p>
          <a:p>
            <a:pPr lvl="1">
              <a:lnSpc>
                <a:spcPct val="150000"/>
              </a:lnSpc>
            </a:pPr>
            <a:endParaRPr lang="ja-JP" sz="2000" dirty="0">
              <a:solidFill>
                <a:srgbClr val="FF0000"/>
              </a:solidFill>
              <a:latin typeface="メイリオ" panose="020B0604030504040204" pitchFamily="50" charset="-128"/>
              <a:ea typeface="メイリオ" panose="020B0604030504040204" pitchFamily="50" charset="-128"/>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71C9C03-DB5C-4782-89F5-7F0C1315F7FD}"/>
              </a:ext>
            </a:extLst>
          </p:cNvPr>
          <p:cNvSpPr>
            <a:spLocks noGrp="1"/>
          </p:cNvSpPr>
          <p:nvPr>
            <p:ph type="title"/>
          </p:nvPr>
        </p:nvSpPr>
        <p:spPr/>
        <p:txBody>
          <a:bodyPr/>
          <a:lstStyle/>
          <a:p>
            <a:pPr algn="ctr"/>
            <a:r>
              <a:rPr lang="ja-JP" altLang="ja-JP" dirty="0">
                <a:latin typeface="メイリオ" panose="020B0604030504040204" pitchFamily="50" charset="-128"/>
                <a:ea typeface="メイリオ" panose="020B0604030504040204" pitchFamily="50" charset="-128"/>
              </a:rPr>
              <a:t>環境</a:t>
            </a:r>
            <a:br>
              <a:rPr lang="ja-JP" altLang="ja-JP" dirty="0">
                <a:latin typeface="メイリオ" panose="020B0604030504040204" pitchFamily="50" charset="-128"/>
                <a:ea typeface="メイリオ" panose="020B0604030504040204" pitchFamily="50" charset="-128"/>
              </a:rPr>
            </a:br>
            <a:endParaRPr kumimoji="1" lang="ja-JP" altLang="en-US" dirty="0">
              <a:latin typeface="メイリオ" panose="020B0604030504040204" pitchFamily="50" charset="-128"/>
              <a:ea typeface="メイリオ" panose="020B0604030504040204" pitchFamily="50" charset="-128"/>
            </a:endParaRPr>
          </a:p>
        </p:txBody>
      </p:sp>
      <p:sp>
        <p:nvSpPr>
          <p:cNvPr id="3" name="コンテンツ プレースホルダー 2">
            <a:extLst>
              <a:ext uri="{FF2B5EF4-FFF2-40B4-BE49-F238E27FC236}">
                <a16:creationId xmlns:a16="http://schemas.microsoft.com/office/drawing/2014/main" id="{A17401FA-846F-42EB-ACAF-8A903D61B808}"/>
              </a:ext>
            </a:extLst>
          </p:cNvPr>
          <p:cNvSpPr>
            <a:spLocks noGrp="1"/>
          </p:cNvSpPr>
          <p:nvPr>
            <p:ph idx="1"/>
          </p:nvPr>
        </p:nvSpPr>
        <p:spPr>
          <a:xfrm>
            <a:off x="585787" y="1772816"/>
            <a:ext cx="8065294" cy="4547389"/>
          </a:xfrm>
        </p:spPr>
        <p:txBody>
          <a:bodyPr>
            <a:normAutofit fontScale="92500" lnSpcReduction="20000"/>
          </a:bodyPr>
          <a:lstStyle/>
          <a:p>
            <a:pPr>
              <a:lnSpc>
                <a:spcPct val="150000"/>
              </a:lnSpc>
            </a:pPr>
            <a:r>
              <a:rPr lang="ja-JP" altLang="ja-JP" sz="2000" dirty="0">
                <a:solidFill>
                  <a:srgbClr val="FF0000"/>
                </a:solidFill>
                <a:latin typeface="メイリオ" panose="020B0604030504040204" pitchFamily="50" charset="-128"/>
                <a:ea typeface="メイリオ" panose="020B0604030504040204" pitchFamily="50" charset="-128"/>
              </a:rPr>
              <a:t>新鮮な空気（換気）、日光、暖かさ、清潔さ、静けさを適切に活用</a:t>
            </a:r>
            <a:r>
              <a:rPr lang="ja-JP" altLang="ja-JP" sz="2000" dirty="0">
                <a:latin typeface="メイリオ" panose="020B0604030504040204" pitchFamily="50" charset="-128"/>
                <a:ea typeface="メイリオ" panose="020B0604030504040204" pitchFamily="50" charset="-128"/>
              </a:rPr>
              <a:t>し、</a:t>
            </a:r>
            <a:r>
              <a:rPr lang="ja-JP" altLang="ja-JP" sz="2000" dirty="0">
                <a:solidFill>
                  <a:srgbClr val="FF0000"/>
                </a:solidFill>
                <a:latin typeface="メイリオ" panose="020B0604030504040204" pitchFamily="50" charset="-128"/>
                <a:ea typeface="メイリオ" panose="020B0604030504040204" pitchFamily="50" charset="-128"/>
              </a:rPr>
              <a:t>食事</a:t>
            </a:r>
            <a:r>
              <a:rPr lang="ja-JP" altLang="ja-JP" sz="2000" dirty="0">
                <a:latin typeface="メイリオ" panose="020B0604030504040204" pitchFamily="50" charset="-128"/>
                <a:ea typeface="メイリオ" panose="020B0604030504040204" pitchFamily="50" charset="-128"/>
              </a:rPr>
              <a:t>を適切に選択し与えることなど、ひとつまたは全部に対する知識の不足かあるいは注意が足りないために妨害されてきて、その結果、痛みや苦しみや、あるいは病気の回復過程そのものの中断が起こるのである。</a:t>
            </a:r>
          </a:p>
          <a:p>
            <a:pPr>
              <a:lnSpc>
                <a:spcPct val="150000"/>
              </a:lnSpc>
            </a:pPr>
            <a:endParaRPr lang="en-US" altLang="ja-JP" sz="2000" dirty="0">
              <a:latin typeface="メイリオ" panose="020B0604030504040204" pitchFamily="50" charset="-128"/>
              <a:ea typeface="メイリオ" panose="020B0604030504040204" pitchFamily="50" charset="-128"/>
            </a:endParaRPr>
          </a:p>
          <a:p>
            <a:pPr>
              <a:lnSpc>
                <a:spcPct val="150000"/>
              </a:lnSpc>
            </a:pPr>
            <a:r>
              <a:rPr lang="ja-JP" altLang="ja-JP" sz="2000" dirty="0">
                <a:latin typeface="メイリオ" panose="020B0604030504040204" pitchFamily="50" charset="-128"/>
                <a:ea typeface="メイリオ" panose="020B0604030504040204" pitchFamily="50" charset="-128"/>
              </a:rPr>
              <a:t>草木が暗い閉め切った部屋では枯れてしまうことは良く知られておりながら、そのような部屋、特に寝室や仕事場に人間を閉じ込めて、なお草木に対するのと同じほどの配慮すら人間の健康にははらっていないのである。</a:t>
            </a:r>
            <a:endParaRPr lang="en-US" altLang="ja-JP" sz="2000" dirty="0">
              <a:latin typeface="メイリオ" panose="020B0604030504040204" pitchFamily="50" charset="-128"/>
              <a:ea typeface="メイリオ" panose="020B0604030504040204" pitchFamily="50" charset="-128"/>
            </a:endParaRPr>
          </a:p>
          <a:p>
            <a:pPr algn="r">
              <a:lnSpc>
                <a:spcPct val="150000"/>
              </a:lnSpc>
            </a:pPr>
            <a:r>
              <a:rPr lang="en-US" altLang="ja-JP" sz="2000" dirty="0">
                <a:latin typeface="メイリオ" panose="020B0604030504040204" pitchFamily="50" charset="-128"/>
                <a:ea typeface="メイリオ" panose="020B0604030504040204" pitchFamily="50" charset="-128"/>
              </a:rPr>
              <a:t>F.</a:t>
            </a:r>
            <a:r>
              <a:rPr lang="ja-JP" altLang="en-US" sz="2000" dirty="0">
                <a:latin typeface="メイリオ" panose="020B0604030504040204" pitchFamily="50" charset="-128"/>
                <a:ea typeface="メイリオ" panose="020B0604030504040204" pitchFamily="50" charset="-128"/>
              </a:rPr>
              <a:t>ナイチンゲール</a:t>
            </a:r>
            <a:endParaRPr lang="ja-JP" altLang="ja-JP" sz="1800" dirty="0">
              <a:latin typeface="メイリオ" panose="020B0604030504040204" pitchFamily="50" charset="-128"/>
              <a:ea typeface="メイリオ" panose="020B0604030504040204" pitchFamily="50" charset="-128"/>
            </a:endParaRPr>
          </a:p>
          <a:p>
            <a:pPr>
              <a:lnSpc>
                <a:spcPct val="150000"/>
              </a:lnSpc>
            </a:pPr>
            <a:endParaRPr lang="ja-JP" altLang="ja-JP" sz="2000" dirty="0">
              <a:latin typeface="メイリオ" panose="020B0604030504040204" pitchFamily="50" charset="-128"/>
              <a:ea typeface="メイリオ" panose="020B0604030504040204" pitchFamily="50" charset="-128"/>
            </a:endParaRPr>
          </a:p>
          <a:p>
            <a:endParaRPr kumimoji="1"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8183827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500" y="2132856"/>
            <a:ext cx="8065294" cy="4248472"/>
          </a:xfrm>
        </p:spPr>
        <p:txBody>
          <a:bodyPr>
            <a:noAutofit/>
          </a:bodyPr>
          <a:lstStyle/>
          <a:p>
            <a:pPr lvl="1">
              <a:lnSpc>
                <a:spcPct val="150000"/>
              </a:lnSpc>
            </a:pPr>
            <a:r>
              <a:rPr lang="ja-JP" dirty="0">
                <a:latin typeface="メイリオ" panose="020B0604030504040204" pitchFamily="50" charset="-128"/>
                <a:ea typeface="メイリオ" panose="020B0604030504040204" pitchFamily="50" charset="-128"/>
              </a:rPr>
              <a:t>仕事場についていえば、労働者は健康が唯一の資本であることを忘れてはならない。そして、働く場に清浄な空気を確保する方法を考え出し、それを実現できるよう互いに理解し合うことが必要である。</a:t>
            </a:r>
            <a:endParaRPr lang="en-US" altLang="ja-JP" dirty="0">
              <a:latin typeface="メイリオ" panose="020B0604030504040204" pitchFamily="50" charset="-128"/>
              <a:ea typeface="メイリオ" panose="020B0604030504040204" pitchFamily="50" charset="-128"/>
            </a:endParaRPr>
          </a:p>
          <a:p>
            <a:pPr lvl="1">
              <a:lnSpc>
                <a:spcPct val="150000"/>
              </a:lnSpc>
            </a:pPr>
            <a:r>
              <a:rPr lang="ja-JP" dirty="0">
                <a:solidFill>
                  <a:srgbClr val="FF0000"/>
                </a:solidFill>
                <a:latin typeface="メイリオ" panose="020B0604030504040204" pitchFamily="50" charset="-128"/>
                <a:ea typeface="メイリオ" panose="020B0604030504040204" pitchFamily="50" charset="-128"/>
              </a:rPr>
              <a:t>清浄な空気</a:t>
            </a:r>
            <a:r>
              <a:rPr lang="ja-JP" dirty="0">
                <a:latin typeface="メイリオ" panose="020B0604030504040204" pitchFamily="50" charset="-128"/>
                <a:ea typeface="メイリオ" panose="020B0604030504040204" pitchFamily="50" charset="-128"/>
              </a:rPr>
              <a:t>は健康を保つ上に主要な作用を及ぼすもののひとつであるからである。</a:t>
            </a:r>
            <a:endParaRPr lang="en-US" altLang="ja-JP" dirty="0">
              <a:latin typeface="メイリオ" panose="020B0604030504040204" pitchFamily="50" charset="-128"/>
              <a:ea typeface="メイリオ" panose="020B0604030504040204" pitchFamily="50" charset="-128"/>
            </a:endParaRPr>
          </a:p>
          <a:p>
            <a:pPr lvl="1" algn="r">
              <a:lnSpc>
                <a:spcPct val="150000"/>
              </a:lnSpc>
            </a:pPr>
            <a:r>
              <a:rPr lang="en-US" altLang="ja-JP" sz="2000" dirty="0">
                <a:latin typeface="メイリオ" panose="020B0604030504040204" pitchFamily="50" charset="-128"/>
                <a:ea typeface="メイリオ" panose="020B0604030504040204" pitchFamily="50" charset="-128"/>
              </a:rPr>
              <a:t>F.</a:t>
            </a:r>
            <a:r>
              <a:rPr lang="ja-JP" altLang="en-US" sz="2000" dirty="0">
                <a:latin typeface="メイリオ" panose="020B0604030504040204" pitchFamily="50" charset="-128"/>
                <a:ea typeface="メイリオ" panose="020B0604030504040204" pitchFamily="50" charset="-128"/>
              </a:rPr>
              <a:t>ナイチンゲール</a:t>
            </a:r>
            <a:endParaRPr lang="ja-JP" altLang="ja-JP" sz="1800" dirty="0">
              <a:latin typeface="メイリオ" panose="020B0604030504040204" pitchFamily="50" charset="-128"/>
              <a:ea typeface="メイリオ" panose="020B0604030504040204" pitchFamily="50" charset="-128"/>
            </a:endParaRPr>
          </a:p>
          <a:p>
            <a:pPr lvl="1" algn="r">
              <a:lnSpc>
                <a:spcPct val="150000"/>
              </a:lnSpc>
            </a:pPr>
            <a:endParaRPr lang="ja-JP" sz="2000" dirty="0">
              <a:latin typeface="メイリオ" panose="020B0604030504040204" pitchFamily="50" charset="-128"/>
              <a:ea typeface="メイリオ" panose="020B0604030504040204" pitchFamily="50" charset="-128"/>
            </a:endParaRPr>
          </a:p>
        </p:txBody>
      </p:sp>
      <p:sp>
        <p:nvSpPr>
          <p:cNvPr id="4" name="タイトル 1">
            <a:extLst>
              <a:ext uri="{FF2B5EF4-FFF2-40B4-BE49-F238E27FC236}">
                <a16:creationId xmlns:a16="http://schemas.microsoft.com/office/drawing/2014/main" id="{0389B8FE-F906-41B1-81A4-274E8F45AF44}"/>
              </a:ext>
            </a:extLst>
          </p:cNvPr>
          <p:cNvSpPr txBox="1">
            <a:spLocks/>
          </p:cNvSpPr>
          <p:nvPr/>
        </p:nvSpPr>
        <p:spPr>
          <a:xfrm>
            <a:off x="492919" y="1052736"/>
            <a:ext cx="8079581" cy="16581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800" kern="1200" spc="-120" baseline="0">
                <a:solidFill>
                  <a:schemeClr val="accent1"/>
                </a:solidFill>
                <a:latin typeface="+mj-lt"/>
                <a:ea typeface="+mj-ea"/>
                <a:cs typeface="+mj-cs"/>
              </a:defRPr>
            </a:lvl1pPr>
          </a:lstStyle>
          <a:p>
            <a:pPr algn="ctr"/>
            <a:r>
              <a:rPr lang="ja-JP" altLang="ja-JP" dirty="0">
                <a:latin typeface="メイリオ" panose="020B0604030504040204" pitchFamily="50" charset="-128"/>
                <a:ea typeface="メイリオ" panose="020B0604030504040204" pitchFamily="50" charset="-128"/>
              </a:rPr>
              <a:t>環境</a:t>
            </a:r>
            <a:br>
              <a:rPr lang="ja-JP" altLang="ja-JP" dirty="0">
                <a:latin typeface="メイリオ" panose="020B0604030504040204" pitchFamily="50" charset="-128"/>
                <a:ea typeface="メイリオ" panose="020B0604030504040204" pitchFamily="50" charset="-128"/>
              </a:rPr>
            </a:br>
            <a:endParaRPr lang="ja-JP" altLang="en-US" dirty="0">
              <a:latin typeface="メイリオ" panose="020B0604030504040204" pitchFamily="50" charset="-128"/>
              <a:ea typeface="メイリオ" panose="020B0604030504040204" pitchFamily="50" charset="-12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br>
              <a:rPr lang="en-US" altLang="ja-JP" sz="3600" dirty="0"/>
            </a:br>
            <a:br>
              <a:rPr lang="ja-JP" altLang="ja-JP" sz="3600" dirty="0"/>
            </a:br>
            <a:r>
              <a:rPr lang="ja-JP" altLang="ja-JP" sz="3600" dirty="0"/>
              <a:t>西洋医学</a:t>
            </a:r>
            <a:r>
              <a:rPr lang="ja-JP" altLang="en-US" sz="3600" dirty="0"/>
              <a:t>　　</a:t>
            </a:r>
            <a:r>
              <a:rPr lang="ja-JP" altLang="en-US" sz="2800" dirty="0"/>
              <a:t>目に見えるものによって診断</a:t>
            </a:r>
            <a:br>
              <a:rPr lang="ja-JP" altLang="ja-JP" sz="3600" dirty="0"/>
            </a:br>
            <a:endParaRPr lang="ja-JP" sz="3600" dirty="0"/>
          </a:p>
        </p:txBody>
      </p:sp>
      <p:sp>
        <p:nvSpPr>
          <p:cNvPr id="3" name="Content Placeholder 2"/>
          <p:cNvSpPr>
            <a:spLocks noGrp="1"/>
          </p:cNvSpPr>
          <p:nvPr>
            <p:ph idx="1"/>
          </p:nvPr>
        </p:nvSpPr>
        <p:spPr>
          <a:xfrm>
            <a:off x="4165491" y="2132856"/>
            <a:ext cx="3913970" cy="4023360"/>
          </a:xfrm>
        </p:spPr>
        <p:txBody>
          <a:bodyPr>
            <a:noAutofit/>
          </a:bodyPr>
          <a:lstStyle/>
          <a:p>
            <a:pPr lvl="1"/>
            <a:r>
              <a:rPr lang="ja-JP" sz="2400" dirty="0"/>
              <a:t>血液検査データ、画像診断による病気の特定が重視</a:t>
            </a:r>
            <a:endParaRPr lang="en-US" altLang="ja-JP" sz="2400" dirty="0"/>
          </a:p>
          <a:p>
            <a:pPr lvl="1"/>
            <a:endParaRPr lang="ja-JP" sz="2400" dirty="0"/>
          </a:p>
          <a:p>
            <a:pPr lvl="1"/>
            <a:r>
              <a:rPr lang="ja-JP" sz="2400" dirty="0"/>
              <a:t>病気の臓器や原因となる細菌・ウイルスなどを、</a:t>
            </a:r>
            <a:r>
              <a:rPr lang="ja-JP" sz="2400" dirty="0">
                <a:solidFill>
                  <a:srgbClr val="FF0000"/>
                </a:solidFill>
              </a:rPr>
              <a:t>手術や投薬</a:t>
            </a:r>
            <a:r>
              <a:rPr lang="ja-JP" sz="2400" dirty="0"/>
              <a:t>によって直接アプローチして治療</a:t>
            </a:r>
          </a:p>
        </p:txBody>
      </p:sp>
      <p:pic>
        <p:nvPicPr>
          <p:cNvPr id="4" name="コンテンツ プレースホルダー 3">
            <a:extLst>
              <a:ext uri="{FF2B5EF4-FFF2-40B4-BE49-F238E27FC236}">
                <a16:creationId xmlns:a16="http://schemas.microsoft.com/office/drawing/2014/main" id="{08349553-2221-40B5-A088-5E1B6DC345FB}"/>
              </a:ext>
            </a:extLst>
          </p:cNvPr>
          <p:cNvPicPr>
            <a:picLocks noChangeAspect="1"/>
          </p:cNvPicPr>
          <p:nvPr/>
        </p:nvPicPr>
        <p:blipFill>
          <a:blip r:embed="rId2"/>
          <a:stretch>
            <a:fillRect/>
          </a:stretch>
        </p:blipFill>
        <p:spPr>
          <a:xfrm>
            <a:off x="251520" y="1949026"/>
            <a:ext cx="3913971" cy="3920068"/>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1E49F4-CFCE-4459-837C-D44C17CF2765}"/>
              </a:ext>
            </a:extLst>
          </p:cNvPr>
          <p:cNvSpPr>
            <a:spLocks noGrp="1"/>
          </p:cNvSpPr>
          <p:nvPr>
            <p:ph type="title"/>
          </p:nvPr>
        </p:nvSpPr>
        <p:spPr/>
        <p:txBody>
          <a:bodyPr/>
          <a:lstStyle/>
          <a:p>
            <a:pPr algn="ctr"/>
            <a:r>
              <a:rPr lang="ja-JP" altLang="en-US" dirty="0"/>
              <a:t>あなたが望む「健康」</a:t>
            </a:r>
            <a:endParaRPr kumimoji="1" lang="ja-JP" altLang="en-US" dirty="0"/>
          </a:p>
        </p:txBody>
      </p:sp>
      <p:sp>
        <p:nvSpPr>
          <p:cNvPr id="3" name="コンテンツ プレースホルダー 2">
            <a:extLst>
              <a:ext uri="{FF2B5EF4-FFF2-40B4-BE49-F238E27FC236}">
                <a16:creationId xmlns:a16="http://schemas.microsoft.com/office/drawing/2014/main" id="{33225CF1-52E5-464B-94BE-81E19D2715DA}"/>
              </a:ext>
            </a:extLst>
          </p:cNvPr>
          <p:cNvSpPr>
            <a:spLocks noGrp="1"/>
          </p:cNvSpPr>
          <p:nvPr>
            <p:ph idx="1"/>
          </p:nvPr>
        </p:nvSpPr>
        <p:spPr>
          <a:xfrm>
            <a:off x="323528" y="2708920"/>
            <a:ext cx="8065294" cy="3766185"/>
          </a:xfrm>
        </p:spPr>
        <p:txBody>
          <a:bodyPr>
            <a:normAutofit/>
          </a:bodyPr>
          <a:lstStyle/>
          <a:p>
            <a:pPr algn="ctr"/>
            <a:r>
              <a:rPr kumimoji="1" lang="ja-JP" altLang="en-US" sz="2800" dirty="0">
                <a:latin typeface="メイリオ" panose="020B0604030504040204" pitchFamily="50" charset="-128"/>
                <a:ea typeface="メイリオ" panose="020B0604030504040204" pitchFamily="50" charset="-128"/>
              </a:rPr>
              <a:t>どんなに有益な知識を得ても、</a:t>
            </a:r>
            <a:endParaRPr kumimoji="1" lang="en-US" altLang="ja-JP" sz="2800" dirty="0">
              <a:latin typeface="メイリオ" panose="020B0604030504040204" pitchFamily="50" charset="-128"/>
              <a:ea typeface="メイリオ" panose="020B0604030504040204" pitchFamily="50" charset="-128"/>
            </a:endParaRPr>
          </a:p>
          <a:p>
            <a:pPr algn="ctr"/>
            <a:r>
              <a:rPr kumimoji="1" lang="ja-JP" altLang="en-US" sz="2800" dirty="0">
                <a:latin typeface="メイリオ" panose="020B0604030504040204" pitchFamily="50" charset="-128"/>
                <a:ea typeface="メイリオ" panose="020B0604030504040204" pitchFamily="50" charset="-128"/>
              </a:rPr>
              <a:t>最終的に何を選択していくかは</a:t>
            </a:r>
            <a:endParaRPr kumimoji="1" lang="en-US" altLang="ja-JP" sz="2800" dirty="0">
              <a:latin typeface="メイリオ" panose="020B0604030504040204" pitchFamily="50" charset="-128"/>
              <a:ea typeface="メイリオ" panose="020B0604030504040204" pitchFamily="50" charset="-128"/>
            </a:endParaRPr>
          </a:p>
          <a:p>
            <a:pPr algn="ctr"/>
            <a:r>
              <a:rPr lang="ja-JP" altLang="en-US" sz="2800" dirty="0">
                <a:latin typeface="メイリオ" panose="020B0604030504040204" pitchFamily="50" charset="-128"/>
                <a:ea typeface="メイリオ" panose="020B0604030504040204" pitchFamily="50" charset="-128"/>
              </a:rPr>
              <a:t>「自分の意識」「自分自身」ということを</a:t>
            </a:r>
            <a:endParaRPr lang="en-US" altLang="ja-JP" sz="2800" dirty="0">
              <a:latin typeface="メイリオ" panose="020B0604030504040204" pitchFamily="50" charset="-128"/>
              <a:ea typeface="メイリオ" panose="020B0604030504040204" pitchFamily="50" charset="-128"/>
            </a:endParaRPr>
          </a:p>
          <a:p>
            <a:pPr algn="ctr"/>
            <a:r>
              <a:rPr kumimoji="1" lang="ja-JP" altLang="en-US" sz="2800" dirty="0">
                <a:latin typeface="メイリオ" panose="020B0604030504040204" pitchFamily="50" charset="-128"/>
                <a:ea typeface="メイリオ" panose="020B0604030504040204" pitchFamily="50" charset="-128"/>
              </a:rPr>
              <a:t>知る必要がある</a:t>
            </a:r>
          </a:p>
        </p:txBody>
      </p:sp>
    </p:spTree>
    <p:extLst>
      <p:ext uri="{BB962C8B-B14F-4D97-AF65-F5344CB8AC3E}">
        <p14:creationId xmlns:p14="http://schemas.microsoft.com/office/powerpoint/2010/main" val="26772350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a:extLst>
              <a:ext uri="{FF2B5EF4-FFF2-40B4-BE49-F238E27FC236}">
                <a16:creationId xmlns:a16="http://schemas.microsoft.com/office/drawing/2014/main" id="{5103EAB3-582A-4445-B155-3C8A9F3867A5}"/>
              </a:ext>
            </a:extLst>
          </p:cNvPr>
          <p:cNvCxnSpPr>
            <a:cxnSpLocks/>
          </p:cNvCxnSpPr>
          <p:nvPr/>
        </p:nvCxnSpPr>
        <p:spPr>
          <a:xfrm>
            <a:off x="0" y="3140968"/>
            <a:ext cx="91440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C75C5D1B-3AA6-4F14-8BB4-08098B5DC8E0}"/>
              </a:ext>
            </a:extLst>
          </p:cNvPr>
          <p:cNvSpPr txBox="1"/>
          <p:nvPr/>
        </p:nvSpPr>
        <p:spPr>
          <a:xfrm>
            <a:off x="1043608" y="1179790"/>
            <a:ext cx="7632848" cy="1815882"/>
          </a:xfrm>
          <a:prstGeom prst="rect">
            <a:avLst/>
          </a:prstGeom>
          <a:noFill/>
        </p:spPr>
        <p:txBody>
          <a:bodyPr wrap="square" rtlCol="0">
            <a:spAutoFit/>
          </a:bodyPr>
          <a:lstStyle/>
          <a:p>
            <a:r>
              <a:rPr kumimoji="1" lang="ja-JP" altLang="en-US" sz="4000" dirty="0">
                <a:latin typeface="メイリオ" panose="020B0604030504040204" pitchFamily="50" charset="-128"/>
                <a:ea typeface="メイリオ" panose="020B0604030504040204" pitchFamily="50" charset="-128"/>
              </a:rPr>
              <a:t>これからの時代に必要な</a:t>
            </a:r>
            <a:endParaRPr kumimoji="1" lang="en-US" altLang="ja-JP" sz="4000" dirty="0">
              <a:latin typeface="メイリオ" panose="020B0604030504040204" pitchFamily="50" charset="-128"/>
              <a:ea typeface="メイリオ" panose="020B0604030504040204" pitchFamily="50" charset="-128"/>
            </a:endParaRPr>
          </a:p>
          <a:p>
            <a:r>
              <a:rPr kumimoji="1" lang="ja-JP" altLang="en-US" sz="4000" dirty="0">
                <a:latin typeface="メイリオ" panose="020B0604030504040204" pitchFamily="50" charset="-128"/>
                <a:ea typeface="メイリオ" panose="020B0604030504040204" pitchFamily="50" charset="-128"/>
              </a:rPr>
              <a:t>　　　　健康管理の仕方</a:t>
            </a:r>
            <a:endParaRPr kumimoji="1" lang="en-US" altLang="ja-JP" sz="4000" dirty="0">
              <a:latin typeface="メイリオ" panose="020B0604030504040204" pitchFamily="50" charset="-128"/>
              <a:ea typeface="メイリオ" panose="020B0604030504040204" pitchFamily="50" charset="-128"/>
            </a:endParaRPr>
          </a:p>
          <a:p>
            <a:r>
              <a:rPr kumimoji="1" lang="ja-JP" altLang="en-US" sz="3200" dirty="0">
                <a:latin typeface="メイリオ" panose="020B0604030504040204" pitchFamily="50" charset="-128"/>
                <a:ea typeface="メイリオ" panose="020B0604030504040204" pitchFamily="50" charset="-128"/>
              </a:rPr>
              <a:t>　　</a:t>
            </a:r>
            <a:r>
              <a:rPr kumimoji="1" lang="ja-JP" altLang="en-US" sz="2800" dirty="0">
                <a:latin typeface="メイリオ" panose="020B0604030504040204" pitchFamily="50" charset="-128"/>
                <a:ea typeface="メイリオ" panose="020B0604030504040204" pitchFamily="50" charset="-128"/>
              </a:rPr>
              <a:t>～自分の身体は自分で回復させる～</a:t>
            </a:r>
          </a:p>
        </p:txBody>
      </p:sp>
      <p:sp>
        <p:nvSpPr>
          <p:cNvPr id="10" name="Title 1">
            <a:extLst>
              <a:ext uri="{FF2B5EF4-FFF2-40B4-BE49-F238E27FC236}">
                <a16:creationId xmlns:a16="http://schemas.microsoft.com/office/drawing/2014/main" id="{2A29F4B1-17AD-4BE7-8C41-98F2D791CCAA}"/>
              </a:ext>
            </a:extLst>
          </p:cNvPr>
          <p:cNvSpPr>
            <a:spLocks noGrp="1"/>
          </p:cNvSpPr>
          <p:nvPr>
            <p:ph type="ctrTitle"/>
          </p:nvPr>
        </p:nvSpPr>
        <p:spPr>
          <a:xfrm>
            <a:off x="1979712" y="3511790"/>
            <a:ext cx="4248472" cy="752872"/>
          </a:xfrm>
        </p:spPr>
        <p:txBody>
          <a:bodyPr>
            <a:noAutofit/>
          </a:bodyPr>
          <a:lstStyle/>
          <a:p>
            <a:r>
              <a:rPr lang="en-US" altLang="ja-JP" sz="2000" dirty="0">
                <a:latin typeface="メイリオ" panose="020B0604030504040204" pitchFamily="50" charset="-128"/>
                <a:ea typeface="メイリオ" panose="020B0604030504040204" pitchFamily="50" charset="-128"/>
              </a:rPr>
              <a:t>Session</a:t>
            </a:r>
            <a:r>
              <a:rPr lang="ja-JP" altLang="en-US" sz="4400" dirty="0">
                <a:latin typeface="メイリオ" panose="020B0604030504040204" pitchFamily="50" charset="-128"/>
                <a:ea typeface="メイリオ" panose="020B0604030504040204" pitchFamily="50" charset="-128"/>
              </a:rPr>
              <a:t>３</a:t>
            </a:r>
            <a:r>
              <a:rPr lang="ja-JP" altLang="en-US" sz="2000" dirty="0">
                <a:latin typeface="メイリオ" panose="020B0604030504040204" pitchFamily="50" charset="-128"/>
                <a:ea typeface="メイリオ" panose="020B0604030504040204" pitchFamily="50" charset="-128"/>
              </a:rPr>
              <a:t>　</a:t>
            </a:r>
            <a:r>
              <a:rPr lang="ja-JP" altLang="en-US" sz="4400" dirty="0">
                <a:latin typeface="メイリオ" panose="020B0604030504040204" pitchFamily="50" charset="-128"/>
                <a:ea typeface="メイリオ" panose="020B0604030504040204" pitchFamily="50" charset="-128"/>
              </a:rPr>
              <a:t>病気とは</a:t>
            </a:r>
            <a:endParaRPr lang="ja-JP" sz="4400" dirty="0">
              <a:latin typeface="メイリオ" panose="020B0604030504040204" pitchFamily="50" charset="-128"/>
              <a:ea typeface="メイリオ" panose="020B0604030504040204" pitchFamily="50" charset="-128"/>
            </a:endParaRPr>
          </a:p>
        </p:txBody>
      </p:sp>
      <p:pic>
        <p:nvPicPr>
          <p:cNvPr id="11" name="Picture 2">
            <a:extLst>
              <a:ext uri="{FF2B5EF4-FFF2-40B4-BE49-F238E27FC236}">
                <a16:creationId xmlns:a16="http://schemas.microsoft.com/office/drawing/2014/main" id="{B2DF1C86-ADC3-4089-90AD-16DBA90D6D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6141227"/>
            <a:ext cx="2593764" cy="380419"/>
          </a:xfrm>
          <a:prstGeom prst="rect">
            <a:avLst/>
          </a:prstGeom>
          <a:noFill/>
          <a:extLst>
            <a:ext uri="{909E8E84-426E-40DD-AFC4-6F175D3DCCD1}">
              <a14:hiddenFill xmlns:a14="http://schemas.microsoft.com/office/drawing/2010/main">
                <a:solidFill>
                  <a:srgbClr val="FFFFFF"/>
                </a:solidFill>
              </a14:hiddenFill>
            </a:ext>
          </a:extLst>
        </p:spPr>
      </p:pic>
      <p:sp>
        <p:nvSpPr>
          <p:cNvPr id="12" name="Subtitle 2">
            <a:extLst>
              <a:ext uri="{FF2B5EF4-FFF2-40B4-BE49-F238E27FC236}">
                <a16:creationId xmlns:a16="http://schemas.microsoft.com/office/drawing/2014/main" id="{C65AD2BC-0A53-44DA-B602-E55BB41497A2}"/>
              </a:ext>
            </a:extLst>
          </p:cNvPr>
          <p:cNvSpPr txBox="1">
            <a:spLocks/>
          </p:cNvSpPr>
          <p:nvPr/>
        </p:nvSpPr>
        <p:spPr>
          <a:xfrm>
            <a:off x="4139952" y="5816394"/>
            <a:ext cx="5472608" cy="838200"/>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4000" kern="1200">
                <a:solidFill>
                  <a:schemeClr val="accent1"/>
                </a:solidFill>
                <a:latin typeface="+mn-lt"/>
                <a:ea typeface="+mn-ea"/>
                <a:cs typeface="+mn-cs"/>
              </a:defRPr>
            </a:lvl1pPr>
            <a:lvl2pPr marL="457200" indent="0" algn="ctr" defTabSz="914400" rtl="0" eaLnBrk="1" latinLnBrk="0" hangingPunct="1">
              <a:spcBef>
                <a:spcPct val="20000"/>
              </a:spcBef>
              <a:buFont typeface="Arial" pitchFamily="34" charset="0"/>
              <a:buNone/>
              <a:defRPr sz="3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9pPr>
          </a:lstStyle>
          <a:p>
            <a:r>
              <a:rPr lang="en-US" altLang="ja-JP" sz="2000" dirty="0">
                <a:latin typeface="メイリオ" panose="020B0604030504040204" pitchFamily="50" charset="-128"/>
                <a:ea typeface="メイリオ" panose="020B0604030504040204" pitchFamily="50" charset="-128"/>
              </a:rPr>
              <a:t>NPO</a:t>
            </a:r>
            <a:r>
              <a:rPr lang="ja-JP" altLang="en-US" sz="2000" dirty="0">
                <a:latin typeface="メイリオ" panose="020B0604030504040204" pitchFamily="50" charset="-128"/>
                <a:ea typeface="メイリオ" panose="020B0604030504040204" pitchFamily="50" charset="-128"/>
              </a:rPr>
              <a:t>法人コミュニティケア・ライフ　</a:t>
            </a:r>
            <a:endParaRPr lang="en-US" altLang="ja-JP" sz="2000" dirty="0">
              <a:latin typeface="メイリオ" panose="020B0604030504040204" pitchFamily="50" charset="-128"/>
              <a:ea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rPr>
              <a:t>理事・緩和ケア認定看護師　</a:t>
            </a:r>
            <a:r>
              <a:rPr lang="ja-JP" sz="2000" dirty="0">
                <a:latin typeface="メイリオ" panose="020B0604030504040204" pitchFamily="50" charset="-128"/>
                <a:ea typeface="メイリオ" panose="020B0604030504040204" pitchFamily="50" charset="-128"/>
              </a:rPr>
              <a:t>冨澤 文絵</a:t>
            </a:r>
          </a:p>
        </p:txBody>
      </p:sp>
      <p:sp>
        <p:nvSpPr>
          <p:cNvPr id="8" name="Subtitle 2">
            <a:extLst>
              <a:ext uri="{FF2B5EF4-FFF2-40B4-BE49-F238E27FC236}">
                <a16:creationId xmlns:a16="http://schemas.microsoft.com/office/drawing/2014/main" id="{482B5402-002E-4F5C-8DAF-69729FDE97BE}"/>
              </a:ext>
            </a:extLst>
          </p:cNvPr>
          <p:cNvSpPr>
            <a:spLocks noGrp="1"/>
          </p:cNvSpPr>
          <p:nvPr>
            <p:ph type="subTitle" idx="1"/>
          </p:nvPr>
        </p:nvSpPr>
        <p:spPr>
          <a:xfrm>
            <a:off x="4067944" y="6215117"/>
            <a:ext cx="5472608" cy="439477"/>
          </a:xfrm>
        </p:spPr>
        <p:txBody>
          <a:bodyPr>
            <a:normAutofit/>
          </a:bodyPr>
          <a:lstStyle/>
          <a:p>
            <a:pPr algn="l"/>
            <a:r>
              <a:rPr lang="en-US" altLang="ja-JP" sz="2000" dirty="0">
                <a:latin typeface="メイリオ" panose="020B0604030504040204" pitchFamily="50" charset="-128"/>
                <a:ea typeface="メイリオ" panose="020B0604030504040204" pitchFamily="50" charset="-128"/>
              </a:rPr>
              <a:t>NPO</a:t>
            </a:r>
            <a:r>
              <a:rPr lang="ja-JP" altLang="en-US" sz="2000" dirty="0">
                <a:latin typeface="メイリオ" panose="020B0604030504040204" pitchFamily="50" charset="-128"/>
                <a:ea typeface="メイリオ" panose="020B0604030504040204" pitchFamily="50" charset="-128"/>
              </a:rPr>
              <a:t>法人コミュニティケア・ライフ　</a:t>
            </a:r>
            <a:endParaRPr lang="en-US" altLang="ja-JP" sz="2000" dirty="0">
              <a:latin typeface="メイリオ" panose="020B0604030504040204" pitchFamily="50" charset="-128"/>
              <a:ea typeface="メイリオ" panose="020B0604030504040204" pitchFamily="50" charset="-128"/>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a:extLst>
              <a:ext uri="{FF2B5EF4-FFF2-40B4-BE49-F238E27FC236}">
                <a16:creationId xmlns:a16="http://schemas.microsoft.com/office/drawing/2014/main" id="{5103EAB3-582A-4445-B155-3C8A9F3867A5}"/>
              </a:ext>
            </a:extLst>
          </p:cNvPr>
          <p:cNvCxnSpPr>
            <a:cxnSpLocks/>
          </p:cNvCxnSpPr>
          <p:nvPr/>
        </p:nvCxnSpPr>
        <p:spPr>
          <a:xfrm>
            <a:off x="35496" y="3068960"/>
            <a:ext cx="91440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2A29F4B1-17AD-4BE7-8C41-98F2D791CCAA}"/>
              </a:ext>
            </a:extLst>
          </p:cNvPr>
          <p:cNvSpPr>
            <a:spLocks noGrp="1"/>
          </p:cNvSpPr>
          <p:nvPr>
            <p:ph type="ctrTitle"/>
          </p:nvPr>
        </p:nvSpPr>
        <p:spPr>
          <a:xfrm>
            <a:off x="1547664" y="3501008"/>
            <a:ext cx="7488832" cy="1785664"/>
          </a:xfrm>
        </p:spPr>
        <p:txBody>
          <a:bodyPr>
            <a:noAutofit/>
          </a:bodyPr>
          <a:lstStyle/>
          <a:p>
            <a:r>
              <a:rPr lang="ja-JP" altLang="ja-JP" sz="4800" dirty="0">
                <a:latin typeface="メイリオ" panose="020B0604030504040204" pitchFamily="50" charset="-128"/>
                <a:ea typeface="メイリオ" panose="020B0604030504040204" pitchFamily="50" charset="-128"/>
              </a:rPr>
              <a:t>皆さんは</a:t>
            </a:r>
            <a:r>
              <a:rPr lang="ja-JP" altLang="en-US" sz="4800" dirty="0">
                <a:latin typeface="メイリオ" panose="020B0604030504040204" pitchFamily="50" charset="-128"/>
                <a:ea typeface="メイリオ" panose="020B0604030504040204" pitchFamily="50" charset="-128"/>
              </a:rPr>
              <a:t>どんなことを</a:t>
            </a:r>
            <a:br>
              <a:rPr lang="en-US" altLang="ja-JP" sz="4800" dirty="0">
                <a:latin typeface="メイリオ" panose="020B0604030504040204" pitchFamily="50" charset="-128"/>
                <a:ea typeface="メイリオ" panose="020B0604030504040204" pitchFamily="50" charset="-128"/>
              </a:rPr>
            </a:br>
            <a:r>
              <a:rPr lang="ja-JP" altLang="en-US" sz="4800" dirty="0">
                <a:latin typeface="メイリオ" panose="020B0604030504040204" pitchFamily="50" charset="-128"/>
                <a:ea typeface="メイリオ" panose="020B0604030504040204" pitchFamily="50" charset="-128"/>
              </a:rPr>
              <a:t>イメージ</a:t>
            </a:r>
            <a:r>
              <a:rPr lang="ja-JP" altLang="ja-JP" sz="4800" dirty="0">
                <a:latin typeface="メイリオ" panose="020B0604030504040204" pitchFamily="50" charset="-128"/>
                <a:ea typeface="メイリオ" panose="020B0604030504040204" pitchFamily="50" charset="-128"/>
              </a:rPr>
              <a:t>しますか？</a:t>
            </a:r>
            <a:endParaRPr lang="ja-JP" sz="4800" dirty="0">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AC3507DA-2E19-4BA1-AF6A-76178615AE96}"/>
              </a:ext>
            </a:extLst>
          </p:cNvPr>
          <p:cNvSpPr txBox="1"/>
          <p:nvPr/>
        </p:nvSpPr>
        <p:spPr>
          <a:xfrm>
            <a:off x="1414757" y="1722497"/>
            <a:ext cx="6552728" cy="769441"/>
          </a:xfrm>
          <a:prstGeom prst="rect">
            <a:avLst/>
          </a:prstGeom>
          <a:noFill/>
        </p:spPr>
        <p:txBody>
          <a:bodyPr wrap="square">
            <a:spAutoFit/>
          </a:bodyPr>
          <a:lstStyle/>
          <a:p>
            <a:r>
              <a:rPr lang="ja-JP" altLang="ja-JP" sz="4400" dirty="0">
                <a:latin typeface="メイリオ" panose="020B0604030504040204" pitchFamily="50" charset="-128"/>
                <a:ea typeface="メイリオ" panose="020B0604030504040204" pitchFamily="50" charset="-128"/>
              </a:rPr>
              <a:t>「病気」と聞いたとき</a:t>
            </a:r>
          </a:p>
        </p:txBody>
      </p:sp>
    </p:spTree>
    <p:extLst>
      <p:ext uri="{BB962C8B-B14F-4D97-AF65-F5344CB8AC3E}">
        <p14:creationId xmlns:p14="http://schemas.microsoft.com/office/powerpoint/2010/main" val="14967160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a:extLst>
              <a:ext uri="{FF2B5EF4-FFF2-40B4-BE49-F238E27FC236}">
                <a16:creationId xmlns:a16="http://schemas.microsoft.com/office/drawing/2014/main" id="{5103EAB3-582A-4445-B155-3C8A9F3867A5}"/>
              </a:ext>
            </a:extLst>
          </p:cNvPr>
          <p:cNvCxnSpPr>
            <a:cxnSpLocks/>
          </p:cNvCxnSpPr>
          <p:nvPr/>
        </p:nvCxnSpPr>
        <p:spPr>
          <a:xfrm>
            <a:off x="35496" y="2996952"/>
            <a:ext cx="91440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2A29F4B1-17AD-4BE7-8C41-98F2D791CCAA}"/>
              </a:ext>
            </a:extLst>
          </p:cNvPr>
          <p:cNvSpPr>
            <a:spLocks noGrp="1"/>
          </p:cNvSpPr>
          <p:nvPr>
            <p:ph type="ctrTitle"/>
          </p:nvPr>
        </p:nvSpPr>
        <p:spPr>
          <a:xfrm>
            <a:off x="611560" y="3596805"/>
            <a:ext cx="8100900" cy="2592277"/>
          </a:xfrm>
        </p:spPr>
        <p:txBody>
          <a:bodyPr>
            <a:noAutofit/>
          </a:bodyPr>
          <a:lstStyle/>
          <a:p>
            <a:pPr>
              <a:lnSpc>
                <a:spcPct val="150000"/>
              </a:lnSpc>
            </a:pPr>
            <a:r>
              <a:rPr lang="ja-JP" altLang="ja-JP" sz="2800" dirty="0">
                <a:latin typeface="メイリオ" panose="020B0604030504040204" pitchFamily="50" charset="-128"/>
                <a:ea typeface="メイリオ" panose="020B0604030504040204" pitchFamily="50" charset="-128"/>
              </a:rPr>
              <a:t>病気は健康を妨げている条件を除去しようとする自然の働きであるそれは、癒そうとする自然の試みである。われわれはその自然の試みを援助しなければならない。</a:t>
            </a:r>
            <a:r>
              <a:rPr lang="ja-JP" altLang="en-US" sz="2800" dirty="0">
                <a:latin typeface="メイリオ" panose="020B0604030504040204" pitchFamily="50" charset="-128"/>
                <a:ea typeface="メイリオ" panose="020B0604030504040204" pitchFamily="50" charset="-128"/>
              </a:rPr>
              <a:t>　　　　　　</a:t>
            </a:r>
            <a:r>
              <a:rPr lang="ja-JP" altLang="ja-JP" sz="2800" dirty="0">
                <a:latin typeface="メイリオ" panose="020B0604030504040204" pitchFamily="50" charset="-128"/>
                <a:ea typeface="メイリオ" panose="020B0604030504040204" pitchFamily="50" charset="-128"/>
              </a:rPr>
              <a:t>F.ナイチンゲール</a:t>
            </a:r>
            <a:endParaRPr lang="ja-JP" sz="2800" dirty="0">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CE1FC518-2227-4775-AB02-1EEB5F8F1490}"/>
              </a:ext>
            </a:extLst>
          </p:cNvPr>
          <p:cNvSpPr txBox="1"/>
          <p:nvPr/>
        </p:nvSpPr>
        <p:spPr>
          <a:xfrm>
            <a:off x="2339752" y="1700808"/>
            <a:ext cx="5658892" cy="830997"/>
          </a:xfrm>
          <a:prstGeom prst="rect">
            <a:avLst/>
          </a:prstGeom>
          <a:noFill/>
        </p:spPr>
        <p:txBody>
          <a:bodyPr wrap="square">
            <a:spAutoFit/>
          </a:bodyPr>
          <a:lstStyle/>
          <a:p>
            <a:r>
              <a:rPr lang="ja-JP" altLang="ja-JP" sz="4800" dirty="0">
                <a:latin typeface="メイリオ" panose="020B0604030504040204" pitchFamily="50" charset="-128"/>
                <a:ea typeface="メイリオ" panose="020B0604030504040204" pitchFamily="50" charset="-128"/>
              </a:rPr>
              <a:t>病気とは何か？</a:t>
            </a:r>
            <a:endParaRPr lang="en-US" altLang="ja-JP" sz="48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6495954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a:extLst>
              <a:ext uri="{FF2B5EF4-FFF2-40B4-BE49-F238E27FC236}">
                <a16:creationId xmlns:a16="http://schemas.microsoft.com/office/drawing/2014/main" id="{5103EAB3-582A-4445-B155-3C8A9F3867A5}"/>
              </a:ext>
            </a:extLst>
          </p:cNvPr>
          <p:cNvCxnSpPr>
            <a:cxnSpLocks/>
          </p:cNvCxnSpPr>
          <p:nvPr/>
        </p:nvCxnSpPr>
        <p:spPr>
          <a:xfrm>
            <a:off x="107504" y="2996952"/>
            <a:ext cx="91440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2A29F4B1-17AD-4BE7-8C41-98F2D791CCAA}"/>
              </a:ext>
            </a:extLst>
          </p:cNvPr>
          <p:cNvSpPr>
            <a:spLocks noGrp="1"/>
          </p:cNvSpPr>
          <p:nvPr>
            <p:ph type="ctrTitle"/>
          </p:nvPr>
        </p:nvSpPr>
        <p:spPr>
          <a:xfrm>
            <a:off x="611560" y="3573016"/>
            <a:ext cx="8100900" cy="2592277"/>
          </a:xfrm>
        </p:spPr>
        <p:txBody>
          <a:bodyPr>
            <a:noAutofit/>
          </a:bodyPr>
          <a:lstStyle/>
          <a:p>
            <a:pPr>
              <a:lnSpc>
                <a:spcPct val="150000"/>
              </a:lnSpc>
            </a:pPr>
            <a:br>
              <a:rPr lang="en-US" altLang="ja-JP" sz="2800" dirty="0">
                <a:latin typeface="メイリオ" panose="020B0604030504040204" pitchFamily="50" charset="-128"/>
                <a:ea typeface="メイリオ" panose="020B0604030504040204" pitchFamily="50" charset="-128"/>
              </a:rPr>
            </a:br>
            <a:r>
              <a:rPr lang="ja-JP" altLang="ja-JP" sz="2800" dirty="0">
                <a:latin typeface="メイリオ" panose="020B0604030504040204" pitchFamily="50" charset="-128"/>
                <a:ea typeface="メイリオ" panose="020B0604030504040204" pitchFamily="50" charset="-128"/>
              </a:rPr>
              <a:t>全ての病気は、その経過のどの時期をとっても、程度の差こそあれ、その性質は回復過程であって、必ずしも苦痛を伴うものではないのである。</a:t>
            </a:r>
            <a:r>
              <a:rPr lang="ja-JP" altLang="en-US" sz="2800" dirty="0">
                <a:latin typeface="メイリオ" panose="020B0604030504040204" pitchFamily="50" charset="-128"/>
                <a:ea typeface="メイリオ" panose="020B0604030504040204" pitchFamily="50" charset="-128"/>
              </a:rPr>
              <a:t>　　　　　　　　　　　　　　　　　　　　　　　　　　　　　</a:t>
            </a:r>
            <a:br>
              <a:rPr lang="en-US" altLang="ja-JP" sz="2800" dirty="0">
                <a:latin typeface="メイリオ" panose="020B0604030504040204" pitchFamily="50" charset="-128"/>
                <a:ea typeface="メイリオ" panose="020B0604030504040204" pitchFamily="50" charset="-128"/>
              </a:rPr>
            </a:br>
            <a:r>
              <a:rPr lang="ja-JP" altLang="en-US" sz="2800" dirty="0">
                <a:latin typeface="メイリオ" panose="020B0604030504040204" pitchFamily="50" charset="-128"/>
                <a:ea typeface="メイリオ" panose="020B0604030504040204" pitchFamily="50" charset="-128"/>
              </a:rPr>
              <a:t>　　　　　　　　　　　　　　</a:t>
            </a:r>
            <a:r>
              <a:rPr lang="ja-JP" altLang="ja-JP" sz="2800" dirty="0">
                <a:latin typeface="メイリオ" panose="020B0604030504040204" pitchFamily="50" charset="-128"/>
                <a:ea typeface="メイリオ" panose="020B0604030504040204" pitchFamily="50" charset="-128"/>
              </a:rPr>
              <a:t>F.ナイチンゲール</a:t>
            </a:r>
            <a:endParaRPr lang="ja-JP" sz="2800" dirty="0">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CE1FC518-2227-4775-AB02-1EEB5F8F1490}"/>
              </a:ext>
            </a:extLst>
          </p:cNvPr>
          <p:cNvSpPr txBox="1"/>
          <p:nvPr/>
        </p:nvSpPr>
        <p:spPr>
          <a:xfrm>
            <a:off x="2483768" y="1589892"/>
            <a:ext cx="5658892" cy="830997"/>
          </a:xfrm>
          <a:prstGeom prst="rect">
            <a:avLst/>
          </a:prstGeom>
          <a:noFill/>
        </p:spPr>
        <p:txBody>
          <a:bodyPr wrap="square">
            <a:spAutoFit/>
          </a:bodyPr>
          <a:lstStyle/>
          <a:p>
            <a:r>
              <a:rPr lang="ja-JP" altLang="ja-JP" sz="4800" dirty="0">
                <a:latin typeface="メイリオ" panose="020B0604030504040204" pitchFamily="50" charset="-128"/>
                <a:ea typeface="メイリオ" panose="020B0604030504040204" pitchFamily="50" charset="-128"/>
              </a:rPr>
              <a:t>病気とは何か？</a:t>
            </a:r>
            <a:endParaRPr lang="en-US" altLang="ja-JP" sz="48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8445779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a:extLst>
              <a:ext uri="{FF2B5EF4-FFF2-40B4-BE49-F238E27FC236}">
                <a16:creationId xmlns:a16="http://schemas.microsoft.com/office/drawing/2014/main" id="{5103EAB3-582A-4445-B155-3C8A9F3867A5}"/>
              </a:ext>
            </a:extLst>
          </p:cNvPr>
          <p:cNvCxnSpPr>
            <a:cxnSpLocks/>
          </p:cNvCxnSpPr>
          <p:nvPr/>
        </p:nvCxnSpPr>
        <p:spPr>
          <a:xfrm>
            <a:off x="107504" y="2996952"/>
            <a:ext cx="91440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2A29F4B1-17AD-4BE7-8C41-98F2D791CCAA}"/>
              </a:ext>
            </a:extLst>
          </p:cNvPr>
          <p:cNvSpPr>
            <a:spLocks noGrp="1"/>
          </p:cNvSpPr>
          <p:nvPr>
            <p:ph type="ctrTitle"/>
          </p:nvPr>
        </p:nvSpPr>
        <p:spPr>
          <a:xfrm>
            <a:off x="629054" y="2744938"/>
            <a:ext cx="8100900" cy="3384348"/>
          </a:xfrm>
        </p:spPr>
        <p:txBody>
          <a:bodyPr>
            <a:noAutofit/>
          </a:bodyPr>
          <a:lstStyle/>
          <a:p>
            <a:pPr>
              <a:lnSpc>
                <a:spcPct val="150000"/>
              </a:lnSpc>
            </a:pPr>
            <a:r>
              <a:rPr lang="ja-JP" altLang="en-US" sz="2400" dirty="0">
                <a:latin typeface="メイリオ" panose="020B0604030504040204" pitchFamily="50" charset="-128"/>
                <a:ea typeface="メイリオ" panose="020B0604030504040204" pitchFamily="50" charset="-128"/>
              </a:rPr>
              <a:t>つまり病気とは、毒されたり、衰えたりする過程を癒そうとする自然の努力のあらわれであり、それは何週間も何カ月も前から気づかずに始まっていて、このように進んできた以前からの過程の、その時々の結果として現れたのが病気という現象なのである。　　</a:t>
            </a:r>
            <a:r>
              <a:rPr lang="en-US" altLang="ja-JP" sz="2400" dirty="0">
                <a:latin typeface="メイリオ" panose="020B0604030504040204" pitchFamily="50" charset="-128"/>
                <a:ea typeface="メイリオ" panose="020B0604030504040204" pitchFamily="50" charset="-128"/>
              </a:rPr>
              <a:t>F.</a:t>
            </a:r>
            <a:r>
              <a:rPr lang="ja-JP" altLang="en-US" sz="2400" dirty="0">
                <a:latin typeface="メイリオ" panose="020B0604030504040204" pitchFamily="50" charset="-128"/>
                <a:ea typeface="メイリオ" panose="020B0604030504040204" pitchFamily="50" charset="-128"/>
              </a:rPr>
              <a:t>ナイチンゲール　　　　　　　　　　　　　　　　　　　　　　　</a:t>
            </a:r>
            <a:endParaRPr lang="ja-JP" sz="2400" dirty="0">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CE1FC518-2227-4775-AB02-1EEB5F8F1490}"/>
              </a:ext>
            </a:extLst>
          </p:cNvPr>
          <p:cNvSpPr txBox="1"/>
          <p:nvPr/>
        </p:nvSpPr>
        <p:spPr>
          <a:xfrm>
            <a:off x="2483768" y="1589892"/>
            <a:ext cx="5658892" cy="830997"/>
          </a:xfrm>
          <a:prstGeom prst="rect">
            <a:avLst/>
          </a:prstGeom>
          <a:noFill/>
        </p:spPr>
        <p:txBody>
          <a:bodyPr wrap="square">
            <a:spAutoFit/>
          </a:bodyPr>
          <a:lstStyle/>
          <a:p>
            <a:r>
              <a:rPr lang="ja-JP" altLang="en-US" sz="4800">
                <a:latin typeface="メイリオ" panose="020B0604030504040204" pitchFamily="50" charset="-128"/>
                <a:ea typeface="メイリオ" panose="020B0604030504040204" pitchFamily="50" charset="-128"/>
              </a:rPr>
              <a:t>病気について </a:t>
            </a:r>
            <a:endParaRPr lang="en-US" altLang="ja-JP" sz="48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9732810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a:extLst>
              <a:ext uri="{FF2B5EF4-FFF2-40B4-BE49-F238E27FC236}">
                <a16:creationId xmlns:a16="http://schemas.microsoft.com/office/drawing/2014/main" id="{5103EAB3-582A-4445-B155-3C8A9F3867A5}"/>
              </a:ext>
            </a:extLst>
          </p:cNvPr>
          <p:cNvCxnSpPr>
            <a:cxnSpLocks/>
          </p:cNvCxnSpPr>
          <p:nvPr/>
        </p:nvCxnSpPr>
        <p:spPr>
          <a:xfrm>
            <a:off x="107504" y="2996952"/>
            <a:ext cx="91440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2A29F4B1-17AD-4BE7-8C41-98F2D791CCAA}"/>
              </a:ext>
            </a:extLst>
          </p:cNvPr>
          <p:cNvSpPr>
            <a:spLocks noGrp="1"/>
          </p:cNvSpPr>
          <p:nvPr>
            <p:ph type="ctrTitle"/>
          </p:nvPr>
        </p:nvSpPr>
        <p:spPr>
          <a:xfrm>
            <a:off x="1043608" y="3429000"/>
            <a:ext cx="7452828" cy="2412253"/>
          </a:xfrm>
        </p:spPr>
        <p:txBody>
          <a:bodyPr>
            <a:noAutofit/>
          </a:bodyPr>
          <a:lstStyle/>
          <a:p>
            <a:pPr>
              <a:lnSpc>
                <a:spcPct val="150000"/>
              </a:lnSpc>
            </a:pPr>
            <a:r>
              <a:rPr lang="ja-JP" altLang="en-US" sz="2400" dirty="0">
                <a:latin typeface="メイリオ" panose="020B0604030504040204" pitchFamily="50" charset="-128"/>
                <a:ea typeface="メイリオ" panose="020B0604030504040204" pitchFamily="50" charset="-128"/>
              </a:rPr>
              <a:t>病気とは、自分の身体が「健康」な状態へ回復させようとしている時に現れる、その時々の現象であり、身体からのサインである。</a:t>
            </a:r>
            <a:br>
              <a:rPr lang="ja-JP" altLang="en-US" sz="2400" dirty="0">
                <a:latin typeface="メイリオ" panose="020B0604030504040204" pitchFamily="50" charset="-128"/>
                <a:ea typeface="メイリオ" panose="020B0604030504040204" pitchFamily="50" charset="-128"/>
              </a:rPr>
            </a:br>
            <a:r>
              <a:rPr lang="ja-JP" altLang="en-US" sz="2400" dirty="0">
                <a:latin typeface="メイリオ" panose="020B0604030504040204" pitchFamily="50" charset="-128"/>
                <a:ea typeface="メイリオ" panose="020B0604030504040204" pitchFamily="50" charset="-128"/>
              </a:rPr>
              <a:t>　　　　　　　　　　　　　　　　</a:t>
            </a:r>
            <a:r>
              <a:rPr lang="en-US" altLang="ja-JP" sz="2400" dirty="0">
                <a:latin typeface="メイリオ" panose="020B0604030504040204" pitchFamily="50" charset="-128"/>
                <a:ea typeface="メイリオ" panose="020B0604030504040204" pitchFamily="50" charset="-128"/>
              </a:rPr>
              <a:t>F.</a:t>
            </a:r>
            <a:r>
              <a:rPr lang="ja-JP" altLang="en-US" sz="2400" dirty="0">
                <a:latin typeface="メイリオ" panose="020B0604030504040204" pitchFamily="50" charset="-128"/>
                <a:ea typeface="メイリオ" panose="020B0604030504040204" pitchFamily="50" charset="-128"/>
              </a:rPr>
              <a:t>ナイチンゲール</a:t>
            </a:r>
            <a:endParaRPr lang="ja-JP" sz="2400" dirty="0">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CE1FC518-2227-4775-AB02-1EEB5F8F1490}"/>
              </a:ext>
            </a:extLst>
          </p:cNvPr>
          <p:cNvSpPr txBox="1"/>
          <p:nvPr/>
        </p:nvSpPr>
        <p:spPr>
          <a:xfrm>
            <a:off x="2483768" y="1589892"/>
            <a:ext cx="5658892" cy="830997"/>
          </a:xfrm>
          <a:prstGeom prst="rect">
            <a:avLst/>
          </a:prstGeom>
          <a:noFill/>
        </p:spPr>
        <p:txBody>
          <a:bodyPr wrap="square">
            <a:spAutoFit/>
          </a:bodyPr>
          <a:lstStyle/>
          <a:p>
            <a:r>
              <a:rPr lang="ja-JP" altLang="en-US" sz="4800">
                <a:latin typeface="メイリオ" panose="020B0604030504040204" pitchFamily="50" charset="-128"/>
                <a:ea typeface="メイリオ" panose="020B0604030504040204" pitchFamily="50" charset="-128"/>
              </a:rPr>
              <a:t>病気について </a:t>
            </a:r>
            <a:endParaRPr lang="en-US" altLang="ja-JP" sz="48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6296505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a:extLst>
              <a:ext uri="{FF2B5EF4-FFF2-40B4-BE49-F238E27FC236}">
                <a16:creationId xmlns:a16="http://schemas.microsoft.com/office/drawing/2014/main" id="{5103EAB3-582A-4445-B155-3C8A9F3867A5}"/>
              </a:ext>
            </a:extLst>
          </p:cNvPr>
          <p:cNvCxnSpPr>
            <a:cxnSpLocks/>
          </p:cNvCxnSpPr>
          <p:nvPr/>
        </p:nvCxnSpPr>
        <p:spPr>
          <a:xfrm>
            <a:off x="107504" y="2996952"/>
            <a:ext cx="91440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2A29F4B1-17AD-4BE7-8C41-98F2D791CCAA}"/>
              </a:ext>
            </a:extLst>
          </p:cNvPr>
          <p:cNvSpPr>
            <a:spLocks noGrp="1"/>
          </p:cNvSpPr>
          <p:nvPr>
            <p:ph type="ctrTitle"/>
          </p:nvPr>
        </p:nvSpPr>
        <p:spPr>
          <a:xfrm>
            <a:off x="1115616" y="3519030"/>
            <a:ext cx="7452828" cy="1548149"/>
          </a:xfrm>
        </p:spPr>
        <p:txBody>
          <a:bodyPr>
            <a:noAutofit/>
          </a:bodyPr>
          <a:lstStyle/>
          <a:p>
            <a:pPr>
              <a:lnSpc>
                <a:spcPct val="150000"/>
              </a:lnSpc>
            </a:pPr>
            <a:r>
              <a:rPr lang="ja-JP" altLang="en-US" sz="3200" dirty="0">
                <a:latin typeface="メイリオ" panose="020B0604030504040204" pitchFamily="50" charset="-128"/>
                <a:ea typeface="メイリオ" panose="020B0604030504040204" pitchFamily="50" charset="-128"/>
              </a:rPr>
              <a:t>私たちを健康な状態に戻してくれようとしているサイン　ー　身体の声</a:t>
            </a:r>
          </a:p>
        </p:txBody>
      </p:sp>
      <p:sp>
        <p:nvSpPr>
          <p:cNvPr id="6" name="テキスト ボックス 5">
            <a:extLst>
              <a:ext uri="{FF2B5EF4-FFF2-40B4-BE49-F238E27FC236}">
                <a16:creationId xmlns:a16="http://schemas.microsoft.com/office/drawing/2014/main" id="{CE1FC518-2227-4775-AB02-1EEB5F8F1490}"/>
              </a:ext>
            </a:extLst>
          </p:cNvPr>
          <p:cNvSpPr txBox="1"/>
          <p:nvPr/>
        </p:nvSpPr>
        <p:spPr>
          <a:xfrm>
            <a:off x="2267744" y="1772816"/>
            <a:ext cx="5658892" cy="830997"/>
          </a:xfrm>
          <a:prstGeom prst="rect">
            <a:avLst/>
          </a:prstGeom>
          <a:noFill/>
        </p:spPr>
        <p:txBody>
          <a:bodyPr wrap="square">
            <a:spAutoFit/>
          </a:bodyPr>
          <a:lstStyle/>
          <a:p>
            <a:r>
              <a:rPr lang="ja-JP" altLang="en-US" sz="4800" dirty="0">
                <a:latin typeface="メイリオ" panose="020B0604030504040204" pitchFamily="50" charset="-128"/>
                <a:ea typeface="メイリオ" panose="020B0604030504040204" pitchFamily="50" charset="-128"/>
              </a:rPr>
              <a:t>病気は悪いもの？</a:t>
            </a:r>
          </a:p>
        </p:txBody>
      </p:sp>
    </p:spTree>
    <p:extLst>
      <p:ext uri="{BB962C8B-B14F-4D97-AF65-F5344CB8AC3E}">
        <p14:creationId xmlns:p14="http://schemas.microsoft.com/office/powerpoint/2010/main" val="7979706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a:extLst>
              <a:ext uri="{FF2B5EF4-FFF2-40B4-BE49-F238E27FC236}">
                <a16:creationId xmlns:a16="http://schemas.microsoft.com/office/drawing/2014/main" id="{5103EAB3-582A-4445-B155-3C8A9F3867A5}"/>
              </a:ext>
            </a:extLst>
          </p:cNvPr>
          <p:cNvCxnSpPr>
            <a:cxnSpLocks/>
          </p:cNvCxnSpPr>
          <p:nvPr/>
        </p:nvCxnSpPr>
        <p:spPr>
          <a:xfrm>
            <a:off x="107504" y="2996952"/>
            <a:ext cx="91440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2A29F4B1-17AD-4BE7-8C41-98F2D791CCAA}"/>
              </a:ext>
            </a:extLst>
          </p:cNvPr>
          <p:cNvSpPr>
            <a:spLocks noGrp="1"/>
          </p:cNvSpPr>
          <p:nvPr>
            <p:ph type="ctrTitle"/>
          </p:nvPr>
        </p:nvSpPr>
        <p:spPr>
          <a:xfrm>
            <a:off x="1007604" y="3356992"/>
            <a:ext cx="7452828" cy="2862304"/>
          </a:xfrm>
        </p:spPr>
        <p:txBody>
          <a:bodyPr>
            <a:noAutofit/>
          </a:bodyPr>
          <a:lstStyle/>
          <a:p>
            <a:pPr algn="ctr">
              <a:lnSpc>
                <a:spcPct val="150000"/>
              </a:lnSpc>
            </a:pPr>
            <a:br>
              <a:rPr lang="en-US" altLang="ja-JP" sz="3200" dirty="0">
                <a:latin typeface="メイリオ" panose="020B0604030504040204" pitchFamily="50" charset="-128"/>
                <a:ea typeface="メイリオ" panose="020B0604030504040204" pitchFamily="50" charset="-128"/>
              </a:rPr>
            </a:br>
            <a:r>
              <a:rPr lang="ja-JP" altLang="en-US" sz="3200" dirty="0">
                <a:latin typeface="メイリオ" panose="020B0604030504040204" pitchFamily="50" charset="-128"/>
                <a:ea typeface="メイリオ" panose="020B0604030504040204" pitchFamily="50" charset="-128"/>
              </a:rPr>
              <a:t>９９．９９％身体の中に溜まった毒素</a:t>
            </a:r>
            <a:br>
              <a:rPr lang="ja-JP" altLang="en-US" sz="3200" dirty="0">
                <a:latin typeface="メイリオ" panose="020B0604030504040204" pitchFamily="50" charset="-128"/>
                <a:ea typeface="メイリオ" panose="020B0604030504040204" pitchFamily="50" charset="-128"/>
              </a:rPr>
            </a:br>
            <a:r>
              <a:rPr lang="ja-JP" altLang="en-US" sz="3200" dirty="0">
                <a:latin typeface="メイリオ" panose="020B0604030504040204" pitchFamily="50" charset="-128"/>
                <a:ea typeface="メイリオ" panose="020B0604030504040204" pitchFamily="50" charset="-128"/>
              </a:rPr>
              <a:t>　　　　ー毒素とは　ストレス</a:t>
            </a:r>
            <a:br>
              <a:rPr lang="ja-JP" altLang="en-US" sz="3200" dirty="0">
                <a:latin typeface="メイリオ" panose="020B0604030504040204" pitchFamily="50" charset="-128"/>
                <a:ea typeface="メイリオ" panose="020B0604030504040204" pitchFamily="50" charset="-128"/>
              </a:rPr>
            </a:br>
            <a:endParaRPr lang="ja-JP" altLang="en-US" sz="3200" dirty="0">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CE1FC518-2227-4775-AB02-1EEB5F8F1490}"/>
              </a:ext>
            </a:extLst>
          </p:cNvPr>
          <p:cNvSpPr txBox="1"/>
          <p:nvPr/>
        </p:nvSpPr>
        <p:spPr>
          <a:xfrm>
            <a:off x="1007604" y="1766417"/>
            <a:ext cx="7560840" cy="646331"/>
          </a:xfrm>
          <a:prstGeom prst="rect">
            <a:avLst/>
          </a:prstGeom>
          <a:noFill/>
        </p:spPr>
        <p:txBody>
          <a:bodyPr wrap="square">
            <a:spAutoFit/>
          </a:bodyPr>
          <a:lstStyle/>
          <a:p>
            <a:r>
              <a:rPr lang="ja-JP" altLang="en-US" sz="3600" dirty="0">
                <a:latin typeface="メイリオ" panose="020B0604030504040204" pitchFamily="50" charset="-128"/>
                <a:ea typeface="メイリオ" panose="020B0604030504040204" pitchFamily="50" charset="-128"/>
              </a:rPr>
              <a:t>病気の原因は何だと思いますか？</a:t>
            </a:r>
          </a:p>
        </p:txBody>
      </p:sp>
    </p:spTree>
    <p:extLst>
      <p:ext uri="{BB962C8B-B14F-4D97-AF65-F5344CB8AC3E}">
        <p14:creationId xmlns:p14="http://schemas.microsoft.com/office/powerpoint/2010/main" val="1610886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a:extLst>
              <a:ext uri="{FF2B5EF4-FFF2-40B4-BE49-F238E27FC236}">
                <a16:creationId xmlns:a16="http://schemas.microsoft.com/office/drawing/2014/main" id="{5103EAB3-582A-4445-B155-3C8A9F3867A5}"/>
              </a:ext>
            </a:extLst>
          </p:cNvPr>
          <p:cNvCxnSpPr>
            <a:cxnSpLocks/>
          </p:cNvCxnSpPr>
          <p:nvPr/>
        </p:nvCxnSpPr>
        <p:spPr>
          <a:xfrm>
            <a:off x="0" y="2420888"/>
            <a:ext cx="91440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2A29F4B1-17AD-4BE7-8C41-98F2D791CCAA}"/>
              </a:ext>
            </a:extLst>
          </p:cNvPr>
          <p:cNvSpPr>
            <a:spLocks noGrp="1"/>
          </p:cNvSpPr>
          <p:nvPr>
            <p:ph type="ctrTitle"/>
          </p:nvPr>
        </p:nvSpPr>
        <p:spPr>
          <a:xfrm>
            <a:off x="395536" y="2780928"/>
            <a:ext cx="8568951" cy="5101236"/>
          </a:xfrm>
        </p:spPr>
        <p:txBody>
          <a:bodyPr>
            <a:noAutofit/>
          </a:bodyPr>
          <a:lstStyle/>
          <a:p>
            <a:pPr>
              <a:lnSpc>
                <a:spcPct val="150000"/>
              </a:lnSpc>
            </a:pPr>
            <a:r>
              <a:rPr lang="ja-JP" altLang="en-US" sz="2400" dirty="0">
                <a:latin typeface="メイリオ" panose="020B0604030504040204" pitchFamily="50" charset="-128"/>
                <a:ea typeface="メイリオ" panose="020B0604030504040204" pitchFamily="50" charset="-128"/>
              </a:rPr>
              <a:t>ストレスは、自分との繋がりを切ってしまったときに起きる自覚症</a:t>
            </a:r>
            <a:br>
              <a:rPr lang="en-US" altLang="ja-JP" sz="2400" dirty="0">
                <a:latin typeface="メイリオ" panose="020B0604030504040204" pitchFamily="50" charset="-128"/>
                <a:ea typeface="メイリオ" panose="020B0604030504040204" pitchFamily="50" charset="-128"/>
              </a:rPr>
            </a:br>
            <a:r>
              <a:rPr lang="ja-JP" altLang="en-US" sz="2400" dirty="0">
                <a:latin typeface="メイリオ" panose="020B0604030504040204" pitchFamily="50" charset="-128"/>
                <a:ea typeface="メイリオ" panose="020B0604030504040204" pitchFamily="50" charset="-128"/>
              </a:rPr>
              <a:t>▶身体へのストレスー必要以上の食事量、高カロリーな動物　　</a:t>
            </a:r>
            <a:br>
              <a:rPr lang="en-US" altLang="ja-JP" sz="2400" dirty="0">
                <a:latin typeface="メイリオ" panose="020B0604030504040204" pitchFamily="50" charset="-128"/>
                <a:ea typeface="メイリオ" panose="020B0604030504040204" pitchFamily="50" charset="-128"/>
              </a:rPr>
            </a:br>
            <a:r>
              <a:rPr lang="ja-JP" altLang="en-US" sz="2400" dirty="0">
                <a:latin typeface="メイリオ" panose="020B0604030504040204" pitchFamily="50" charset="-128"/>
                <a:ea typeface="メイリオ" panose="020B0604030504040204" pitchFamily="50" charset="-128"/>
              </a:rPr>
              <a:t>　性たんぱく、睡眠、人間関係、環境</a:t>
            </a:r>
            <a:br>
              <a:rPr lang="ja-JP" altLang="en-US" sz="2400" dirty="0">
                <a:latin typeface="メイリオ" panose="020B0604030504040204" pitchFamily="50" charset="-128"/>
                <a:ea typeface="メイリオ" panose="020B0604030504040204" pitchFamily="50" charset="-128"/>
              </a:rPr>
            </a:br>
            <a:r>
              <a:rPr lang="ja-JP" altLang="en-US" sz="2400" dirty="0">
                <a:latin typeface="メイリオ" panose="020B0604030504040204" pitchFamily="50" charset="-128"/>
                <a:ea typeface="メイリオ" panose="020B0604030504040204" pitchFamily="50" charset="-128"/>
              </a:rPr>
              <a:t>▶感情のストレスー恐れや不安、恐怖、嫉妬</a:t>
            </a:r>
            <a:br>
              <a:rPr lang="en-US" altLang="ja-JP" sz="2400" dirty="0">
                <a:latin typeface="メイリオ" panose="020B0604030504040204" pitchFamily="50" charset="-128"/>
                <a:ea typeface="メイリオ" panose="020B0604030504040204" pitchFamily="50" charset="-128"/>
              </a:rPr>
            </a:br>
            <a:r>
              <a:rPr lang="ja-JP" altLang="en-US" sz="2400" dirty="0">
                <a:latin typeface="メイリオ" panose="020B0604030504040204" pitchFamily="50" charset="-128"/>
                <a:ea typeface="メイリオ" panose="020B0604030504040204" pitchFamily="50" charset="-128"/>
              </a:rPr>
              <a:t>　</a:t>
            </a:r>
            <a:r>
              <a:rPr lang="en-US" altLang="ja-JP" sz="2400" dirty="0">
                <a:latin typeface="メイリオ" panose="020B0604030504040204" pitchFamily="50" charset="-128"/>
                <a:ea typeface="メイリオ" panose="020B0604030504040204" pitchFamily="50" charset="-128"/>
              </a:rPr>
              <a:t>…</a:t>
            </a:r>
            <a:r>
              <a:rPr lang="ja-JP" altLang="en-US" sz="2400" dirty="0">
                <a:latin typeface="メイリオ" panose="020B0604030504040204" pitchFamily="50" charset="-128"/>
                <a:ea typeface="メイリオ" panose="020B0604030504040204" pitchFamily="50" charset="-128"/>
              </a:rPr>
              <a:t>ネガティブな感情</a:t>
            </a:r>
            <a:br>
              <a:rPr lang="ja-JP" altLang="en-US" sz="2400" dirty="0">
                <a:latin typeface="メイリオ" panose="020B0604030504040204" pitchFamily="50" charset="-128"/>
                <a:ea typeface="メイリオ" panose="020B0604030504040204" pitchFamily="50" charset="-128"/>
              </a:rPr>
            </a:br>
            <a:br>
              <a:rPr lang="en-US" altLang="ja-JP" sz="2400" dirty="0">
                <a:latin typeface="メイリオ" panose="020B0604030504040204" pitchFamily="50" charset="-128"/>
                <a:ea typeface="メイリオ" panose="020B0604030504040204" pitchFamily="50" charset="-128"/>
              </a:rPr>
            </a:br>
            <a:br>
              <a:rPr lang="ja-JP" altLang="en-US" sz="2400" dirty="0">
                <a:latin typeface="メイリオ" panose="020B0604030504040204" pitchFamily="50" charset="-128"/>
                <a:ea typeface="メイリオ" panose="020B0604030504040204" pitchFamily="50" charset="-128"/>
              </a:rPr>
            </a:br>
            <a:endParaRPr lang="ja-JP" altLang="en-US" sz="2400" dirty="0">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CE1FC518-2227-4775-AB02-1EEB5F8F1490}"/>
              </a:ext>
            </a:extLst>
          </p:cNvPr>
          <p:cNvSpPr txBox="1"/>
          <p:nvPr/>
        </p:nvSpPr>
        <p:spPr>
          <a:xfrm>
            <a:off x="3059832" y="1219393"/>
            <a:ext cx="2520280" cy="769441"/>
          </a:xfrm>
          <a:prstGeom prst="rect">
            <a:avLst/>
          </a:prstGeom>
          <a:noFill/>
        </p:spPr>
        <p:txBody>
          <a:bodyPr wrap="square">
            <a:spAutoFit/>
          </a:bodyPr>
          <a:lstStyle/>
          <a:p>
            <a:r>
              <a:rPr lang="ja-JP" altLang="en-US" sz="4400" dirty="0">
                <a:latin typeface="メイリオ" panose="020B0604030504040204" pitchFamily="50" charset="-128"/>
                <a:ea typeface="メイリオ" panose="020B0604030504040204" pitchFamily="50" charset="-128"/>
              </a:rPr>
              <a:t>ストレス</a:t>
            </a:r>
          </a:p>
        </p:txBody>
      </p:sp>
    </p:spTree>
    <p:extLst>
      <p:ext uri="{BB962C8B-B14F-4D97-AF65-F5344CB8AC3E}">
        <p14:creationId xmlns:p14="http://schemas.microsoft.com/office/powerpoint/2010/main" val="2179882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C7C16787-F5DB-48D5-A7F0-92C2CD03EB9B}"/>
              </a:ext>
            </a:extLst>
          </p:cNvPr>
          <p:cNvPicPr>
            <a:picLocks noChangeAspect="1"/>
          </p:cNvPicPr>
          <p:nvPr/>
        </p:nvPicPr>
        <p:blipFill>
          <a:blip r:embed="rId2"/>
          <a:stretch>
            <a:fillRect/>
          </a:stretch>
        </p:blipFill>
        <p:spPr>
          <a:xfrm>
            <a:off x="179512" y="2068984"/>
            <a:ext cx="4896544" cy="4015936"/>
          </a:xfrm>
          <a:prstGeom prst="rect">
            <a:avLst/>
          </a:prstGeom>
        </p:spPr>
      </p:pic>
      <p:sp>
        <p:nvSpPr>
          <p:cNvPr id="2" name="タイトル 1">
            <a:extLst>
              <a:ext uri="{FF2B5EF4-FFF2-40B4-BE49-F238E27FC236}">
                <a16:creationId xmlns:a16="http://schemas.microsoft.com/office/drawing/2014/main" id="{4556B08D-E4BC-4879-9A52-15D4B73D0CBA}"/>
              </a:ext>
            </a:extLst>
          </p:cNvPr>
          <p:cNvSpPr>
            <a:spLocks noGrp="1"/>
          </p:cNvSpPr>
          <p:nvPr>
            <p:ph type="title"/>
          </p:nvPr>
        </p:nvSpPr>
        <p:spPr>
          <a:xfrm>
            <a:off x="827584" y="332656"/>
            <a:ext cx="7543800" cy="1450757"/>
          </a:xfrm>
        </p:spPr>
        <p:txBody>
          <a:bodyPr>
            <a:normAutofit fontScale="90000"/>
          </a:bodyPr>
          <a:lstStyle/>
          <a:p>
            <a:r>
              <a:rPr kumimoji="1" lang="ja-JP" altLang="en-US" dirty="0">
                <a:latin typeface="メイリオ" panose="020B0604030504040204" pitchFamily="50" charset="-128"/>
                <a:ea typeface="メイリオ" panose="020B0604030504040204" pitchFamily="50" charset="-128"/>
              </a:rPr>
              <a:t>東洋医学　</a:t>
            </a:r>
            <a:br>
              <a:rPr kumimoji="1" lang="en-US" altLang="ja-JP" dirty="0">
                <a:latin typeface="メイリオ" panose="020B0604030504040204" pitchFamily="50" charset="-128"/>
                <a:ea typeface="メイリオ" panose="020B0604030504040204" pitchFamily="50" charset="-128"/>
              </a:rPr>
            </a:br>
            <a:r>
              <a:rPr kumimoji="1" lang="ja-JP" altLang="en-US" dirty="0">
                <a:latin typeface="メイリオ" panose="020B0604030504040204" pitchFamily="50" charset="-128"/>
                <a:ea typeface="メイリオ" panose="020B0604030504040204" pitchFamily="50" charset="-128"/>
              </a:rPr>
              <a:t>　　　</a:t>
            </a:r>
            <a:r>
              <a:rPr kumimoji="1" lang="ja-JP" altLang="en-US" sz="2800" dirty="0">
                <a:latin typeface="メイリオ" panose="020B0604030504040204" pitchFamily="50" charset="-128"/>
                <a:ea typeface="メイリオ" panose="020B0604030504040204" pitchFamily="50" charset="-128"/>
              </a:rPr>
              <a:t>目に見えないものも診断の材料になる</a:t>
            </a:r>
          </a:p>
        </p:txBody>
      </p:sp>
      <p:sp>
        <p:nvSpPr>
          <p:cNvPr id="3" name="コンテンツ プレースホルダー 2">
            <a:extLst>
              <a:ext uri="{FF2B5EF4-FFF2-40B4-BE49-F238E27FC236}">
                <a16:creationId xmlns:a16="http://schemas.microsoft.com/office/drawing/2014/main" id="{208E5381-5F4E-4954-AD94-50EC864B7BF6}"/>
              </a:ext>
            </a:extLst>
          </p:cNvPr>
          <p:cNvSpPr>
            <a:spLocks noGrp="1"/>
          </p:cNvSpPr>
          <p:nvPr>
            <p:ph idx="1"/>
          </p:nvPr>
        </p:nvSpPr>
        <p:spPr>
          <a:xfrm>
            <a:off x="4716016" y="2492896"/>
            <a:ext cx="4010784" cy="3228854"/>
          </a:xfrm>
        </p:spPr>
        <p:txBody>
          <a:bodyPr>
            <a:normAutofit fontScale="92500" lnSpcReduction="10000"/>
          </a:bodyPr>
          <a:lstStyle/>
          <a:p>
            <a:r>
              <a:rPr kumimoji="1" lang="ja-JP" altLang="en-US"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・病気の原因を不調和</a:t>
            </a:r>
            <a:r>
              <a:rPr kumimoji="1" lang="en-US" altLang="ja-JP"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a:t>
            </a:r>
            <a:r>
              <a:rPr kumimoji="1" lang="ja-JP" altLang="en-US"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アンバランス</a:t>
            </a:r>
            <a:r>
              <a:rPr kumimoji="1" lang="en-US" altLang="ja-JP"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a:t>
            </a:r>
            <a:r>
              <a:rPr kumimoji="1" lang="ja-JP" altLang="en-US"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だと考え、身体のバランスを整える全体的な治療を中心に行う</a:t>
            </a:r>
            <a:endParaRPr kumimoji="1" lang="en-US" altLang="ja-JP"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0" indent="0">
              <a:buNone/>
            </a:pPr>
            <a:r>
              <a:rPr kumimoji="1" lang="ja-JP" altLang="en-US"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・こころ</a:t>
            </a:r>
            <a:r>
              <a:rPr kumimoji="1" lang="en-US" altLang="ja-JP"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a:t>
            </a:r>
            <a:r>
              <a:rPr kumimoji="1" lang="ja-JP" altLang="en-US"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精神</a:t>
            </a:r>
            <a:r>
              <a:rPr kumimoji="1" lang="en-US" altLang="ja-JP"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a:t>
            </a:r>
            <a:r>
              <a:rPr kumimoji="1" lang="ja-JP" altLang="en-US"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も含めて身体全体を一つのものとしてとらえる医学</a:t>
            </a:r>
            <a:endParaRPr kumimoji="1" lang="en-US" altLang="ja-JP"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0" indent="0">
              <a:buNone/>
            </a:pPr>
            <a:r>
              <a:rPr kumimoji="1" lang="ja-JP" altLang="en-US"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a:t>
            </a:r>
            <a:r>
              <a:rPr kumimoji="1" lang="ja-JP" altLang="en-US"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rPr>
              <a:t>生薬や漢方、鍼や灸</a:t>
            </a:r>
            <a:r>
              <a:rPr kumimoji="1" lang="ja-JP" altLang="en-US"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などを使い、心身の調和を図り、本来その人の身体の内にある自然治癒力を高める</a:t>
            </a:r>
            <a:endParaRPr kumimoji="1"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2442412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a:extLst>
              <a:ext uri="{FF2B5EF4-FFF2-40B4-BE49-F238E27FC236}">
                <a16:creationId xmlns:a16="http://schemas.microsoft.com/office/drawing/2014/main" id="{5103EAB3-582A-4445-B155-3C8A9F3867A5}"/>
              </a:ext>
            </a:extLst>
          </p:cNvPr>
          <p:cNvCxnSpPr>
            <a:cxnSpLocks/>
          </p:cNvCxnSpPr>
          <p:nvPr/>
        </p:nvCxnSpPr>
        <p:spPr>
          <a:xfrm>
            <a:off x="0" y="2420888"/>
            <a:ext cx="91440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2A29F4B1-17AD-4BE7-8C41-98F2D791CCAA}"/>
              </a:ext>
            </a:extLst>
          </p:cNvPr>
          <p:cNvSpPr>
            <a:spLocks noGrp="1"/>
          </p:cNvSpPr>
          <p:nvPr>
            <p:ph type="ctrTitle"/>
          </p:nvPr>
        </p:nvSpPr>
        <p:spPr>
          <a:xfrm>
            <a:off x="395536" y="2879070"/>
            <a:ext cx="8568951" cy="2952327"/>
          </a:xfrm>
        </p:spPr>
        <p:txBody>
          <a:bodyPr>
            <a:noAutofit/>
          </a:bodyPr>
          <a:lstStyle/>
          <a:p>
            <a:pPr>
              <a:lnSpc>
                <a:spcPct val="150000"/>
              </a:lnSpc>
            </a:pPr>
            <a:r>
              <a:rPr lang="ja-JP" altLang="en-US" sz="2400" dirty="0">
                <a:latin typeface="メイリオ" panose="020B0604030504040204" pitchFamily="50" charset="-128"/>
                <a:ea typeface="メイリオ" panose="020B0604030504040204" pitchFamily="50" charset="-128"/>
              </a:rPr>
              <a:t>環境？　社会？　自分？</a:t>
            </a:r>
            <a:br>
              <a:rPr lang="en-US" altLang="ja-JP" sz="2400" dirty="0">
                <a:latin typeface="メイリオ" panose="020B0604030504040204" pitchFamily="50" charset="-128"/>
                <a:ea typeface="メイリオ" panose="020B0604030504040204" pitchFamily="50" charset="-128"/>
              </a:rPr>
            </a:br>
            <a:br>
              <a:rPr lang="en-US" altLang="ja-JP" sz="2400" dirty="0">
                <a:latin typeface="メイリオ" panose="020B0604030504040204" pitchFamily="50" charset="-128"/>
                <a:ea typeface="メイリオ" panose="020B0604030504040204" pitchFamily="50" charset="-128"/>
              </a:rPr>
            </a:br>
            <a:r>
              <a:rPr lang="ja-JP" altLang="en-US" sz="2400" dirty="0">
                <a:latin typeface="メイリオ" panose="020B0604030504040204" pitchFamily="50" charset="-128"/>
                <a:ea typeface="メイリオ" panose="020B0604030504040204" pitchFamily="50" charset="-128"/>
              </a:rPr>
              <a:t>「医療」という箱の中だけで捉えていると、治る可能性も小さくなってしまう。箱の外には、無限の可能性があり（意識・気づき・・・）治る可能性を大きくする。</a:t>
            </a:r>
          </a:p>
        </p:txBody>
      </p:sp>
      <p:sp>
        <p:nvSpPr>
          <p:cNvPr id="6" name="テキスト ボックス 5">
            <a:extLst>
              <a:ext uri="{FF2B5EF4-FFF2-40B4-BE49-F238E27FC236}">
                <a16:creationId xmlns:a16="http://schemas.microsoft.com/office/drawing/2014/main" id="{CE1FC518-2227-4775-AB02-1EEB5F8F1490}"/>
              </a:ext>
            </a:extLst>
          </p:cNvPr>
          <p:cNvSpPr txBox="1"/>
          <p:nvPr/>
        </p:nvSpPr>
        <p:spPr>
          <a:xfrm>
            <a:off x="755575" y="1124744"/>
            <a:ext cx="7848872" cy="1754326"/>
          </a:xfrm>
          <a:prstGeom prst="rect">
            <a:avLst/>
          </a:prstGeom>
          <a:noFill/>
        </p:spPr>
        <p:txBody>
          <a:bodyPr wrap="square">
            <a:spAutoFit/>
          </a:bodyPr>
          <a:lstStyle/>
          <a:p>
            <a:r>
              <a:rPr lang="ja-JP" altLang="en-US" sz="4400" dirty="0">
                <a:latin typeface="メイリオ" panose="020B0604030504040204" pitchFamily="50" charset="-128"/>
                <a:ea typeface="メイリオ" panose="020B0604030504040204" pitchFamily="50" charset="-128"/>
              </a:rPr>
              <a:t>　「がん」という病気</a:t>
            </a:r>
            <a:endParaRPr lang="en-US" altLang="ja-JP" sz="4400" dirty="0">
              <a:latin typeface="メイリオ" panose="020B0604030504040204" pitchFamily="50" charset="-128"/>
              <a:ea typeface="メイリオ" panose="020B0604030504040204" pitchFamily="50" charset="-128"/>
            </a:endParaRPr>
          </a:p>
          <a:p>
            <a:r>
              <a:rPr lang="ja-JP" altLang="ja-JP" sz="2000" dirty="0">
                <a:latin typeface="メイリオ" panose="020B0604030504040204" pitchFamily="50" charset="-128"/>
                <a:ea typeface="メイリオ" panose="020B0604030504040204" pitchFamily="50" charset="-128"/>
              </a:rPr>
              <a:t>二人に一人はがんになる時代。その原因は何だと思いますか？</a:t>
            </a:r>
            <a:endParaRPr lang="ja-JP" altLang="ja-JP" sz="4400" dirty="0">
              <a:latin typeface="メイリオ" panose="020B0604030504040204" pitchFamily="50" charset="-128"/>
              <a:ea typeface="メイリオ" panose="020B0604030504040204" pitchFamily="50" charset="-128"/>
            </a:endParaRPr>
          </a:p>
          <a:p>
            <a:endParaRPr lang="ja-JP" altLang="en-US" sz="4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2186618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a:extLst>
              <a:ext uri="{FF2B5EF4-FFF2-40B4-BE49-F238E27FC236}">
                <a16:creationId xmlns:a16="http://schemas.microsoft.com/office/drawing/2014/main" id="{5103EAB3-582A-4445-B155-3C8A9F3867A5}"/>
              </a:ext>
            </a:extLst>
          </p:cNvPr>
          <p:cNvCxnSpPr>
            <a:cxnSpLocks/>
          </p:cNvCxnSpPr>
          <p:nvPr/>
        </p:nvCxnSpPr>
        <p:spPr>
          <a:xfrm>
            <a:off x="0" y="2420888"/>
            <a:ext cx="91440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2A29F4B1-17AD-4BE7-8C41-98F2D791CCAA}"/>
              </a:ext>
            </a:extLst>
          </p:cNvPr>
          <p:cNvSpPr>
            <a:spLocks noGrp="1"/>
          </p:cNvSpPr>
          <p:nvPr>
            <p:ph type="ctrTitle"/>
          </p:nvPr>
        </p:nvSpPr>
        <p:spPr>
          <a:xfrm>
            <a:off x="1403648" y="2739417"/>
            <a:ext cx="6336704" cy="4392472"/>
          </a:xfrm>
        </p:spPr>
        <p:txBody>
          <a:bodyPr>
            <a:noAutofit/>
          </a:bodyPr>
          <a:lstStyle/>
          <a:p>
            <a:pPr>
              <a:lnSpc>
                <a:spcPct val="150000"/>
              </a:lnSpc>
            </a:pPr>
            <a:r>
              <a:rPr lang="ja-JP" altLang="en-US" sz="3200" dirty="0">
                <a:latin typeface="メイリオ" panose="020B0604030504040204" pitchFamily="50" charset="-128"/>
                <a:ea typeface="メイリオ" panose="020B0604030504040204" pitchFamily="50" charset="-128"/>
              </a:rPr>
              <a:t>病気になる選択をしているのは、</a:t>
            </a:r>
            <a:br>
              <a:rPr lang="en-US" altLang="ja-JP" sz="3200" dirty="0">
                <a:latin typeface="メイリオ" panose="020B0604030504040204" pitchFamily="50" charset="-128"/>
                <a:ea typeface="メイリオ" panose="020B0604030504040204" pitchFamily="50" charset="-128"/>
              </a:rPr>
            </a:br>
            <a:r>
              <a:rPr lang="ja-JP" altLang="en-US" sz="3200" dirty="0">
                <a:latin typeface="メイリオ" panose="020B0604030504040204" pitchFamily="50" charset="-128"/>
                <a:ea typeface="メイリオ" panose="020B0604030504040204" pitchFamily="50" charset="-128"/>
              </a:rPr>
              <a:t>無意識でもまぎれもない「自分」</a:t>
            </a:r>
            <a:br>
              <a:rPr lang="ja-JP" altLang="en-US" sz="3200" dirty="0">
                <a:latin typeface="メイリオ" panose="020B0604030504040204" pitchFamily="50" charset="-128"/>
                <a:ea typeface="メイリオ" panose="020B0604030504040204" pitchFamily="50" charset="-128"/>
              </a:rPr>
            </a:br>
            <a:br>
              <a:rPr lang="en-US" altLang="ja-JP" sz="3200" dirty="0">
                <a:latin typeface="メイリオ" panose="020B0604030504040204" pitchFamily="50" charset="-128"/>
                <a:ea typeface="メイリオ" panose="020B0604030504040204" pitchFamily="50" charset="-128"/>
              </a:rPr>
            </a:br>
            <a:r>
              <a:rPr lang="ja-JP" altLang="en-US" sz="3200" dirty="0">
                <a:latin typeface="メイリオ" panose="020B0604030504040204" pitchFamily="50" charset="-128"/>
                <a:ea typeface="メイリオ" panose="020B0604030504040204" pitchFamily="50" charset="-128"/>
              </a:rPr>
              <a:t>正直な自分でいるか</a:t>
            </a:r>
            <a:br>
              <a:rPr lang="ja-JP" altLang="en-US" sz="3200" dirty="0">
                <a:latin typeface="メイリオ" panose="020B0604030504040204" pitchFamily="50" charset="-128"/>
                <a:ea typeface="メイリオ" panose="020B0604030504040204" pitchFamily="50" charset="-128"/>
              </a:rPr>
            </a:br>
            <a:r>
              <a:rPr lang="ja-JP" altLang="en-US" sz="3200" dirty="0">
                <a:latin typeface="メイリオ" panose="020B0604030504040204" pitchFamily="50" charset="-128"/>
                <a:ea typeface="メイリオ" panose="020B0604030504040204" pitchFamily="50" charset="-128"/>
              </a:rPr>
              <a:t>素直な自分と向き合えているか</a:t>
            </a:r>
            <a:br>
              <a:rPr lang="ja-JP" altLang="en-US" sz="3200" dirty="0">
                <a:latin typeface="メイリオ" panose="020B0604030504040204" pitchFamily="50" charset="-128"/>
                <a:ea typeface="メイリオ" panose="020B0604030504040204" pitchFamily="50" charset="-128"/>
              </a:rPr>
            </a:br>
            <a:endParaRPr lang="ja-JP" altLang="en-US" sz="3200" dirty="0">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CE1FC518-2227-4775-AB02-1EEB5F8F1490}"/>
              </a:ext>
            </a:extLst>
          </p:cNvPr>
          <p:cNvSpPr txBox="1"/>
          <p:nvPr/>
        </p:nvSpPr>
        <p:spPr>
          <a:xfrm>
            <a:off x="1043608" y="1308603"/>
            <a:ext cx="7848872" cy="1446550"/>
          </a:xfrm>
          <a:prstGeom prst="rect">
            <a:avLst/>
          </a:prstGeom>
          <a:noFill/>
        </p:spPr>
        <p:txBody>
          <a:bodyPr wrap="square">
            <a:spAutoFit/>
          </a:bodyPr>
          <a:lstStyle/>
          <a:p>
            <a:r>
              <a:rPr lang="ja-JP" altLang="en-US" sz="4400" dirty="0">
                <a:latin typeface="メイリオ" panose="020B0604030504040204" pitchFamily="50" charset="-128"/>
                <a:ea typeface="メイリオ" panose="020B0604030504040204" pitchFamily="50" charset="-128"/>
              </a:rPr>
              <a:t>　病気に対する捉え方</a:t>
            </a:r>
            <a:endParaRPr lang="en-US" altLang="ja-JP" sz="4400" dirty="0">
              <a:latin typeface="メイリオ" panose="020B0604030504040204" pitchFamily="50" charset="-128"/>
              <a:ea typeface="メイリオ" panose="020B0604030504040204" pitchFamily="50" charset="-128"/>
            </a:endParaRPr>
          </a:p>
          <a:p>
            <a:endParaRPr lang="ja-JP" altLang="en-US" sz="4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8990214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a:extLst>
              <a:ext uri="{FF2B5EF4-FFF2-40B4-BE49-F238E27FC236}">
                <a16:creationId xmlns:a16="http://schemas.microsoft.com/office/drawing/2014/main" id="{5103EAB3-582A-4445-B155-3C8A9F3867A5}"/>
              </a:ext>
            </a:extLst>
          </p:cNvPr>
          <p:cNvCxnSpPr>
            <a:cxnSpLocks/>
          </p:cNvCxnSpPr>
          <p:nvPr/>
        </p:nvCxnSpPr>
        <p:spPr>
          <a:xfrm>
            <a:off x="0" y="2420888"/>
            <a:ext cx="91440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2A29F4B1-17AD-4BE7-8C41-98F2D791CCAA}"/>
              </a:ext>
            </a:extLst>
          </p:cNvPr>
          <p:cNvSpPr>
            <a:spLocks noGrp="1"/>
          </p:cNvSpPr>
          <p:nvPr>
            <p:ph type="ctrTitle"/>
          </p:nvPr>
        </p:nvSpPr>
        <p:spPr>
          <a:xfrm>
            <a:off x="395536" y="2276872"/>
            <a:ext cx="8389440" cy="4193413"/>
          </a:xfrm>
        </p:spPr>
        <p:txBody>
          <a:bodyPr>
            <a:noAutofit/>
          </a:bodyPr>
          <a:lstStyle/>
          <a:p>
            <a:pPr>
              <a:lnSpc>
                <a:spcPct val="150000"/>
              </a:lnSpc>
            </a:pPr>
            <a:br>
              <a:rPr lang="en-US" altLang="ja-JP" sz="2800" dirty="0">
                <a:latin typeface="メイリオ" panose="020B0604030504040204" pitchFamily="50" charset="-128"/>
                <a:ea typeface="メイリオ" panose="020B0604030504040204" pitchFamily="50" charset="-128"/>
              </a:rPr>
            </a:br>
            <a:r>
              <a:rPr lang="ja-JP" altLang="en-US" sz="2800" dirty="0">
                <a:latin typeface="メイリオ" panose="020B0604030504040204" pitchFamily="50" charset="-128"/>
                <a:ea typeface="メイリオ" panose="020B0604030504040204" pitchFamily="50" charset="-128"/>
              </a:rPr>
              <a:t>意識と選択</a:t>
            </a:r>
            <a:br>
              <a:rPr lang="ja-JP" altLang="en-US" sz="2800" dirty="0">
                <a:latin typeface="メイリオ" panose="020B0604030504040204" pitchFamily="50" charset="-128"/>
                <a:ea typeface="メイリオ" panose="020B0604030504040204" pitchFamily="50" charset="-128"/>
              </a:rPr>
            </a:br>
            <a:r>
              <a:rPr lang="ja-JP" altLang="en-US" sz="2800" dirty="0">
                <a:latin typeface="メイリオ" panose="020B0604030504040204" pitchFamily="50" charset="-128"/>
                <a:ea typeface="メイリオ" panose="020B0604030504040204" pitchFamily="50" charset="-128"/>
              </a:rPr>
              <a:t>　これまでの習慣、概念もあり、なかなか一気に変　　</a:t>
            </a:r>
            <a:br>
              <a:rPr lang="en-US" altLang="ja-JP" sz="2800" dirty="0">
                <a:latin typeface="メイリオ" panose="020B0604030504040204" pitchFamily="50" charset="-128"/>
                <a:ea typeface="メイリオ" panose="020B0604030504040204" pitchFamily="50" charset="-128"/>
              </a:rPr>
            </a:br>
            <a:r>
              <a:rPr lang="ja-JP" altLang="en-US" sz="2800" dirty="0">
                <a:latin typeface="メイリオ" panose="020B0604030504040204" pitchFamily="50" charset="-128"/>
                <a:ea typeface="メイリオ" panose="020B0604030504040204" pitchFamily="50" charset="-128"/>
              </a:rPr>
              <a:t>　えることは難しい</a:t>
            </a:r>
            <a:br>
              <a:rPr lang="ja-JP" altLang="en-US" sz="2800" dirty="0">
                <a:latin typeface="メイリオ" panose="020B0604030504040204" pitchFamily="50" charset="-128"/>
                <a:ea typeface="メイリオ" panose="020B0604030504040204" pitchFamily="50" charset="-128"/>
              </a:rPr>
            </a:br>
            <a:r>
              <a:rPr lang="ja-JP" altLang="en-US" sz="2800" dirty="0">
                <a:latin typeface="メイリオ" panose="020B0604030504040204" pitchFamily="50" charset="-128"/>
                <a:ea typeface="メイリオ" panose="020B0604030504040204" pitchFamily="50" charset="-128"/>
              </a:rPr>
              <a:t>▶様々な健康法</a:t>
            </a:r>
            <a:br>
              <a:rPr lang="ja-JP" altLang="en-US" sz="2800" dirty="0">
                <a:latin typeface="メイリオ" panose="020B0604030504040204" pitchFamily="50" charset="-128"/>
                <a:ea typeface="メイリオ" panose="020B0604030504040204" pitchFamily="50" charset="-128"/>
              </a:rPr>
            </a:br>
            <a:r>
              <a:rPr lang="ja-JP" altLang="en-US" sz="2800" dirty="0">
                <a:latin typeface="メイリオ" panose="020B0604030504040204" pitchFamily="50" charset="-128"/>
                <a:ea typeface="メイリオ" panose="020B0604030504040204" pitchFamily="50" charset="-128"/>
              </a:rPr>
              <a:t>　何に焦点を当てるか　「〇〇健康法」が沢山ある</a:t>
            </a:r>
            <a:br>
              <a:rPr lang="en-US" altLang="ja-JP" sz="2800" dirty="0">
                <a:latin typeface="メイリオ" panose="020B0604030504040204" pitchFamily="50" charset="-128"/>
                <a:ea typeface="メイリオ" panose="020B0604030504040204" pitchFamily="50" charset="-128"/>
              </a:rPr>
            </a:br>
            <a:r>
              <a:rPr lang="ja-JP" altLang="en-US" sz="2800" dirty="0">
                <a:latin typeface="メイリオ" panose="020B0604030504040204" pitchFamily="50" charset="-128"/>
                <a:ea typeface="メイリオ" panose="020B0604030504040204" pitchFamily="50" charset="-128"/>
              </a:rPr>
              <a:t>　</a:t>
            </a:r>
            <a:r>
              <a:rPr lang="ja-JP" altLang="en-US" sz="2000" dirty="0">
                <a:latin typeface="メイリオ" panose="020B0604030504040204" pitchFamily="50" charset="-128"/>
                <a:ea typeface="メイリオ" panose="020B0604030504040204" pitchFamily="50" charset="-128"/>
              </a:rPr>
              <a:t>自分がしっくりくるもの、ピンとくるものを選択し行動していく</a:t>
            </a:r>
            <a:endParaRPr lang="ja-JP" altLang="en-US" sz="2800" dirty="0">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CE1FC518-2227-4775-AB02-1EEB5F8F1490}"/>
              </a:ext>
            </a:extLst>
          </p:cNvPr>
          <p:cNvSpPr txBox="1"/>
          <p:nvPr/>
        </p:nvSpPr>
        <p:spPr>
          <a:xfrm>
            <a:off x="1043608" y="1093501"/>
            <a:ext cx="7848872" cy="1200329"/>
          </a:xfrm>
          <a:prstGeom prst="rect">
            <a:avLst/>
          </a:prstGeom>
          <a:noFill/>
        </p:spPr>
        <p:txBody>
          <a:bodyPr wrap="square">
            <a:spAutoFit/>
          </a:bodyPr>
          <a:lstStyle/>
          <a:p>
            <a:r>
              <a:rPr lang="ja-JP" altLang="en-US" sz="3600" dirty="0">
                <a:latin typeface="メイリオ" panose="020B0604030504040204" pitchFamily="50" charset="-128"/>
                <a:ea typeface="メイリオ" panose="020B0604030504040204" pitchFamily="50" charset="-128"/>
              </a:rPr>
              <a:t>自然治癒力を目覚めさせ</a:t>
            </a:r>
            <a:endParaRPr lang="en-US" altLang="ja-JP" sz="3600" dirty="0">
              <a:latin typeface="メイリオ" panose="020B0604030504040204" pitchFamily="50" charset="-128"/>
              <a:ea typeface="メイリオ" panose="020B0604030504040204" pitchFamily="50" charset="-128"/>
            </a:endParaRPr>
          </a:p>
          <a:p>
            <a:r>
              <a:rPr lang="ja-JP" altLang="en-US" sz="3600" dirty="0">
                <a:latin typeface="メイリオ" panose="020B0604030504040204" pitchFamily="50" charset="-128"/>
                <a:ea typeface="メイリオ" panose="020B0604030504040204" pitchFamily="50" charset="-128"/>
              </a:rPr>
              <a:t>自分の治癒力を最大限生かす方法</a:t>
            </a:r>
          </a:p>
        </p:txBody>
      </p:sp>
    </p:spTree>
    <p:extLst>
      <p:ext uri="{BB962C8B-B14F-4D97-AF65-F5344CB8AC3E}">
        <p14:creationId xmlns:p14="http://schemas.microsoft.com/office/powerpoint/2010/main" val="32843089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a:extLst>
              <a:ext uri="{FF2B5EF4-FFF2-40B4-BE49-F238E27FC236}">
                <a16:creationId xmlns:a16="http://schemas.microsoft.com/office/drawing/2014/main" id="{5103EAB3-582A-4445-B155-3C8A9F3867A5}"/>
              </a:ext>
            </a:extLst>
          </p:cNvPr>
          <p:cNvCxnSpPr>
            <a:cxnSpLocks/>
          </p:cNvCxnSpPr>
          <p:nvPr/>
        </p:nvCxnSpPr>
        <p:spPr>
          <a:xfrm>
            <a:off x="0" y="2420888"/>
            <a:ext cx="91440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2A29F4B1-17AD-4BE7-8C41-98F2D791CCAA}"/>
              </a:ext>
            </a:extLst>
          </p:cNvPr>
          <p:cNvSpPr>
            <a:spLocks noGrp="1"/>
          </p:cNvSpPr>
          <p:nvPr>
            <p:ph type="ctrTitle"/>
          </p:nvPr>
        </p:nvSpPr>
        <p:spPr>
          <a:xfrm>
            <a:off x="611560" y="2564904"/>
            <a:ext cx="8389440" cy="3905373"/>
          </a:xfrm>
        </p:spPr>
        <p:txBody>
          <a:bodyPr>
            <a:noAutofit/>
          </a:bodyPr>
          <a:lstStyle/>
          <a:p>
            <a:pPr>
              <a:lnSpc>
                <a:spcPct val="150000"/>
              </a:lnSpc>
            </a:pPr>
            <a:r>
              <a:rPr lang="ja-JP" altLang="en-US" sz="2400" dirty="0">
                <a:latin typeface="メイリオ" panose="020B0604030504040204" pitchFamily="50" charset="-128"/>
                <a:ea typeface="メイリオ" panose="020B0604030504040204" pitchFamily="50" charset="-128"/>
              </a:rPr>
              <a:t>▶東洋医学ー自然治癒を基本とする</a:t>
            </a:r>
            <a:br>
              <a:rPr lang="ja-JP" altLang="en-US" sz="2400" dirty="0">
                <a:latin typeface="メイリオ" panose="020B0604030504040204" pitchFamily="50" charset="-128"/>
                <a:ea typeface="メイリオ" panose="020B0604030504040204" pitchFamily="50" charset="-128"/>
              </a:rPr>
            </a:br>
            <a:r>
              <a:rPr lang="ja-JP" altLang="en-US" sz="2400" dirty="0">
                <a:latin typeface="メイリオ" panose="020B0604030504040204" pitchFamily="50" charset="-128"/>
                <a:ea typeface="メイリオ" panose="020B0604030504040204" pitchFamily="50" charset="-128"/>
              </a:rPr>
              <a:t>▶西洋医学ー悪いところを排除しようとする</a:t>
            </a:r>
            <a:br>
              <a:rPr lang="ja-JP" altLang="en-US" sz="2400" dirty="0">
                <a:latin typeface="メイリオ" panose="020B0604030504040204" pitchFamily="50" charset="-128"/>
                <a:ea typeface="メイリオ" panose="020B0604030504040204" pitchFamily="50" charset="-128"/>
              </a:rPr>
            </a:br>
            <a:r>
              <a:rPr lang="ja-JP" altLang="en-US" sz="2400" dirty="0">
                <a:latin typeface="メイリオ" panose="020B0604030504040204" pitchFamily="50" charset="-128"/>
                <a:ea typeface="メイリオ" panose="020B0604030504040204" pitchFamily="50" charset="-128"/>
              </a:rPr>
              <a:t>「自分が自然でいること」「自然の中に身をおくこと」</a:t>
            </a:r>
            <a:br>
              <a:rPr lang="ja-JP" altLang="en-US" sz="2400" dirty="0">
                <a:latin typeface="メイリオ" panose="020B0604030504040204" pitchFamily="50" charset="-128"/>
                <a:ea typeface="メイリオ" panose="020B0604030504040204" pitchFamily="50" charset="-128"/>
              </a:rPr>
            </a:br>
            <a:br>
              <a:rPr lang="en-US" altLang="ja-JP" sz="2400" dirty="0">
                <a:latin typeface="メイリオ" panose="020B0604030504040204" pitchFamily="50" charset="-128"/>
                <a:ea typeface="メイリオ" panose="020B0604030504040204" pitchFamily="50" charset="-128"/>
              </a:rPr>
            </a:br>
            <a:r>
              <a:rPr lang="ja-JP" altLang="en-US" sz="2400" dirty="0">
                <a:latin typeface="メイリオ" panose="020B0604030504040204" pitchFamily="50" charset="-128"/>
                <a:ea typeface="メイリオ" panose="020B0604030504040204" pitchFamily="50" charset="-128"/>
              </a:rPr>
              <a:t>自然</a:t>
            </a:r>
            <a:r>
              <a:rPr lang="en-US" altLang="ja-JP" sz="2400" dirty="0">
                <a:latin typeface="メイリオ" panose="020B0604030504040204" pitchFamily="50" charset="-128"/>
                <a:ea typeface="メイリオ" panose="020B0604030504040204" pitchFamily="50" charset="-128"/>
              </a:rPr>
              <a:t>=</a:t>
            </a:r>
            <a:r>
              <a:rPr lang="ja-JP" altLang="en-US" sz="2400" dirty="0">
                <a:latin typeface="メイリオ" panose="020B0604030504040204" pitchFamily="50" charset="-128"/>
                <a:ea typeface="メイリオ" panose="020B0604030504040204" pitchFamily="50" charset="-128"/>
              </a:rPr>
              <a:t>「癒し」</a:t>
            </a:r>
            <a:br>
              <a:rPr lang="en-US" altLang="ja-JP" sz="2400" dirty="0">
                <a:latin typeface="メイリオ" panose="020B0604030504040204" pitchFamily="50" charset="-128"/>
                <a:ea typeface="メイリオ" panose="020B0604030504040204" pitchFamily="50" charset="-128"/>
              </a:rPr>
            </a:br>
            <a:r>
              <a:rPr lang="ja-JP" altLang="en-US" sz="2400" dirty="0">
                <a:latin typeface="メイリオ" panose="020B0604030504040204" pitchFamily="50" charset="-128"/>
                <a:ea typeface="メイリオ" panose="020B0604030504040204" pitchFamily="50" charset="-128"/>
              </a:rPr>
              <a:t>私たちの心と身体に直接働きかけて自然治癒力を引き出し回復を促進させる一つの方法</a:t>
            </a:r>
          </a:p>
        </p:txBody>
      </p:sp>
      <p:sp>
        <p:nvSpPr>
          <p:cNvPr id="6" name="テキスト ボックス 5">
            <a:extLst>
              <a:ext uri="{FF2B5EF4-FFF2-40B4-BE49-F238E27FC236}">
                <a16:creationId xmlns:a16="http://schemas.microsoft.com/office/drawing/2014/main" id="{CE1FC518-2227-4775-AB02-1EEB5F8F1490}"/>
              </a:ext>
            </a:extLst>
          </p:cNvPr>
          <p:cNvSpPr txBox="1"/>
          <p:nvPr/>
        </p:nvSpPr>
        <p:spPr>
          <a:xfrm>
            <a:off x="1043608" y="1093501"/>
            <a:ext cx="7848872" cy="1200329"/>
          </a:xfrm>
          <a:prstGeom prst="rect">
            <a:avLst/>
          </a:prstGeom>
          <a:noFill/>
        </p:spPr>
        <p:txBody>
          <a:bodyPr wrap="square">
            <a:spAutoFit/>
          </a:bodyPr>
          <a:lstStyle/>
          <a:p>
            <a:r>
              <a:rPr lang="ja-JP" altLang="en-US" sz="3600" dirty="0">
                <a:latin typeface="メイリオ" panose="020B0604030504040204" pitchFamily="50" charset="-128"/>
                <a:ea typeface="メイリオ" panose="020B0604030504040204" pitchFamily="50" charset="-128"/>
              </a:rPr>
              <a:t>自然治癒力を目覚めさせ</a:t>
            </a:r>
            <a:endParaRPr lang="en-US" altLang="ja-JP" sz="3600" dirty="0">
              <a:latin typeface="メイリオ" panose="020B0604030504040204" pitchFamily="50" charset="-128"/>
              <a:ea typeface="メイリオ" panose="020B0604030504040204" pitchFamily="50" charset="-128"/>
            </a:endParaRPr>
          </a:p>
          <a:p>
            <a:r>
              <a:rPr lang="ja-JP" altLang="en-US" sz="3600" dirty="0">
                <a:latin typeface="メイリオ" panose="020B0604030504040204" pitchFamily="50" charset="-128"/>
                <a:ea typeface="メイリオ" panose="020B0604030504040204" pitchFamily="50" charset="-128"/>
              </a:rPr>
              <a:t>自分の治癒力を最大限生かす方法</a:t>
            </a:r>
          </a:p>
        </p:txBody>
      </p:sp>
    </p:spTree>
    <p:extLst>
      <p:ext uri="{BB962C8B-B14F-4D97-AF65-F5344CB8AC3E}">
        <p14:creationId xmlns:p14="http://schemas.microsoft.com/office/powerpoint/2010/main" val="37849140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a:extLst>
              <a:ext uri="{FF2B5EF4-FFF2-40B4-BE49-F238E27FC236}">
                <a16:creationId xmlns:a16="http://schemas.microsoft.com/office/drawing/2014/main" id="{5103EAB3-582A-4445-B155-3C8A9F3867A5}"/>
              </a:ext>
            </a:extLst>
          </p:cNvPr>
          <p:cNvCxnSpPr>
            <a:cxnSpLocks/>
          </p:cNvCxnSpPr>
          <p:nvPr/>
        </p:nvCxnSpPr>
        <p:spPr>
          <a:xfrm>
            <a:off x="0" y="2420888"/>
            <a:ext cx="91440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2A29F4B1-17AD-4BE7-8C41-98F2D791CCAA}"/>
              </a:ext>
            </a:extLst>
          </p:cNvPr>
          <p:cNvSpPr>
            <a:spLocks noGrp="1"/>
          </p:cNvSpPr>
          <p:nvPr>
            <p:ph type="ctrTitle"/>
          </p:nvPr>
        </p:nvSpPr>
        <p:spPr>
          <a:xfrm>
            <a:off x="827584" y="2708920"/>
            <a:ext cx="7992888" cy="3185289"/>
          </a:xfrm>
        </p:spPr>
        <p:txBody>
          <a:bodyPr>
            <a:noAutofit/>
          </a:bodyPr>
          <a:lstStyle/>
          <a:p>
            <a:pPr algn="ctr">
              <a:lnSpc>
                <a:spcPct val="150000"/>
              </a:lnSpc>
            </a:pPr>
            <a:r>
              <a:rPr lang="ja-JP" altLang="en-US" sz="3200" dirty="0">
                <a:latin typeface="メイリオ" panose="020B0604030504040204" pitchFamily="50" charset="-128"/>
                <a:ea typeface="メイリオ" panose="020B0604030504040204" pitchFamily="50" charset="-128"/>
              </a:rPr>
              <a:t>自分に合った方法を見つけていく</a:t>
            </a:r>
            <a:br>
              <a:rPr lang="ja-JP" altLang="en-US" sz="3200" dirty="0">
                <a:latin typeface="メイリオ" panose="020B0604030504040204" pitchFamily="50" charset="-128"/>
                <a:ea typeface="メイリオ" panose="020B0604030504040204" pitchFamily="50" charset="-128"/>
              </a:rPr>
            </a:br>
            <a:r>
              <a:rPr lang="ja-JP" altLang="en-US" sz="3200" dirty="0">
                <a:latin typeface="メイリオ" panose="020B0604030504040204" pitchFamily="50" charset="-128"/>
                <a:ea typeface="メイリオ" panose="020B0604030504040204" pitchFamily="50" charset="-128"/>
              </a:rPr>
              <a:t>本来あるべき自分に戻っていく作業</a:t>
            </a:r>
            <a:br>
              <a:rPr lang="en-US" altLang="ja-JP" sz="3200" dirty="0">
                <a:latin typeface="メイリオ" panose="020B0604030504040204" pitchFamily="50" charset="-128"/>
                <a:ea typeface="メイリオ" panose="020B0604030504040204" pitchFamily="50" charset="-128"/>
              </a:rPr>
            </a:br>
            <a:br>
              <a:rPr lang="en-US" altLang="ja-JP" sz="3200" dirty="0">
                <a:latin typeface="メイリオ" panose="020B0604030504040204" pitchFamily="50" charset="-128"/>
                <a:ea typeface="メイリオ" panose="020B0604030504040204" pitchFamily="50" charset="-128"/>
              </a:rPr>
            </a:br>
            <a:endParaRPr lang="ja-JP" altLang="en-US" sz="3200" dirty="0">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CE1FC518-2227-4775-AB02-1EEB5F8F1490}"/>
              </a:ext>
            </a:extLst>
          </p:cNvPr>
          <p:cNvSpPr txBox="1"/>
          <p:nvPr/>
        </p:nvSpPr>
        <p:spPr>
          <a:xfrm>
            <a:off x="1079612" y="1199012"/>
            <a:ext cx="6984776" cy="646331"/>
          </a:xfrm>
          <a:prstGeom prst="rect">
            <a:avLst/>
          </a:prstGeom>
          <a:noFill/>
        </p:spPr>
        <p:txBody>
          <a:bodyPr wrap="square">
            <a:spAutoFit/>
          </a:bodyPr>
          <a:lstStyle/>
          <a:p>
            <a:r>
              <a:rPr lang="ja-JP" altLang="en-US" sz="3600" dirty="0">
                <a:latin typeface="メイリオ" panose="020B0604030504040204" pitchFamily="50" charset="-128"/>
                <a:ea typeface="メイリオ" panose="020B0604030504040204" pitchFamily="50" charset="-128"/>
              </a:rPr>
              <a:t>回復するために必要な「癒し」</a:t>
            </a:r>
          </a:p>
        </p:txBody>
      </p:sp>
    </p:spTree>
    <p:extLst>
      <p:ext uri="{BB962C8B-B14F-4D97-AF65-F5344CB8AC3E}">
        <p14:creationId xmlns:p14="http://schemas.microsoft.com/office/powerpoint/2010/main" val="13438618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a:extLst>
              <a:ext uri="{FF2B5EF4-FFF2-40B4-BE49-F238E27FC236}">
                <a16:creationId xmlns:a16="http://schemas.microsoft.com/office/drawing/2014/main" id="{5103EAB3-582A-4445-B155-3C8A9F3867A5}"/>
              </a:ext>
            </a:extLst>
          </p:cNvPr>
          <p:cNvCxnSpPr>
            <a:cxnSpLocks/>
          </p:cNvCxnSpPr>
          <p:nvPr/>
        </p:nvCxnSpPr>
        <p:spPr>
          <a:xfrm>
            <a:off x="0" y="2420888"/>
            <a:ext cx="91440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2A29F4B1-17AD-4BE7-8C41-98F2D791CCAA}"/>
              </a:ext>
            </a:extLst>
          </p:cNvPr>
          <p:cNvSpPr>
            <a:spLocks noGrp="1"/>
          </p:cNvSpPr>
          <p:nvPr>
            <p:ph type="ctrTitle"/>
          </p:nvPr>
        </p:nvSpPr>
        <p:spPr>
          <a:xfrm>
            <a:off x="827584" y="2835369"/>
            <a:ext cx="7704856" cy="3203485"/>
          </a:xfrm>
        </p:spPr>
        <p:txBody>
          <a:bodyPr>
            <a:noAutofit/>
          </a:bodyPr>
          <a:lstStyle/>
          <a:p>
            <a:pPr>
              <a:lnSpc>
                <a:spcPct val="150000"/>
              </a:lnSpc>
            </a:pPr>
            <a:r>
              <a:rPr lang="ja-JP" altLang="en-US" sz="2800" dirty="0">
                <a:latin typeface="メイリオ" panose="020B0604030504040204" pitchFamily="50" charset="-128"/>
                <a:ea typeface="メイリオ" panose="020B0604030504040204" pitchFamily="50" charset="-128"/>
              </a:rPr>
              <a:t>それでも、ネガティブな感情を手放し、明るく、楽しく、ワクワクする気持ちで生活することが</a:t>
            </a:r>
            <a:br>
              <a:rPr lang="ja-JP" altLang="en-US" sz="2800" dirty="0">
                <a:latin typeface="メイリオ" panose="020B0604030504040204" pitchFamily="50" charset="-128"/>
                <a:ea typeface="メイリオ" panose="020B0604030504040204" pitchFamily="50" charset="-128"/>
              </a:rPr>
            </a:br>
            <a:r>
              <a:rPr lang="ja-JP" altLang="en-US" sz="2800" dirty="0">
                <a:latin typeface="メイリオ" panose="020B0604030504040204" pitchFamily="50" charset="-128"/>
                <a:ea typeface="メイリオ" panose="020B0604030504040204" pitchFamily="50" charset="-128"/>
              </a:rPr>
              <a:t>回復に向かう道</a:t>
            </a:r>
            <a:br>
              <a:rPr lang="ja-JP" altLang="en-US" sz="2800" dirty="0">
                <a:latin typeface="メイリオ" panose="020B0604030504040204" pitchFamily="50" charset="-128"/>
                <a:ea typeface="メイリオ" panose="020B0604030504040204" pitchFamily="50" charset="-128"/>
              </a:rPr>
            </a:br>
            <a:r>
              <a:rPr lang="ja-JP" altLang="en-US" sz="2800" dirty="0">
                <a:latin typeface="メイリオ" panose="020B0604030504040204" pitchFamily="50" charset="-128"/>
                <a:ea typeface="メイリオ" panose="020B0604030504040204" pitchFamily="50" charset="-128"/>
              </a:rPr>
              <a:t>完治する可能性もでてくる</a:t>
            </a:r>
            <a:br>
              <a:rPr lang="ja-JP" altLang="en-US" sz="2800" dirty="0">
                <a:latin typeface="メイリオ" panose="020B0604030504040204" pitchFamily="50" charset="-128"/>
                <a:ea typeface="メイリオ" panose="020B0604030504040204" pitchFamily="50" charset="-128"/>
              </a:rPr>
            </a:br>
            <a:endParaRPr lang="ja-JP" altLang="en-US" sz="2800" dirty="0">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CE1FC518-2227-4775-AB02-1EEB5F8F1490}"/>
              </a:ext>
            </a:extLst>
          </p:cNvPr>
          <p:cNvSpPr txBox="1"/>
          <p:nvPr/>
        </p:nvSpPr>
        <p:spPr>
          <a:xfrm>
            <a:off x="1907704" y="1360077"/>
            <a:ext cx="6228692" cy="646331"/>
          </a:xfrm>
          <a:prstGeom prst="rect">
            <a:avLst/>
          </a:prstGeom>
          <a:noFill/>
        </p:spPr>
        <p:txBody>
          <a:bodyPr wrap="square">
            <a:spAutoFit/>
          </a:bodyPr>
          <a:lstStyle/>
          <a:p>
            <a:r>
              <a:rPr lang="ja-JP" altLang="en-US" sz="3600" dirty="0">
                <a:latin typeface="メイリオ" panose="020B0604030504040204" pitchFamily="50" charset="-128"/>
                <a:ea typeface="メイリオ" panose="020B0604030504040204" pitchFamily="50" charset="-128"/>
              </a:rPr>
              <a:t>病気からくる「不安」</a:t>
            </a:r>
          </a:p>
        </p:txBody>
      </p:sp>
    </p:spTree>
    <p:extLst>
      <p:ext uri="{BB962C8B-B14F-4D97-AF65-F5344CB8AC3E}">
        <p14:creationId xmlns:p14="http://schemas.microsoft.com/office/powerpoint/2010/main" val="14641888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a:extLst>
              <a:ext uri="{FF2B5EF4-FFF2-40B4-BE49-F238E27FC236}">
                <a16:creationId xmlns:a16="http://schemas.microsoft.com/office/drawing/2014/main" id="{5103EAB3-582A-4445-B155-3C8A9F3867A5}"/>
              </a:ext>
            </a:extLst>
          </p:cNvPr>
          <p:cNvCxnSpPr>
            <a:cxnSpLocks/>
          </p:cNvCxnSpPr>
          <p:nvPr/>
        </p:nvCxnSpPr>
        <p:spPr>
          <a:xfrm>
            <a:off x="0" y="2420888"/>
            <a:ext cx="91440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2A29F4B1-17AD-4BE7-8C41-98F2D791CCAA}"/>
              </a:ext>
            </a:extLst>
          </p:cNvPr>
          <p:cNvSpPr>
            <a:spLocks noGrp="1"/>
          </p:cNvSpPr>
          <p:nvPr>
            <p:ph type="ctrTitle"/>
          </p:nvPr>
        </p:nvSpPr>
        <p:spPr>
          <a:xfrm>
            <a:off x="719572" y="2636912"/>
            <a:ext cx="7704856" cy="3848898"/>
          </a:xfrm>
        </p:spPr>
        <p:txBody>
          <a:bodyPr>
            <a:noAutofit/>
          </a:bodyPr>
          <a:lstStyle/>
          <a:p>
            <a:pPr>
              <a:lnSpc>
                <a:spcPct val="150000"/>
              </a:lnSpc>
            </a:pPr>
            <a:r>
              <a:rPr lang="ja-JP" altLang="en-US" sz="2800" dirty="0">
                <a:latin typeface="メイリオ" panose="020B0604030504040204" pitchFamily="50" charset="-128"/>
                <a:ea typeface="メイリオ" panose="020B0604030504040204" pitchFamily="50" charset="-128"/>
              </a:rPr>
              <a:t>病気を排除するのではなく、身体の声を聴き、何をしていくことが自分にとって大切なのかを、素直に考えてみることからはじめてみよう。</a:t>
            </a:r>
            <a:br>
              <a:rPr lang="en-US" altLang="ja-JP" sz="2800" dirty="0">
                <a:latin typeface="メイリオ" panose="020B0604030504040204" pitchFamily="50" charset="-128"/>
                <a:ea typeface="メイリオ" panose="020B0604030504040204" pitchFamily="50" charset="-128"/>
              </a:rPr>
            </a:br>
            <a:r>
              <a:rPr lang="ja-JP" altLang="en-US" sz="2800" dirty="0">
                <a:latin typeface="メイリオ" panose="020B0604030504040204" pitchFamily="50" charset="-128"/>
                <a:ea typeface="メイリオ" panose="020B0604030504040204" pitchFamily="50" charset="-128"/>
              </a:rPr>
              <a:t>そうやって考えられる時間と、空間をつくっていこう。</a:t>
            </a:r>
            <a:r>
              <a:rPr lang="en-US" altLang="ja-JP" sz="2800" dirty="0">
                <a:latin typeface="メイリオ" panose="020B0604030504040204" pitchFamily="50" charset="-128"/>
                <a:ea typeface="メイリオ" panose="020B0604030504040204" pitchFamily="50" charset="-128"/>
              </a:rPr>
              <a:t>=</a:t>
            </a:r>
            <a:r>
              <a:rPr lang="ja-JP" altLang="en-US" sz="2800" dirty="0">
                <a:latin typeface="メイリオ" panose="020B0604030504040204" pitchFamily="50" charset="-128"/>
                <a:ea typeface="メイリオ" panose="020B0604030504040204" pitchFamily="50" charset="-128"/>
              </a:rPr>
              <a:t>癒しの空間と時間　答えは自分の中にしかない</a:t>
            </a:r>
          </a:p>
        </p:txBody>
      </p:sp>
      <p:sp>
        <p:nvSpPr>
          <p:cNvPr id="6" name="テキスト ボックス 5">
            <a:extLst>
              <a:ext uri="{FF2B5EF4-FFF2-40B4-BE49-F238E27FC236}">
                <a16:creationId xmlns:a16="http://schemas.microsoft.com/office/drawing/2014/main" id="{CE1FC518-2227-4775-AB02-1EEB5F8F1490}"/>
              </a:ext>
            </a:extLst>
          </p:cNvPr>
          <p:cNvSpPr txBox="1"/>
          <p:nvPr/>
        </p:nvSpPr>
        <p:spPr>
          <a:xfrm>
            <a:off x="1979712" y="1345168"/>
            <a:ext cx="4608512" cy="646331"/>
          </a:xfrm>
          <a:prstGeom prst="rect">
            <a:avLst/>
          </a:prstGeom>
          <a:noFill/>
        </p:spPr>
        <p:txBody>
          <a:bodyPr wrap="square">
            <a:spAutoFit/>
          </a:bodyPr>
          <a:lstStyle/>
          <a:p>
            <a:r>
              <a:rPr lang="ja-JP" altLang="en-US" sz="3600" dirty="0">
                <a:latin typeface="メイリオ" panose="020B0604030504040204" pitchFamily="50" charset="-128"/>
                <a:ea typeface="メイリオ" panose="020B0604030504040204" pitchFamily="50" charset="-128"/>
              </a:rPr>
              <a:t>病気への向き合い方</a:t>
            </a:r>
          </a:p>
        </p:txBody>
      </p:sp>
    </p:spTree>
    <p:extLst>
      <p:ext uri="{BB962C8B-B14F-4D97-AF65-F5344CB8AC3E}">
        <p14:creationId xmlns:p14="http://schemas.microsoft.com/office/powerpoint/2010/main" val="19240168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C8F325-44F2-4879-975A-B2E81C965F47}"/>
              </a:ext>
            </a:extLst>
          </p:cNvPr>
          <p:cNvSpPr>
            <a:spLocks noGrp="1"/>
          </p:cNvSpPr>
          <p:nvPr>
            <p:ph type="ctrTitle"/>
          </p:nvPr>
        </p:nvSpPr>
        <p:spPr>
          <a:xfrm>
            <a:off x="781665" y="1229647"/>
            <a:ext cx="7846526" cy="1816098"/>
          </a:xfrm>
        </p:spPr>
        <p:txBody>
          <a:bodyPr>
            <a:normAutofit fontScale="90000"/>
          </a:bodyPr>
          <a:lstStyle/>
          <a:p>
            <a:r>
              <a:rPr kumimoji="1" lang="ja-JP" altLang="en-US" dirty="0">
                <a:latin typeface="メイリオ" panose="020B0604030504040204" pitchFamily="50" charset="-128"/>
                <a:ea typeface="メイリオ" panose="020B0604030504040204" pitchFamily="50" charset="-128"/>
              </a:rPr>
              <a:t>これからの時代に必要な</a:t>
            </a:r>
            <a:br>
              <a:rPr kumimoji="1" lang="ja-JP" altLang="en-US" dirty="0">
                <a:latin typeface="メイリオ" panose="020B0604030504040204" pitchFamily="50" charset="-128"/>
                <a:ea typeface="メイリオ" panose="020B0604030504040204" pitchFamily="50" charset="-128"/>
              </a:rPr>
            </a:br>
            <a:r>
              <a:rPr kumimoji="1" lang="ja-JP" altLang="en-US" dirty="0">
                <a:latin typeface="メイリオ" panose="020B0604030504040204" pitchFamily="50" charset="-128"/>
                <a:ea typeface="メイリオ" panose="020B0604030504040204" pitchFamily="50" charset="-128"/>
              </a:rPr>
              <a:t>　　　　健康管理の仕方</a:t>
            </a:r>
            <a:br>
              <a:rPr kumimoji="1" lang="ja-JP" altLang="en-US" dirty="0">
                <a:latin typeface="メイリオ" panose="020B0604030504040204" pitchFamily="50" charset="-128"/>
                <a:ea typeface="メイリオ" panose="020B0604030504040204" pitchFamily="50" charset="-128"/>
              </a:rPr>
            </a:br>
            <a:r>
              <a:rPr kumimoji="1" lang="ja-JP" altLang="en-US" dirty="0">
                <a:latin typeface="メイリオ" panose="020B0604030504040204" pitchFamily="50" charset="-128"/>
                <a:ea typeface="メイリオ" panose="020B0604030504040204" pitchFamily="50" charset="-128"/>
              </a:rPr>
              <a:t>　　～自分の身体は自分で回復させる～</a:t>
            </a:r>
          </a:p>
        </p:txBody>
      </p:sp>
      <p:sp>
        <p:nvSpPr>
          <p:cNvPr id="3" name="字幕 2">
            <a:extLst>
              <a:ext uri="{FF2B5EF4-FFF2-40B4-BE49-F238E27FC236}">
                <a16:creationId xmlns:a16="http://schemas.microsoft.com/office/drawing/2014/main" id="{41360EB1-0D1E-4594-84BE-B3E50664A8C9}"/>
              </a:ext>
            </a:extLst>
          </p:cNvPr>
          <p:cNvSpPr>
            <a:spLocks noGrp="1"/>
          </p:cNvSpPr>
          <p:nvPr>
            <p:ph type="subTitle" idx="1"/>
          </p:nvPr>
        </p:nvSpPr>
        <p:spPr>
          <a:xfrm>
            <a:off x="2249127" y="3429001"/>
            <a:ext cx="5398295" cy="1054100"/>
          </a:xfrm>
        </p:spPr>
        <p:txBody>
          <a:bodyPr>
            <a:normAutofit/>
          </a:bodyPr>
          <a:lstStyle/>
          <a:p>
            <a:r>
              <a:rPr lang="en-US" altLang="ja-JP" sz="2700" dirty="0">
                <a:latin typeface="メイリオ" panose="020B0604030504040204" pitchFamily="50" charset="-128"/>
                <a:ea typeface="メイリオ" panose="020B0604030504040204" pitchFamily="50" charset="-128"/>
              </a:rPr>
              <a:t>Session</a:t>
            </a:r>
            <a:r>
              <a:rPr lang="ja-JP" altLang="en-US" sz="2700" dirty="0">
                <a:latin typeface="メイリオ" panose="020B0604030504040204" pitchFamily="50" charset="-128"/>
                <a:ea typeface="メイリオ" panose="020B0604030504040204" pitchFamily="50" charset="-128"/>
              </a:rPr>
              <a:t>４　死とは</a:t>
            </a:r>
          </a:p>
        </p:txBody>
      </p:sp>
      <p:pic>
        <p:nvPicPr>
          <p:cNvPr id="4" name="Picture 2">
            <a:extLst>
              <a:ext uri="{FF2B5EF4-FFF2-40B4-BE49-F238E27FC236}">
                <a16:creationId xmlns:a16="http://schemas.microsoft.com/office/drawing/2014/main" id="{49A8A3B0-5142-49D2-9DDE-3295334699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664" y="5150342"/>
            <a:ext cx="3259163" cy="478011"/>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0E2272CF-0222-4E57-A7D2-D6383052D30F}"/>
              </a:ext>
            </a:extLst>
          </p:cNvPr>
          <p:cNvSpPr txBox="1"/>
          <p:nvPr/>
        </p:nvSpPr>
        <p:spPr>
          <a:xfrm>
            <a:off x="3930117" y="5193140"/>
            <a:ext cx="5162320" cy="415498"/>
          </a:xfrm>
          <a:prstGeom prst="rect">
            <a:avLst/>
          </a:prstGeom>
          <a:noFill/>
        </p:spPr>
        <p:txBody>
          <a:bodyPr wrap="square">
            <a:spAutoFit/>
          </a:bodyPr>
          <a:lstStyle/>
          <a:p>
            <a:pPr defTabSz="342900"/>
            <a:r>
              <a:rPr lang="en-US" altLang="ja-JP" sz="2100" dirty="0">
                <a:solidFill>
                  <a:prstClr val="white"/>
                </a:solidFill>
                <a:latin typeface="メイリオ" panose="020B0604030504040204" pitchFamily="50" charset="-128"/>
                <a:ea typeface="メイリオ" panose="020B0604030504040204" pitchFamily="50" charset="-128"/>
              </a:rPr>
              <a:t>NPO</a:t>
            </a:r>
            <a:r>
              <a:rPr lang="ja-JP" altLang="en-US" sz="2100" dirty="0">
                <a:solidFill>
                  <a:prstClr val="white"/>
                </a:solidFill>
                <a:latin typeface="メイリオ" panose="020B0604030504040204" pitchFamily="50" charset="-128"/>
                <a:ea typeface="メイリオ" panose="020B0604030504040204" pitchFamily="50" charset="-128"/>
              </a:rPr>
              <a:t>法人コミュニティケア・ライフ　</a:t>
            </a:r>
          </a:p>
        </p:txBody>
      </p:sp>
    </p:spTree>
    <p:extLst>
      <p:ext uri="{BB962C8B-B14F-4D97-AF65-F5344CB8AC3E}">
        <p14:creationId xmlns:p14="http://schemas.microsoft.com/office/powerpoint/2010/main" val="77305283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a:extLst>
              <a:ext uri="{FF2B5EF4-FFF2-40B4-BE49-F238E27FC236}">
                <a16:creationId xmlns:a16="http://schemas.microsoft.com/office/drawing/2014/main" id="{AE8ED1A6-6EEC-447A-9641-391CAFD0C012}"/>
              </a:ext>
            </a:extLst>
          </p:cNvPr>
          <p:cNvCxnSpPr/>
          <p:nvPr/>
        </p:nvCxnSpPr>
        <p:spPr>
          <a:xfrm>
            <a:off x="0" y="2765115"/>
            <a:ext cx="9144000" cy="0"/>
          </a:xfrm>
          <a:prstGeom prst="line">
            <a:avLst/>
          </a:prstGeom>
        </p:spPr>
        <p:style>
          <a:lnRef idx="3">
            <a:schemeClr val="accent4"/>
          </a:lnRef>
          <a:fillRef idx="0">
            <a:schemeClr val="accent4"/>
          </a:fillRef>
          <a:effectRef idx="2">
            <a:schemeClr val="accent4"/>
          </a:effectRef>
          <a:fontRef idx="minor">
            <a:schemeClr val="tx1"/>
          </a:fontRef>
        </p:style>
      </p:cxnSp>
      <p:sp>
        <p:nvSpPr>
          <p:cNvPr id="6" name="テキスト ボックス 5">
            <a:extLst>
              <a:ext uri="{FF2B5EF4-FFF2-40B4-BE49-F238E27FC236}">
                <a16:creationId xmlns:a16="http://schemas.microsoft.com/office/drawing/2014/main" id="{E3257B48-5546-447B-8E65-B6E41F103834}"/>
              </a:ext>
            </a:extLst>
          </p:cNvPr>
          <p:cNvSpPr txBox="1"/>
          <p:nvPr/>
        </p:nvSpPr>
        <p:spPr>
          <a:xfrm>
            <a:off x="2949455" y="1770610"/>
            <a:ext cx="2492990" cy="646331"/>
          </a:xfrm>
          <a:prstGeom prst="rect">
            <a:avLst/>
          </a:prstGeom>
          <a:noFill/>
        </p:spPr>
        <p:txBody>
          <a:bodyPr wrap="none" rtlCol="0">
            <a:spAutoFit/>
          </a:bodyPr>
          <a:lstStyle/>
          <a:p>
            <a:pPr defTabSz="342900"/>
            <a:r>
              <a:rPr lang="ja-JP" altLang="ja-JP" sz="3600" kern="0" dirty="0">
                <a:solidFill>
                  <a:prstClr val="white"/>
                </a:solidFill>
                <a:latin typeface="メイリオ" panose="020B0604030504040204" pitchFamily="50" charset="-128"/>
                <a:ea typeface="メイリオ" panose="020B0604030504040204" pitchFamily="50" charset="-128"/>
                <a:cs typeface="Arial" panose="020B0604020202020204" pitchFamily="34" charset="0"/>
              </a:rPr>
              <a:t>死</a:t>
            </a:r>
            <a:r>
              <a:rPr lang="ja-JP" altLang="en-US" sz="3600" kern="0" dirty="0">
                <a:solidFill>
                  <a:prstClr val="white"/>
                </a:solidFill>
                <a:latin typeface="メイリオ" panose="020B0604030504040204" pitchFamily="50" charset="-128"/>
                <a:ea typeface="メイリオ" panose="020B0604030504040204" pitchFamily="50" charset="-128"/>
                <a:cs typeface="Arial" panose="020B0604020202020204" pitchFamily="34" charset="0"/>
              </a:rPr>
              <a:t>について</a:t>
            </a:r>
          </a:p>
        </p:txBody>
      </p:sp>
      <p:sp>
        <p:nvSpPr>
          <p:cNvPr id="7" name="テキスト ボックス 6">
            <a:extLst>
              <a:ext uri="{FF2B5EF4-FFF2-40B4-BE49-F238E27FC236}">
                <a16:creationId xmlns:a16="http://schemas.microsoft.com/office/drawing/2014/main" id="{4F7828C3-87A3-4CF8-AC35-604644DFA0CA}"/>
              </a:ext>
            </a:extLst>
          </p:cNvPr>
          <p:cNvSpPr txBox="1"/>
          <p:nvPr/>
        </p:nvSpPr>
        <p:spPr>
          <a:xfrm>
            <a:off x="438294" y="2868242"/>
            <a:ext cx="8085221" cy="2677656"/>
          </a:xfrm>
          <a:prstGeom prst="rect">
            <a:avLst/>
          </a:prstGeom>
          <a:noFill/>
        </p:spPr>
        <p:txBody>
          <a:bodyPr wrap="square" rtlCol="0">
            <a:spAutoFit/>
          </a:bodyPr>
          <a:lstStyle/>
          <a:p>
            <a:pPr defTabSz="342900"/>
            <a:r>
              <a:rPr kumimoji="1" lang="ja-JP" altLang="en-US" sz="2400" dirty="0">
                <a:solidFill>
                  <a:prstClr val="white"/>
                </a:solidFill>
                <a:latin typeface="メイリオ" panose="020B0604030504040204" pitchFamily="50" charset="-128"/>
                <a:ea typeface="メイリオ" panose="020B0604030504040204" pitchFamily="50" charset="-128"/>
              </a:rPr>
              <a:t>多くの人が、死を経験したわけではない（記憶にない）ために、不安や恐怖を抱くのは当たり前のこと。しかし、昨今では、「死」を経験した記憶を持つ人が、その時の体験をつぶさに語っている。</a:t>
            </a:r>
          </a:p>
          <a:p>
            <a:pPr defTabSz="342900"/>
            <a:endParaRPr kumimoji="1" lang="en-US" altLang="ja-JP" sz="2400" dirty="0">
              <a:solidFill>
                <a:prstClr val="white"/>
              </a:solidFill>
              <a:latin typeface="メイリオ" panose="020B0604030504040204" pitchFamily="50" charset="-128"/>
              <a:ea typeface="メイリオ" panose="020B0604030504040204" pitchFamily="50" charset="-128"/>
            </a:endParaRPr>
          </a:p>
          <a:p>
            <a:pPr defTabSz="342900"/>
            <a:r>
              <a:rPr kumimoji="1" lang="ja-JP" altLang="en-US" sz="2400" dirty="0">
                <a:solidFill>
                  <a:prstClr val="white"/>
                </a:solidFill>
                <a:latin typeface="メイリオ" panose="020B0604030504040204" pitchFamily="50" charset="-128"/>
                <a:ea typeface="メイリオ" panose="020B0604030504040204" pitchFamily="50" charset="-128"/>
              </a:rPr>
              <a:t>「死」について知ることで、「生き方」「自分の見方」が変わり、楽しく生きることに繋がっていく。</a:t>
            </a:r>
          </a:p>
        </p:txBody>
      </p:sp>
    </p:spTree>
    <p:extLst>
      <p:ext uri="{BB962C8B-B14F-4D97-AF65-F5344CB8AC3E}">
        <p14:creationId xmlns:p14="http://schemas.microsoft.com/office/powerpoint/2010/main" val="14882098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a:extLst>
              <a:ext uri="{FF2B5EF4-FFF2-40B4-BE49-F238E27FC236}">
                <a16:creationId xmlns:a16="http://schemas.microsoft.com/office/drawing/2014/main" id="{AE8ED1A6-6EEC-447A-9641-391CAFD0C012}"/>
              </a:ext>
            </a:extLst>
          </p:cNvPr>
          <p:cNvCxnSpPr/>
          <p:nvPr/>
        </p:nvCxnSpPr>
        <p:spPr>
          <a:xfrm>
            <a:off x="0" y="2765115"/>
            <a:ext cx="9144000" cy="0"/>
          </a:xfrm>
          <a:prstGeom prst="line">
            <a:avLst/>
          </a:prstGeom>
        </p:spPr>
        <p:style>
          <a:lnRef idx="3">
            <a:schemeClr val="accent4"/>
          </a:lnRef>
          <a:fillRef idx="0">
            <a:schemeClr val="accent4"/>
          </a:fillRef>
          <a:effectRef idx="2">
            <a:schemeClr val="accent4"/>
          </a:effectRef>
          <a:fontRef idx="minor">
            <a:schemeClr val="tx1"/>
          </a:fontRef>
        </p:style>
      </p:cxnSp>
      <p:sp>
        <p:nvSpPr>
          <p:cNvPr id="6" name="テキスト ボックス 5">
            <a:extLst>
              <a:ext uri="{FF2B5EF4-FFF2-40B4-BE49-F238E27FC236}">
                <a16:creationId xmlns:a16="http://schemas.microsoft.com/office/drawing/2014/main" id="{E3257B48-5546-447B-8E65-B6E41F103834}"/>
              </a:ext>
            </a:extLst>
          </p:cNvPr>
          <p:cNvSpPr txBox="1"/>
          <p:nvPr/>
        </p:nvSpPr>
        <p:spPr>
          <a:xfrm>
            <a:off x="1256386" y="1341985"/>
            <a:ext cx="2492990" cy="646331"/>
          </a:xfrm>
          <a:prstGeom prst="rect">
            <a:avLst/>
          </a:prstGeom>
          <a:noFill/>
        </p:spPr>
        <p:txBody>
          <a:bodyPr wrap="none" rtlCol="0">
            <a:spAutoFit/>
          </a:bodyPr>
          <a:lstStyle/>
          <a:p>
            <a:pPr defTabSz="342900"/>
            <a:r>
              <a:rPr lang="ja-JP" altLang="ja-JP" sz="3600" kern="0" dirty="0">
                <a:solidFill>
                  <a:prstClr val="white"/>
                </a:solidFill>
                <a:latin typeface="メイリオ" panose="020B0604030504040204" pitchFamily="50" charset="-128"/>
                <a:ea typeface="メイリオ" panose="020B0604030504040204" pitchFamily="50" charset="-128"/>
                <a:cs typeface="Arial" panose="020B0604020202020204" pitchFamily="34" charset="0"/>
              </a:rPr>
              <a:t>死</a:t>
            </a:r>
            <a:r>
              <a:rPr lang="ja-JP" altLang="en-US" sz="3600" kern="0" dirty="0">
                <a:solidFill>
                  <a:prstClr val="white"/>
                </a:solidFill>
                <a:latin typeface="メイリオ" panose="020B0604030504040204" pitchFamily="50" charset="-128"/>
                <a:ea typeface="メイリオ" panose="020B0604030504040204" pitchFamily="50" charset="-128"/>
                <a:cs typeface="Arial" panose="020B0604020202020204" pitchFamily="34" charset="0"/>
              </a:rPr>
              <a:t>の捉え方</a:t>
            </a:r>
          </a:p>
        </p:txBody>
      </p:sp>
      <p:sp>
        <p:nvSpPr>
          <p:cNvPr id="7" name="テキスト ボックス 6">
            <a:extLst>
              <a:ext uri="{FF2B5EF4-FFF2-40B4-BE49-F238E27FC236}">
                <a16:creationId xmlns:a16="http://schemas.microsoft.com/office/drawing/2014/main" id="{4F7828C3-87A3-4CF8-AC35-604644DFA0CA}"/>
              </a:ext>
            </a:extLst>
          </p:cNvPr>
          <p:cNvSpPr txBox="1"/>
          <p:nvPr/>
        </p:nvSpPr>
        <p:spPr>
          <a:xfrm>
            <a:off x="529390" y="3258034"/>
            <a:ext cx="8085221" cy="2031325"/>
          </a:xfrm>
          <a:prstGeom prst="rect">
            <a:avLst/>
          </a:prstGeom>
          <a:noFill/>
        </p:spPr>
        <p:txBody>
          <a:bodyPr wrap="square" rtlCol="0">
            <a:spAutoFit/>
          </a:bodyPr>
          <a:lstStyle/>
          <a:p>
            <a:pPr defTabSz="342900"/>
            <a:r>
              <a:rPr kumimoji="1" lang="ja-JP" altLang="en-US" sz="2100" dirty="0">
                <a:solidFill>
                  <a:prstClr val="white"/>
                </a:solidFill>
                <a:latin typeface="メイリオ" panose="020B0604030504040204" pitchFamily="50" charset="-128"/>
                <a:ea typeface="メイリオ" panose="020B0604030504040204" pitchFamily="50" charset="-128"/>
              </a:rPr>
              <a:t>死を漠然と捉えている中で、「わからない」ことで恐怖や不安がでてくる。</a:t>
            </a:r>
            <a:endParaRPr kumimoji="1" lang="en-US" altLang="ja-JP" sz="2100" dirty="0">
              <a:solidFill>
                <a:prstClr val="white"/>
              </a:solidFill>
              <a:latin typeface="メイリオ" panose="020B0604030504040204" pitchFamily="50" charset="-128"/>
              <a:ea typeface="メイリオ" panose="020B0604030504040204" pitchFamily="50" charset="-128"/>
            </a:endParaRPr>
          </a:p>
          <a:p>
            <a:pPr defTabSz="342900"/>
            <a:r>
              <a:rPr kumimoji="1" lang="ja-JP" altLang="en-US" sz="2100" dirty="0">
                <a:solidFill>
                  <a:prstClr val="white"/>
                </a:solidFill>
                <a:latin typeface="メイリオ" panose="020B0604030504040204" pitchFamily="50" charset="-128"/>
                <a:ea typeface="メイリオ" panose="020B0604030504040204" pitchFamily="50" charset="-128"/>
              </a:rPr>
              <a:t>「死ぬのが怖い」とはっきり認識していれば、解決策を投じようと思うのかもしれないが、目前に迫っているわけではないこと、考えるチャンスがあっても「考えてもわからないから」とスルーしてしまう。</a:t>
            </a:r>
            <a:endParaRPr kumimoji="1" lang="en-US" altLang="ja-JP" sz="2100" dirty="0">
              <a:solidFill>
                <a:prstClr val="white"/>
              </a:solidFill>
              <a:latin typeface="メイリオ" panose="020B0604030504040204" pitchFamily="50" charset="-128"/>
              <a:ea typeface="メイリオ" panose="020B0604030504040204" pitchFamily="50" charset="-128"/>
            </a:endParaRPr>
          </a:p>
        </p:txBody>
      </p:sp>
      <p:sp>
        <p:nvSpPr>
          <p:cNvPr id="2" name="テキスト ボックス 1">
            <a:extLst>
              <a:ext uri="{FF2B5EF4-FFF2-40B4-BE49-F238E27FC236}">
                <a16:creationId xmlns:a16="http://schemas.microsoft.com/office/drawing/2014/main" id="{320CD6E9-6AC8-4C6D-911E-3D04561150C8}"/>
              </a:ext>
            </a:extLst>
          </p:cNvPr>
          <p:cNvSpPr txBox="1"/>
          <p:nvPr/>
        </p:nvSpPr>
        <p:spPr>
          <a:xfrm>
            <a:off x="4254104" y="2094738"/>
            <a:ext cx="3929281" cy="507831"/>
          </a:xfrm>
          <a:prstGeom prst="rect">
            <a:avLst/>
          </a:prstGeom>
          <a:noFill/>
        </p:spPr>
        <p:txBody>
          <a:bodyPr wrap="none" rtlCol="0">
            <a:spAutoFit/>
          </a:bodyPr>
          <a:lstStyle/>
          <a:p>
            <a:pPr defTabSz="342900"/>
            <a:r>
              <a:rPr kumimoji="1" lang="ja-JP" altLang="en-US" sz="2700" dirty="0">
                <a:solidFill>
                  <a:prstClr val="white"/>
                </a:solidFill>
                <a:latin typeface="Calibri" panose="020F0502020204030204"/>
                <a:ea typeface="ＭＳ Ｐゴシック" panose="020B0600070205080204" pitchFamily="50" charset="-128"/>
              </a:rPr>
              <a:t>恐怖や不安がでてくること</a:t>
            </a:r>
          </a:p>
        </p:txBody>
      </p:sp>
    </p:spTree>
    <p:extLst>
      <p:ext uri="{BB962C8B-B14F-4D97-AF65-F5344CB8AC3E}">
        <p14:creationId xmlns:p14="http://schemas.microsoft.com/office/powerpoint/2010/main" val="224527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25773BE-997E-4506-ADED-406A30E63E73}"/>
              </a:ext>
            </a:extLst>
          </p:cNvPr>
          <p:cNvSpPr>
            <a:spLocks noGrp="1"/>
          </p:cNvSpPr>
          <p:nvPr>
            <p:ph type="title"/>
          </p:nvPr>
        </p:nvSpPr>
        <p:spPr/>
        <p:txBody>
          <a:bodyPr/>
          <a:lstStyle/>
          <a:p>
            <a:r>
              <a:rPr kumimoji="1" lang="ja-JP" altLang="en-US" sz="4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ホリスティック医学　統合医療</a:t>
            </a:r>
            <a:endParaRPr kumimoji="1" lang="ja-JP" altLang="en-US" dirty="0">
              <a:latin typeface="メイリオ" panose="020B0604030504040204" pitchFamily="50" charset="-128"/>
              <a:ea typeface="メイリオ" panose="020B0604030504040204" pitchFamily="50" charset="-128"/>
            </a:endParaRPr>
          </a:p>
        </p:txBody>
      </p:sp>
      <p:sp>
        <p:nvSpPr>
          <p:cNvPr id="3" name="コンテンツ プレースホルダー 2">
            <a:extLst>
              <a:ext uri="{FF2B5EF4-FFF2-40B4-BE49-F238E27FC236}">
                <a16:creationId xmlns:a16="http://schemas.microsoft.com/office/drawing/2014/main" id="{AD4A1BC7-0EDA-4CFD-A7D8-E13D9914D19D}"/>
              </a:ext>
            </a:extLst>
          </p:cNvPr>
          <p:cNvSpPr>
            <a:spLocks noGrp="1"/>
          </p:cNvSpPr>
          <p:nvPr>
            <p:ph idx="1"/>
          </p:nvPr>
        </p:nvSpPr>
        <p:spPr>
          <a:xfrm>
            <a:off x="822960" y="1916832"/>
            <a:ext cx="7543801" cy="4319570"/>
          </a:xfrm>
        </p:spPr>
        <p:txBody>
          <a:bodyPr>
            <a:normAutofit fontScale="85000" lnSpcReduction="10000"/>
          </a:bodyPr>
          <a:lstStyle/>
          <a:p>
            <a:pPr marL="0" marR="0" lvl="0" indent="0" algn="l" defTabSz="914400" rtl="0" eaLnBrk="1" fontAlgn="base" latinLnBrk="0" hangingPunct="1">
              <a:lnSpc>
                <a:spcPts val="1900"/>
              </a:lnSpc>
              <a:spcBef>
                <a:spcPts val="1000"/>
              </a:spcBef>
              <a:spcAft>
                <a:spcPts val="0"/>
              </a:spcAft>
              <a:buClrTx/>
              <a:buSzTx/>
              <a:buFont typeface="Arial" panose="020B0604020202020204" pitchFamily="34" charset="0"/>
              <a:buNone/>
              <a:tabLst/>
              <a:defRPr/>
            </a:pPr>
            <a:r>
              <a:rPr kumimoji="1" lang="ja-JP" altLang="en-US" sz="2000" b="1" i="0" u="none" strike="noStrike" kern="1200" cap="none" spc="0" normalizeH="0" baseline="0" noProof="0" dirty="0">
                <a:ln>
                  <a:noFill/>
                </a:ln>
                <a:solidFill>
                  <a:srgbClr val="56762A"/>
                </a:solidFill>
                <a:effectLst/>
                <a:uLnTx/>
                <a:uFillTx/>
                <a:latin typeface="メイリオ" panose="020B0604030504040204" pitchFamily="50" charset="-128"/>
                <a:ea typeface="メイリオ" panose="020B0604030504040204" pitchFamily="50" charset="-128"/>
              </a:rPr>
              <a:t>１．ホリスティック（全的）な健康観に立脚する</a:t>
            </a:r>
          </a:p>
          <a:p>
            <a:pPr marL="0" marR="0" lvl="0" indent="0" algn="l" defTabSz="914400" rtl="0" eaLnBrk="1" fontAlgn="base" latinLnBrk="0" hangingPunct="1">
              <a:lnSpc>
                <a:spcPts val="1900"/>
              </a:lnSpc>
              <a:spcBef>
                <a:spcPts val="1000"/>
              </a:spcBef>
              <a:spcAft>
                <a:spcPts val="0"/>
              </a:spcAft>
              <a:buClrTx/>
              <a:buSzTx/>
              <a:buFont typeface="Arial" panose="020B0604020202020204" pitchFamily="34" charset="0"/>
              <a:buNone/>
              <a:tabLst/>
              <a:defRPr/>
            </a:pPr>
            <a:r>
              <a:rPr kumimoji="1" lang="ja-JP" altLang="en-US" sz="2000" b="1" i="0" u="none" strike="noStrike" kern="1200" cap="none" spc="0" normalizeH="0" baseline="0" noProof="0" dirty="0">
                <a:ln>
                  <a:noFill/>
                </a:ln>
                <a:solidFill>
                  <a:srgbClr val="B45844"/>
                </a:solidFill>
                <a:effectLst/>
                <a:uLnTx/>
                <a:uFillTx/>
                <a:latin typeface="メイリオ" panose="020B0604030504040204" pitchFamily="50" charset="-128"/>
                <a:ea typeface="メイリオ" panose="020B0604030504040204" pitchFamily="50" charset="-128"/>
              </a:rPr>
              <a:t>２．自然治癒力を癒しの原点におく</a:t>
            </a:r>
          </a:p>
          <a:p>
            <a:pPr marL="0" marR="0" lvl="0" indent="0" algn="l" defTabSz="914400" rtl="0" eaLnBrk="1" fontAlgn="base" latinLnBrk="0" hangingPunct="1">
              <a:lnSpc>
                <a:spcPts val="1900"/>
              </a:lnSpc>
              <a:spcBef>
                <a:spcPts val="1000"/>
              </a:spcBef>
              <a:spcAft>
                <a:spcPts val="0"/>
              </a:spcAft>
              <a:buClrTx/>
              <a:buSzTx/>
              <a:buFont typeface="Arial" panose="020B0604020202020204" pitchFamily="34" charset="0"/>
              <a:buNone/>
              <a:tabLst/>
              <a:defRPr/>
            </a:pPr>
            <a:r>
              <a:rPr kumimoji="1" lang="ja-JP" altLang="en-US" sz="2000" b="1" i="0" u="none" strike="noStrike" kern="1200" cap="none" spc="0" normalizeH="0" baseline="0" noProof="0" dirty="0">
                <a:ln>
                  <a:noFill/>
                </a:ln>
                <a:solidFill>
                  <a:srgbClr val="BA7E0E"/>
                </a:solidFill>
                <a:effectLst/>
                <a:uLnTx/>
                <a:uFillTx/>
                <a:latin typeface="メイリオ" panose="020B0604030504040204" pitchFamily="50" charset="-128"/>
                <a:ea typeface="メイリオ" panose="020B0604030504040204" pitchFamily="50" charset="-128"/>
              </a:rPr>
              <a:t>３．患者が自ら癒し、治療者は援助する</a:t>
            </a:r>
          </a:p>
          <a:p>
            <a:pPr marL="0" marR="0" lvl="0" indent="0" algn="l" defTabSz="914400" rtl="0" eaLnBrk="1" fontAlgn="base" latinLnBrk="0" hangingPunct="1">
              <a:lnSpc>
                <a:spcPts val="1900"/>
              </a:lnSpc>
              <a:spcBef>
                <a:spcPts val="1000"/>
              </a:spcBef>
              <a:spcAft>
                <a:spcPts val="0"/>
              </a:spcAft>
              <a:buClrTx/>
              <a:buSzTx/>
              <a:buFont typeface="Arial" panose="020B0604020202020204" pitchFamily="34" charset="0"/>
              <a:buNone/>
              <a:tabLst/>
              <a:defRPr/>
            </a:pPr>
            <a:r>
              <a:rPr kumimoji="1" lang="ja-JP" altLang="en-US" sz="2000" b="1" i="0" u="none" strike="noStrike" kern="1200" cap="none" spc="0" normalizeH="0" baseline="0" noProof="0" dirty="0">
                <a:ln>
                  <a:noFill/>
                </a:ln>
                <a:solidFill>
                  <a:srgbClr val="CC61A1"/>
                </a:solidFill>
                <a:effectLst/>
                <a:uLnTx/>
                <a:uFillTx/>
                <a:latin typeface="メイリオ" panose="020B0604030504040204" pitchFamily="50" charset="-128"/>
                <a:ea typeface="メイリオ" panose="020B0604030504040204" pitchFamily="50" charset="-128"/>
              </a:rPr>
              <a:t>４．様々な治療法を選択・統合し、最も適切な治療を行う</a:t>
            </a:r>
          </a:p>
          <a:p>
            <a:pPr marL="0" marR="0" lvl="0" indent="0" algn="l" defTabSz="914400" rtl="0" eaLnBrk="1" fontAlgn="base" latinLnBrk="0" hangingPunct="1">
              <a:lnSpc>
                <a:spcPts val="1900"/>
              </a:lnSpc>
              <a:spcBef>
                <a:spcPts val="1000"/>
              </a:spcBef>
              <a:spcAft>
                <a:spcPts val="0"/>
              </a:spcAft>
              <a:buClrTx/>
              <a:buSzTx/>
              <a:buFont typeface="Arial" panose="020B0604020202020204" pitchFamily="34" charset="0"/>
              <a:buNone/>
              <a:tabLst/>
              <a:defRPr/>
            </a:pPr>
            <a:r>
              <a:rPr kumimoji="1" lang="ja-JP" altLang="en-US" sz="2000" b="1" i="0" u="none" strike="noStrike" kern="1200" cap="none" spc="0" normalizeH="0" baseline="0" noProof="0" dirty="0">
                <a:ln>
                  <a:noFill/>
                </a:ln>
                <a:solidFill>
                  <a:srgbClr val="267C9B"/>
                </a:solidFill>
                <a:effectLst/>
                <a:uLnTx/>
                <a:uFillTx/>
                <a:latin typeface="メイリオ" panose="020B0604030504040204" pitchFamily="50" charset="-128"/>
                <a:ea typeface="メイリオ" panose="020B0604030504040204" pitchFamily="50" charset="-128"/>
              </a:rPr>
              <a:t>５．病の深い意味に気づき自己実現をめざす</a:t>
            </a:r>
          </a:p>
          <a:p>
            <a:pPr marL="0" marR="0" lvl="0" indent="0" algn="l" defTabSz="914400" rtl="0" eaLnBrk="1" fontAlgn="base" latinLnBrk="0" hangingPunct="1">
              <a:lnSpc>
                <a:spcPts val="1900"/>
              </a:lnSpc>
              <a:spcBef>
                <a:spcPts val="100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solidFill>
                  <a:srgbClr val="1F1F1F"/>
                </a:solidFill>
                <a:effectLst/>
                <a:uLnTx/>
                <a:uFillTx/>
                <a:latin typeface="メイリオ" panose="020B0604030504040204" pitchFamily="50" charset="-128"/>
                <a:ea typeface="メイリオ" panose="020B0604030504040204" pitchFamily="50" charset="-128"/>
              </a:rPr>
              <a:t>人間を「体・心・気・霊性」等の有機的統合体ととらる。</a:t>
            </a:r>
            <a:endParaRPr kumimoji="1" lang="en-US" altLang="ja-JP" sz="2000" b="0" i="0" u="none" strike="noStrike" kern="1200" cap="none" spc="0" normalizeH="0" baseline="0" noProof="0" dirty="0">
              <a:ln>
                <a:noFill/>
              </a:ln>
              <a:solidFill>
                <a:srgbClr val="1F1F1F"/>
              </a:solidFill>
              <a:effectLst/>
              <a:uLnTx/>
              <a:uFillTx/>
              <a:latin typeface="メイリオ" panose="020B0604030504040204" pitchFamily="50" charset="-128"/>
              <a:ea typeface="メイリオ" panose="020B0604030504040204" pitchFamily="50" charset="-128"/>
            </a:endParaRPr>
          </a:p>
          <a:p>
            <a:pPr marL="0" marR="0" lvl="0" indent="0" algn="l" defTabSz="914400" rtl="0" eaLnBrk="1" fontAlgn="base" latinLnBrk="0" hangingPunct="1">
              <a:lnSpc>
                <a:spcPts val="1900"/>
              </a:lnSpc>
              <a:spcBef>
                <a:spcPts val="100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solidFill>
                  <a:srgbClr val="1F1F1F"/>
                </a:solidFill>
                <a:effectLst/>
                <a:uLnTx/>
                <a:uFillTx/>
                <a:latin typeface="メイリオ" panose="020B0604030504040204" pitchFamily="50" charset="-128"/>
                <a:ea typeface="メイリオ" panose="020B0604030504040204" pitchFamily="50" charset="-128"/>
              </a:rPr>
              <a:t>社会・自然・宇宙との調和にもとづく包括的、全体的な健康観。</a:t>
            </a:r>
          </a:p>
          <a:p>
            <a:pPr marL="0" indent="0">
              <a:buNone/>
            </a:pPr>
            <a:r>
              <a:rPr kumimoji="1" lang="ja-JP" altLang="en-US" sz="2000" b="0" i="0" u="none" strike="noStrike" kern="1200" cap="none" spc="0" normalizeH="0" baseline="0" noProof="0" dirty="0">
                <a:ln>
                  <a:noFill/>
                </a:ln>
                <a:solidFill>
                  <a:srgbClr val="1F1F1F"/>
                </a:solidFill>
                <a:effectLst/>
                <a:uLnTx/>
                <a:uFillTx/>
                <a:latin typeface="メイリオ" panose="020B0604030504040204" pitchFamily="50" charset="-128"/>
                <a:ea typeface="メイリオ" panose="020B0604030504040204" pitchFamily="50" charset="-128"/>
              </a:rPr>
              <a:t>生命が本来、自らのものとしてもっている「自然治癒力」を癒しの原点におき、この自然治癒力を高め、増強することを治療の基本とする。</a:t>
            </a:r>
            <a:endParaRPr kumimoji="1" lang="en-US" altLang="ja-JP" sz="2000" b="0" i="0" u="none" strike="noStrike" kern="1200" cap="none" spc="0" normalizeH="0" baseline="0" noProof="0" dirty="0">
              <a:ln>
                <a:noFill/>
              </a:ln>
              <a:solidFill>
                <a:srgbClr val="1F1F1F"/>
              </a:solidFill>
              <a:effectLst/>
              <a:uLnTx/>
              <a:uFillTx/>
              <a:latin typeface="メイリオ" panose="020B0604030504040204" pitchFamily="50" charset="-128"/>
              <a:ea typeface="メイリオ" panose="020B0604030504040204" pitchFamily="50" charset="-128"/>
            </a:endParaRPr>
          </a:p>
          <a:p>
            <a:pPr marL="0" marR="0" lvl="0" indent="0" algn="l" defTabSz="914400" rtl="0" eaLnBrk="1" fontAlgn="base" latinLnBrk="0" hangingPunct="1">
              <a:lnSpc>
                <a:spcPts val="1900"/>
              </a:lnSpc>
              <a:spcBef>
                <a:spcPts val="100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solidFill>
                  <a:srgbClr val="1F1F1F"/>
                </a:solidFill>
                <a:effectLst/>
                <a:uLnTx/>
                <a:uFillTx/>
                <a:latin typeface="メイリオ" panose="020B0604030504040204" pitchFamily="50" charset="-128"/>
                <a:ea typeface="メイリオ" panose="020B0604030504040204" pitchFamily="50" charset="-128"/>
              </a:rPr>
              <a:t>西洋医学の利点を生かしながら中国医学やインド医学など各国の伝統医学、心理療法、自然療法、栄養療法、手技療法、運動療法などの各種代替療法を総合的、体系的に選択・統合し、最も適切な治療を行う。</a:t>
            </a:r>
          </a:p>
          <a:p>
            <a:endParaRPr kumimoji="1"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7975032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a:extLst>
              <a:ext uri="{FF2B5EF4-FFF2-40B4-BE49-F238E27FC236}">
                <a16:creationId xmlns:a16="http://schemas.microsoft.com/office/drawing/2014/main" id="{AE8ED1A6-6EEC-447A-9641-391CAFD0C012}"/>
              </a:ext>
            </a:extLst>
          </p:cNvPr>
          <p:cNvCxnSpPr/>
          <p:nvPr/>
        </p:nvCxnSpPr>
        <p:spPr>
          <a:xfrm>
            <a:off x="0" y="2765115"/>
            <a:ext cx="9144000" cy="0"/>
          </a:xfrm>
          <a:prstGeom prst="line">
            <a:avLst/>
          </a:prstGeom>
        </p:spPr>
        <p:style>
          <a:lnRef idx="3">
            <a:schemeClr val="accent4"/>
          </a:lnRef>
          <a:fillRef idx="0">
            <a:schemeClr val="accent4"/>
          </a:fillRef>
          <a:effectRef idx="2">
            <a:schemeClr val="accent4"/>
          </a:effectRef>
          <a:fontRef idx="minor">
            <a:schemeClr val="tx1"/>
          </a:fontRef>
        </p:style>
      </p:cxnSp>
      <p:sp>
        <p:nvSpPr>
          <p:cNvPr id="6" name="テキスト ボックス 5">
            <a:extLst>
              <a:ext uri="{FF2B5EF4-FFF2-40B4-BE49-F238E27FC236}">
                <a16:creationId xmlns:a16="http://schemas.microsoft.com/office/drawing/2014/main" id="{E3257B48-5546-447B-8E65-B6E41F103834}"/>
              </a:ext>
            </a:extLst>
          </p:cNvPr>
          <p:cNvSpPr txBox="1"/>
          <p:nvPr/>
        </p:nvSpPr>
        <p:spPr>
          <a:xfrm>
            <a:off x="1732762" y="1759894"/>
            <a:ext cx="5262979" cy="646331"/>
          </a:xfrm>
          <a:prstGeom prst="rect">
            <a:avLst/>
          </a:prstGeom>
          <a:noFill/>
        </p:spPr>
        <p:txBody>
          <a:bodyPr wrap="none" rtlCol="0">
            <a:spAutoFit/>
          </a:bodyPr>
          <a:lstStyle/>
          <a:p>
            <a:pPr defTabSz="342900"/>
            <a:r>
              <a:rPr lang="ja-JP" altLang="en-US" sz="3600" kern="0" dirty="0">
                <a:solidFill>
                  <a:prstClr val="white"/>
                </a:solidFill>
                <a:latin typeface="メイリオ" panose="020B0604030504040204" pitchFamily="50" charset="-128"/>
                <a:ea typeface="メイリオ" panose="020B0604030504040204" pitchFamily="50" charset="-128"/>
                <a:cs typeface="Arial" panose="020B0604020202020204" pitchFamily="34" charset="0"/>
              </a:rPr>
              <a:t>死を捉え直してみること</a:t>
            </a:r>
          </a:p>
        </p:txBody>
      </p:sp>
      <p:sp>
        <p:nvSpPr>
          <p:cNvPr id="7" name="テキスト ボックス 6">
            <a:extLst>
              <a:ext uri="{FF2B5EF4-FFF2-40B4-BE49-F238E27FC236}">
                <a16:creationId xmlns:a16="http://schemas.microsoft.com/office/drawing/2014/main" id="{4F7828C3-87A3-4CF8-AC35-604644DFA0CA}"/>
              </a:ext>
            </a:extLst>
          </p:cNvPr>
          <p:cNvSpPr txBox="1"/>
          <p:nvPr/>
        </p:nvSpPr>
        <p:spPr>
          <a:xfrm>
            <a:off x="1027291" y="3269322"/>
            <a:ext cx="7320182" cy="2354491"/>
          </a:xfrm>
          <a:prstGeom prst="rect">
            <a:avLst/>
          </a:prstGeom>
          <a:noFill/>
        </p:spPr>
        <p:txBody>
          <a:bodyPr wrap="square" rtlCol="0">
            <a:spAutoFit/>
          </a:bodyPr>
          <a:lstStyle/>
          <a:p>
            <a:pPr defTabSz="342900"/>
            <a:r>
              <a:rPr kumimoji="1" lang="ja-JP" altLang="en-US" sz="2100" dirty="0">
                <a:solidFill>
                  <a:prstClr val="white"/>
                </a:solidFill>
                <a:latin typeface="メイリオ" panose="020B0604030504040204" pitchFamily="50" charset="-128"/>
                <a:ea typeface="メイリオ" panose="020B0604030504040204" pitchFamily="50" charset="-128"/>
              </a:rPr>
              <a:t>潜在意識の中では、いつかは死ぬことがわかっているので、どこかに恐怖や不安をもっているのではないか。</a:t>
            </a:r>
            <a:endParaRPr kumimoji="1" lang="en-US" altLang="ja-JP" sz="2100" dirty="0">
              <a:solidFill>
                <a:prstClr val="white"/>
              </a:solidFill>
              <a:latin typeface="メイリオ" panose="020B0604030504040204" pitchFamily="50" charset="-128"/>
              <a:ea typeface="メイリオ" panose="020B0604030504040204" pitchFamily="50" charset="-128"/>
            </a:endParaRPr>
          </a:p>
          <a:p>
            <a:pPr defTabSz="342900"/>
            <a:r>
              <a:rPr kumimoji="1" lang="ja-JP" altLang="en-US" sz="2100" dirty="0">
                <a:solidFill>
                  <a:prstClr val="white"/>
                </a:solidFill>
                <a:latin typeface="メイリオ" panose="020B0604030504040204" pitchFamily="50" charset="-128"/>
                <a:ea typeface="メイリオ" panose="020B0604030504040204" pitchFamily="50" charset="-128"/>
              </a:rPr>
              <a:t>潜在意識の中に恐怖がある中で、幸せな人生を生きることができるのか。</a:t>
            </a:r>
            <a:endParaRPr kumimoji="1" lang="en-US" altLang="ja-JP" sz="2100" dirty="0">
              <a:solidFill>
                <a:prstClr val="white"/>
              </a:solidFill>
              <a:latin typeface="メイリオ" panose="020B0604030504040204" pitchFamily="50" charset="-128"/>
              <a:ea typeface="メイリオ" panose="020B0604030504040204" pitchFamily="50" charset="-128"/>
            </a:endParaRPr>
          </a:p>
          <a:p>
            <a:pPr defTabSz="342900"/>
            <a:r>
              <a:rPr kumimoji="1" lang="ja-JP" altLang="en-US" sz="2100" dirty="0">
                <a:solidFill>
                  <a:prstClr val="white"/>
                </a:solidFill>
                <a:latin typeface="メイリオ" panose="020B0604030504040204" pitchFamily="50" charset="-128"/>
                <a:ea typeface="メイリオ" panose="020B0604030504040204" pitchFamily="50" charset="-128"/>
              </a:rPr>
              <a:t>そのような不安をもっていると「生きる」ということが中途半端になってしまうところがあるのではないか。</a:t>
            </a:r>
          </a:p>
          <a:p>
            <a:pPr defTabSz="342900"/>
            <a:endParaRPr kumimoji="1" lang="ja-JP" altLang="en-US" sz="2100" dirty="0">
              <a:solidFill>
                <a:prstClr val="white"/>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87966019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a:extLst>
              <a:ext uri="{FF2B5EF4-FFF2-40B4-BE49-F238E27FC236}">
                <a16:creationId xmlns:a16="http://schemas.microsoft.com/office/drawing/2014/main" id="{AE8ED1A6-6EEC-447A-9641-391CAFD0C012}"/>
              </a:ext>
            </a:extLst>
          </p:cNvPr>
          <p:cNvCxnSpPr/>
          <p:nvPr/>
        </p:nvCxnSpPr>
        <p:spPr>
          <a:xfrm>
            <a:off x="0" y="2765115"/>
            <a:ext cx="9144000" cy="0"/>
          </a:xfrm>
          <a:prstGeom prst="line">
            <a:avLst/>
          </a:prstGeom>
        </p:spPr>
        <p:style>
          <a:lnRef idx="3">
            <a:schemeClr val="accent4"/>
          </a:lnRef>
          <a:fillRef idx="0">
            <a:schemeClr val="accent4"/>
          </a:fillRef>
          <a:effectRef idx="2">
            <a:schemeClr val="accent4"/>
          </a:effectRef>
          <a:fontRef idx="minor">
            <a:schemeClr val="tx1"/>
          </a:fontRef>
        </p:style>
      </p:cxnSp>
      <p:sp>
        <p:nvSpPr>
          <p:cNvPr id="6" name="テキスト ボックス 5">
            <a:extLst>
              <a:ext uri="{FF2B5EF4-FFF2-40B4-BE49-F238E27FC236}">
                <a16:creationId xmlns:a16="http://schemas.microsoft.com/office/drawing/2014/main" id="{E3257B48-5546-447B-8E65-B6E41F103834}"/>
              </a:ext>
            </a:extLst>
          </p:cNvPr>
          <p:cNvSpPr txBox="1"/>
          <p:nvPr/>
        </p:nvSpPr>
        <p:spPr>
          <a:xfrm>
            <a:off x="3222233" y="1856092"/>
            <a:ext cx="2300630" cy="600164"/>
          </a:xfrm>
          <a:prstGeom prst="rect">
            <a:avLst/>
          </a:prstGeom>
          <a:noFill/>
        </p:spPr>
        <p:txBody>
          <a:bodyPr wrap="none" rtlCol="0">
            <a:spAutoFit/>
          </a:bodyPr>
          <a:lstStyle/>
          <a:p>
            <a:pPr defTabSz="342900"/>
            <a:r>
              <a:rPr lang="ja-JP" altLang="ja-JP" sz="3300" kern="0" dirty="0">
                <a:solidFill>
                  <a:prstClr val="white"/>
                </a:solidFill>
                <a:latin typeface="メイリオ" panose="020B0604030504040204" pitchFamily="50" charset="-128"/>
                <a:ea typeface="メイリオ" panose="020B0604030504040204" pitchFamily="50" charset="-128"/>
                <a:cs typeface="Arial" panose="020B0604020202020204" pitchFamily="34" charset="0"/>
              </a:rPr>
              <a:t>死後の世界</a:t>
            </a:r>
            <a:endParaRPr lang="ja-JP" altLang="ja-JP" sz="3300" kern="100" dirty="0">
              <a:solidFill>
                <a:prstClr val="white"/>
              </a:solidFill>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7" name="テキスト ボックス 6">
            <a:extLst>
              <a:ext uri="{FF2B5EF4-FFF2-40B4-BE49-F238E27FC236}">
                <a16:creationId xmlns:a16="http://schemas.microsoft.com/office/drawing/2014/main" id="{4F7828C3-87A3-4CF8-AC35-604644DFA0CA}"/>
              </a:ext>
            </a:extLst>
          </p:cNvPr>
          <p:cNvSpPr txBox="1"/>
          <p:nvPr/>
        </p:nvSpPr>
        <p:spPr>
          <a:xfrm>
            <a:off x="1038006" y="3215238"/>
            <a:ext cx="7320182" cy="1569660"/>
          </a:xfrm>
          <a:prstGeom prst="rect">
            <a:avLst/>
          </a:prstGeom>
          <a:noFill/>
        </p:spPr>
        <p:txBody>
          <a:bodyPr wrap="square" rtlCol="0">
            <a:spAutoFit/>
          </a:bodyPr>
          <a:lstStyle/>
          <a:p>
            <a:pPr defTabSz="342900"/>
            <a:r>
              <a:rPr kumimoji="1" lang="ja-JP" altLang="en-US" sz="2400" dirty="0">
                <a:solidFill>
                  <a:srgbClr val="DD9D31"/>
                </a:solidFill>
                <a:latin typeface="メイリオ" panose="020B0604030504040204" pitchFamily="50" charset="-128"/>
                <a:ea typeface="メイリオ" panose="020B0604030504040204" pitchFamily="50" charset="-128"/>
              </a:rPr>
              <a:t>幽界</a:t>
            </a:r>
          </a:p>
          <a:p>
            <a:pPr defTabSz="342900"/>
            <a:r>
              <a:rPr kumimoji="1" lang="ja-JP" altLang="en-US" sz="2400" dirty="0">
                <a:solidFill>
                  <a:prstClr val="white"/>
                </a:solidFill>
                <a:latin typeface="メイリオ" panose="020B0604030504040204" pitchFamily="50" charset="-128"/>
                <a:ea typeface="メイリオ" panose="020B0604030504040204" pitchFamily="50" charset="-128"/>
              </a:rPr>
              <a:t>地球とアストラル界の間にある世界。</a:t>
            </a:r>
            <a:endParaRPr kumimoji="1" lang="en-US" altLang="ja-JP" sz="2400" dirty="0">
              <a:solidFill>
                <a:prstClr val="white"/>
              </a:solidFill>
              <a:latin typeface="メイリオ" panose="020B0604030504040204" pitchFamily="50" charset="-128"/>
              <a:ea typeface="メイリオ" panose="020B0604030504040204" pitchFamily="50" charset="-128"/>
            </a:endParaRPr>
          </a:p>
          <a:p>
            <a:pPr defTabSz="342900"/>
            <a:r>
              <a:rPr kumimoji="1" lang="ja-JP" altLang="en-US" sz="2400" dirty="0">
                <a:solidFill>
                  <a:prstClr val="white"/>
                </a:solidFill>
                <a:latin typeface="メイリオ" panose="020B0604030504040204" pitchFamily="50" charset="-128"/>
                <a:ea typeface="メイリオ" panose="020B0604030504040204" pitchFamily="50" charset="-128"/>
              </a:rPr>
              <a:t>傷ついた魂が癒されることなくまた、人間として転生してくる場所。</a:t>
            </a:r>
          </a:p>
        </p:txBody>
      </p:sp>
      <p:sp>
        <p:nvSpPr>
          <p:cNvPr id="8" name="テキスト ボックス 7">
            <a:extLst>
              <a:ext uri="{FF2B5EF4-FFF2-40B4-BE49-F238E27FC236}">
                <a16:creationId xmlns:a16="http://schemas.microsoft.com/office/drawing/2014/main" id="{C5C2E4C9-C2D0-4248-90B6-A18B48CF2991}"/>
              </a:ext>
            </a:extLst>
          </p:cNvPr>
          <p:cNvSpPr txBox="1"/>
          <p:nvPr/>
        </p:nvSpPr>
        <p:spPr>
          <a:xfrm>
            <a:off x="6835677" y="1417510"/>
            <a:ext cx="590252" cy="1477328"/>
          </a:xfrm>
          <a:prstGeom prst="rect">
            <a:avLst/>
          </a:prstGeom>
          <a:noFill/>
        </p:spPr>
        <p:txBody>
          <a:bodyPr wrap="square">
            <a:spAutoFit/>
          </a:bodyPr>
          <a:lstStyle/>
          <a:p>
            <a:pPr defTabSz="342900"/>
            <a:r>
              <a:rPr lang="ja-JP" altLang="en-US" sz="1500" kern="0" dirty="0">
                <a:solidFill>
                  <a:prstClr val="white"/>
                </a:solidFill>
                <a:latin typeface="Arial" panose="020B0604020202020204" pitchFamily="34" charset="0"/>
                <a:ea typeface="游明朝" panose="02020400000000000000" pitchFamily="18" charset="-128"/>
                <a:cs typeface="Arial" panose="020B0604020202020204" pitchFamily="34" charset="0"/>
              </a:rPr>
              <a:t>霊界</a:t>
            </a:r>
            <a:endParaRPr lang="en-US" altLang="ja-JP" sz="1500" kern="0" dirty="0">
              <a:solidFill>
                <a:prstClr val="white"/>
              </a:solidFill>
              <a:latin typeface="Arial" panose="020B0604020202020204" pitchFamily="34" charset="0"/>
              <a:ea typeface="游明朝" panose="02020400000000000000" pitchFamily="18" charset="-128"/>
              <a:cs typeface="Arial" panose="020B0604020202020204" pitchFamily="34" charset="0"/>
            </a:endParaRPr>
          </a:p>
          <a:p>
            <a:pPr defTabSz="342900"/>
            <a:r>
              <a:rPr lang="ja-JP" altLang="en-US" sz="1500" kern="0" dirty="0">
                <a:solidFill>
                  <a:prstClr val="white"/>
                </a:solidFill>
                <a:latin typeface="Arial" panose="020B0604020202020204" pitchFamily="34" charset="0"/>
                <a:ea typeface="游明朝" panose="02020400000000000000" pitchFamily="18" charset="-128"/>
                <a:cs typeface="Arial" panose="020B0604020202020204" pitchFamily="34" charset="0"/>
              </a:rPr>
              <a:t>　↑</a:t>
            </a:r>
            <a:endParaRPr lang="en-US" altLang="ja-JP" sz="1500" kern="0" dirty="0">
              <a:solidFill>
                <a:prstClr val="white"/>
              </a:solidFill>
              <a:latin typeface="Arial" panose="020B0604020202020204" pitchFamily="34" charset="0"/>
              <a:ea typeface="游明朝" panose="02020400000000000000" pitchFamily="18" charset="-128"/>
              <a:cs typeface="Arial" panose="020B0604020202020204" pitchFamily="34" charset="0"/>
            </a:endParaRPr>
          </a:p>
          <a:p>
            <a:pPr defTabSz="342900"/>
            <a:r>
              <a:rPr lang="ja-JP" altLang="ja-JP" sz="1500" kern="0" dirty="0">
                <a:solidFill>
                  <a:srgbClr val="DD9D31"/>
                </a:solidFill>
                <a:latin typeface="Arial" panose="020B0604020202020204" pitchFamily="34" charset="0"/>
                <a:ea typeface="游明朝" panose="02020400000000000000" pitchFamily="18" charset="-128"/>
                <a:cs typeface="Arial" panose="020B0604020202020204" pitchFamily="34" charset="0"/>
              </a:rPr>
              <a:t>幽界</a:t>
            </a:r>
            <a:endParaRPr lang="en-US" altLang="ja-JP" sz="1500" kern="0" dirty="0">
              <a:solidFill>
                <a:srgbClr val="DD9D31"/>
              </a:solidFill>
              <a:latin typeface="Arial" panose="020B0604020202020204" pitchFamily="34" charset="0"/>
              <a:ea typeface="游明朝" panose="02020400000000000000" pitchFamily="18" charset="-128"/>
              <a:cs typeface="Arial" panose="020B0604020202020204" pitchFamily="34" charset="0"/>
            </a:endParaRPr>
          </a:p>
          <a:p>
            <a:pPr defTabSz="342900"/>
            <a:r>
              <a:rPr lang="ja-JP" altLang="en-US" sz="1500" kern="0" dirty="0">
                <a:solidFill>
                  <a:prstClr val="white"/>
                </a:solidFill>
                <a:latin typeface="Arial" panose="020B0604020202020204" pitchFamily="34" charset="0"/>
                <a:ea typeface="游明朝" panose="02020400000000000000" pitchFamily="18" charset="-128"/>
                <a:cs typeface="Arial" panose="020B0604020202020204" pitchFamily="34" charset="0"/>
              </a:rPr>
              <a:t>　↑</a:t>
            </a:r>
            <a:endParaRPr lang="en-US" altLang="ja-JP" sz="1500" kern="0" dirty="0">
              <a:solidFill>
                <a:prstClr val="white"/>
              </a:solidFill>
              <a:latin typeface="Arial" panose="020B0604020202020204" pitchFamily="34" charset="0"/>
              <a:ea typeface="游明朝" panose="02020400000000000000" pitchFamily="18" charset="-128"/>
              <a:cs typeface="Arial" panose="020B0604020202020204" pitchFamily="34" charset="0"/>
            </a:endParaRPr>
          </a:p>
          <a:p>
            <a:pPr defTabSz="342900"/>
            <a:r>
              <a:rPr lang="ja-JP" altLang="en-US" sz="1500" kern="0" dirty="0">
                <a:solidFill>
                  <a:prstClr val="white"/>
                </a:solidFill>
                <a:latin typeface="Arial" panose="020B0604020202020204" pitchFamily="34" charset="0"/>
                <a:ea typeface="游明朝" panose="02020400000000000000" pitchFamily="18" charset="-128"/>
                <a:cs typeface="Arial" panose="020B0604020202020204" pitchFamily="34" charset="0"/>
              </a:rPr>
              <a:t>死後</a:t>
            </a:r>
            <a:endParaRPr lang="en-GB" altLang="ja-JP" sz="1500" kern="0" dirty="0">
              <a:solidFill>
                <a:prstClr val="white"/>
              </a:solidFill>
              <a:latin typeface="Arial" panose="020B0604020202020204" pitchFamily="34" charset="0"/>
              <a:ea typeface="游明朝" panose="02020400000000000000" pitchFamily="18" charset="-128"/>
              <a:cs typeface="Arial" panose="020B0604020202020204" pitchFamily="34" charset="0"/>
            </a:endParaRPr>
          </a:p>
          <a:p>
            <a:pPr defTabSz="342900"/>
            <a:endParaRPr lang="ja-JP" altLang="en-US" sz="1500" dirty="0">
              <a:solidFill>
                <a:prstClr val="white"/>
              </a:solidFill>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79678740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a:extLst>
              <a:ext uri="{FF2B5EF4-FFF2-40B4-BE49-F238E27FC236}">
                <a16:creationId xmlns:a16="http://schemas.microsoft.com/office/drawing/2014/main" id="{AE8ED1A6-6EEC-447A-9641-391CAFD0C012}"/>
              </a:ext>
            </a:extLst>
          </p:cNvPr>
          <p:cNvCxnSpPr/>
          <p:nvPr/>
        </p:nvCxnSpPr>
        <p:spPr>
          <a:xfrm>
            <a:off x="0" y="2765115"/>
            <a:ext cx="9144000" cy="0"/>
          </a:xfrm>
          <a:prstGeom prst="line">
            <a:avLst/>
          </a:prstGeom>
        </p:spPr>
        <p:style>
          <a:lnRef idx="3">
            <a:schemeClr val="accent4"/>
          </a:lnRef>
          <a:fillRef idx="0">
            <a:schemeClr val="accent4"/>
          </a:fillRef>
          <a:effectRef idx="2">
            <a:schemeClr val="accent4"/>
          </a:effectRef>
          <a:fontRef idx="minor">
            <a:schemeClr val="tx1"/>
          </a:fontRef>
        </p:style>
      </p:cxnSp>
      <p:sp>
        <p:nvSpPr>
          <p:cNvPr id="6" name="テキスト ボックス 5">
            <a:extLst>
              <a:ext uri="{FF2B5EF4-FFF2-40B4-BE49-F238E27FC236}">
                <a16:creationId xmlns:a16="http://schemas.microsoft.com/office/drawing/2014/main" id="{E3257B48-5546-447B-8E65-B6E41F103834}"/>
              </a:ext>
            </a:extLst>
          </p:cNvPr>
          <p:cNvSpPr txBox="1"/>
          <p:nvPr/>
        </p:nvSpPr>
        <p:spPr>
          <a:xfrm>
            <a:off x="3222233" y="1856092"/>
            <a:ext cx="2300630" cy="600164"/>
          </a:xfrm>
          <a:prstGeom prst="rect">
            <a:avLst/>
          </a:prstGeom>
          <a:noFill/>
        </p:spPr>
        <p:txBody>
          <a:bodyPr wrap="none" rtlCol="0">
            <a:spAutoFit/>
          </a:bodyPr>
          <a:lstStyle/>
          <a:p>
            <a:pPr defTabSz="342900"/>
            <a:r>
              <a:rPr lang="ja-JP" altLang="ja-JP" sz="3300" kern="0" dirty="0">
                <a:solidFill>
                  <a:prstClr val="white"/>
                </a:solidFill>
                <a:latin typeface="メイリオ" panose="020B0604030504040204" pitchFamily="50" charset="-128"/>
                <a:ea typeface="メイリオ" panose="020B0604030504040204" pitchFamily="50" charset="-128"/>
                <a:cs typeface="Arial" panose="020B0604020202020204" pitchFamily="34" charset="0"/>
              </a:rPr>
              <a:t>死後の世界</a:t>
            </a:r>
            <a:endParaRPr lang="ja-JP" altLang="ja-JP" sz="3300" kern="100" dirty="0">
              <a:solidFill>
                <a:prstClr val="white"/>
              </a:solidFill>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7" name="テキスト ボックス 6">
            <a:extLst>
              <a:ext uri="{FF2B5EF4-FFF2-40B4-BE49-F238E27FC236}">
                <a16:creationId xmlns:a16="http://schemas.microsoft.com/office/drawing/2014/main" id="{4F7828C3-87A3-4CF8-AC35-604644DFA0CA}"/>
              </a:ext>
            </a:extLst>
          </p:cNvPr>
          <p:cNvSpPr txBox="1"/>
          <p:nvPr/>
        </p:nvSpPr>
        <p:spPr>
          <a:xfrm>
            <a:off x="911909" y="3116039"/>
            <a:ext cx="7320182" cy="2585323"/>
          </a:xfrm>
          <a:prstGeom prst="rect">
            <a:avLst/>
          </a:prstGeom>
          <a:noFill/>
        </p:spPr>
        <p:txBody>
          <a:bodyPr wrap="square" rtlCol="0">
            <a:spAutoFit/>
          </a:bodyPr>
          <a:lstStyle/>
          <a:p>
            <a:pPr defTabSz="342900"/>
            <a:r>
              <a:rPr kumimoji="1" lang="ja-JP" altLang="en-US" dirty="0">
                <a:solidFill>
                  <a:srgbClr val="DD9D31"/>
                </a:solidFill>
                <a:latin typeface="メイリオ" panose="020B0604030504040204" pitchFamily="50" charset="-128"/>
                <a:ea typeface="メイリオ" panose="020B0604030504040204" pitchFamily="50" charset="-128"/>
              </a:rPr>
              <a:t>霊界（アストラル界）</a:t>
            </a:r>
            <a:endParaRPr kumimoji="1" lang="en-US" altLang="ja-JP" dirty="0">
              <a:solidFill>
                <a:srgbClr val="DD9D31"/>
              </a:solidFill>
              <a:latin typeface="メイリオ" panose="020B0604030504040204" pitchFamily="50" charset="-128"/>
              <a:ea typeface="メイリオ" panose="020B0604030504040204" pitchFamily="50" charset="-128"/>
            </a:endParaRPr>
          </a:p>
          <a:p>
            <a:pPr defTabSz="342900"/>
            <a:r>
              <a:rPr kumimoji="1" lang="ja-JP" altLang="en-US" dirty="0">
                <a:solidFill>
                  <a:prstClr val="white"/>
                </a:solidFill>
                <a:latin typeface="メイリオ" panose="020B0604030504040204" pitchFamily="50" charset="-128"/>
                <a:ea typeface="メイリオ" panose="020B0604030504040204" pitchFamily="50" charset="-128"/>
              </a:rPr>
              <a:t>亡くなった方たちが本来いく世界</a:t>
            </a:r>
          </a:p>
          <a:p>
            <a:pPr defTabSz="342900"/>
            <a:endParaRPr kumimoji="1" lang="en-US" altLang="ja-JP" dirty="0">
              <a:solidFill>
                <a:prstClr val="white"/>
              </a:solidFill>
              <a:latin typeface="メイリオ" panose="020B0604030504040204" pitchFamily="50" charset="-128"/>
              <a:ea typeface="メイリオ" panose="020B0604030504040204" pitchFamily="50" charset="-128"/>
            </a:endParaRPr>
          </a:p>
          <a:p>
            <a:pPr defTabSz="342900"/>
            <a:r>
              <a:rPr kumimoji="1" lang="ja-JP" altLang="en-US" dirty="0">
                <a:solidFill>
                  <a:prstClr val="white"/>
                </a:solidFill>
                <a:latin typeface="メイリオ" panose="020B0604030504040204" pitchFamily="50" charset="-128"/>
                <a:ea typeface="メイリオ" panose="020B0604030504040204" pitchFamily="50" charset="-128"/>
              </a:rPr>
              <a:t>自分の意識がそのまま死後の世界をつくるため</a:t>
            </a:r>
          </a:p>
          <a:p>
            <a:pPr defTabSz="342900"/>
            <a:r>
              <a:rPr kumimoji="1" lang="ja-JP" altLang="en-US" dirty="0">
                <a:solidFill>
                  <a:prstClr val="white"/>
                </a:solidFill>
                <a:latin typeface="メイリオ" panose="020B0604030504040204" pitchFamily="50" charset="-128"/>
                <a:ea typeface="メイリオ" panose="020B0604030504040204" pitchFamily="50" charset="-128"/>
              </a:rPr>
              <a:t>生きている時に「何を信じるのか」が、死後の世界に影響する。</a:t>
            </a:r>
            <a:endParaRPr kumimoji="1" lang="en-US" altLang="ja-JP" dirty="0">
              <a:solidFill>
                <a:prstClr val="white"/>
              </a:solidFill>
              <a:latin typeface="メイリオ" panose="020B0604030504040204" pitchFamily="50" charset="-128"/>
              <a:ea typeface="メイリオ" panose="020B0604030504040204" pitchFamily="50" charset="-128"/>
            </a:endParaRPr>
          </a:p>
          <a:p>
            <a:pPr defTabSz="342900"/>
            <a:endParaRPr kumimoji="1" lang="ja-JP" altLang="en-US" dirty="0">
              <a:solidFill>
                <a:prstClr val="white"/>
              </a:solidFill>
              <a:latin typeface="メイリオ" panose="020B0604030504040204" pitchFamily="50" charset="-128"/>
              <a:ea typeface="メイリオ" panose="020B0604030504040204" pitchFamily="50" charset="-128"/>
            </a:endParaRPr>
          </a:p>
          <a:p>
            <a:pPr defTabSz="342900"/>
            <a:r>
              <a:rPr kumimoji="1" lang="ja-JP" altLang="en-US" dirty="0">
                <a:solidFill>
                  <a:prstClr val="white"/>
                </a:solidFill>
                <a:latin typeface="メイリオ" panose="020B0604030504040204" pitchFamily="50" charset="-128"/>
                <a:ea typeface="メイリオ" panose="020B0604030504040204" pitchFamily="50" charset="-128"/>
              </a:rPr>
              <a:t>だからこそ、死後の世界について認識する。正しい情報を得ることが大切になる。</a:t>
            </a:r>
          </a:p>
          <a:p>
            <a:pPr defTabSz="342900"/>
            <a:endParaRPr kumimoji="1" lang="ja-JP" altLang="en-US" dirty="0">
              <a:solidFill>
                <a:prstClr val="white"/>
              </a:solidFill>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C5C2E4C9-C2D0-4248-90B6-A18B48CF2991}"/>
              </a:ext>
            </a:extLst>
          </p:cNvPr>
          <p:cNvSpPr txBox="1"/>
          <p:nvPr/>
        </p:nvSpPr>
        <p:spPr>
          <a:xfrm>
            <a:off x="6835677" y="1417510"/>
            <a:ext cx="590252" cy="1477328"/>
          </a:xfrm>
          <a:prstGeom prst="rect">
            <a:avLst/>
          </a:prstGeom>
          <a:noFill/>
        </p:spPr>
        <p:txBody>
          <a:bodyPr wrap="square">
            <a:spAutoFit/>
          </a:bodyPr>
          <a:lstStyle/>
          <a:p>
            <a:pPr defTabSz="342900"/>
            <a:r>
              <a:rPr lang="ja-JP" altLang="en-US" sz="1500" kern="0" dirty="0">
                <a:solidFill>
                  <a:srgbClr val="DD9D31"/>
                </a:solidFill>
                <a:latin typeface="Arial" panose="020B0604020202020204" pitchFamily="34" charset="0"/>
                <a:ea typeface="游明朝" panose="02020400000000000000" pitchFamily="18" charset="-128"/>
                <a:cs typeface="Arial" panose="020B0604020202020204" pitchFamily="34" charset="0"/>
              </a:rPr>
              <a:t>霊界</a:t>
            </a:r>
            <a:endParaRPr lang="en-US" altLang="ja-JP" sz="1500" kern="0" dirty="0">
              <a:solidFill>
                <a:srgbClr val="DD9D31"/>
              </a:solidFill>
              <a:latin typeface="Arial" panose="020B0604020202020204" pitchFamily="34" charset="0"/>
              <a:ea typeface="游明朝" panose="02020400000000000000" pitchFamily="18" charset="-128"/>
              <a:cs typeface="Arial" panose="020B0604020202020204" pitchFamily="34" charset="0"/>
            </a:endParaRPr>
          </a:p>
          <a:p>
            <a:pPr defTabSz="342900"/>
            <a:r>
              <a:rPr lang="ja-JP" altLang="en-US" sz="1500" kern="0" dirty="0">
                <a:solidFill>
                  <a:prstClr val="white"/>
                </a:solidFill>
                <a:latin typeface="Arial" panose="020B0604020202020204" pitchFamily="34" charset="0"/>
                <a:ea typeface="游明朝" panose="02020400000000000000" pitchFamily="18" charset="-128"/>
                <a:cs typeface="Arial" panose="020B0604020202020204" pitchFamily="34" charset="0"/>
              </a:rPr>
              <a:t>　↑</a:t>
            </a:r>
            <a:endParaRPr lang="en-US" altLang="ja-JP" sz="1500" kern="0" dirty="0">
              <a:solidFill>
                <a:prstClr val="white"/>
              </a:solidFill>
              <a:latin typeface="Arial" panose="020B0604020202020204" pitchFamily="34" charset="0"/>
              <a:ea typeface="游明朝" panose="02020400000000000000" pitchFamily="18" charset="-128"/>
              <a:cs typeface="Arial" panose="020B0604020202020204" pitchFamily="34" charset="0"/>
            </a:endParaRPr>
          </a:p>
          <a:p>
            <a:pPr defTabSz="342900"/>
            <a:r>
              <a:rPr lang="ja-JP" altLang="ja-JP" sz="1500" kern="0" dirty="0">
                <a:solidFill>
                  <a:prstClr val="white"/>
                </a:solidFill>
                <a:latin typeface="Arial" panose="020B0604020202020204" pitchFamily="34" charset="0"/>
                <a:ea typeface="游明朝" panose="02020400000000000000" pitchFamily="18" charset="-128"/>
                <a:cs typeface="Arial" panose="020B0604020202020204" pitchFamily="34" charset="0"/>
              </a:rPr>
              <a:t>幽界</a:t>
            </a:r>
            <a:endParaRPr lang="en-US" altLang="ja-JP" sz="1500" kern="0" dirty="0">
              <a:solidFill>
                <a:prstClr val="white"/>
              </a:solidFill>
              <a:latin typeface="Arial" panose="020B0604020202020204" pitchFamily="34" charset="0"/>
              <a:ea typeface="游明朝" panose="02020400000000000000" pitchFamily="18" charset="-128"/>
              <a:cs typeface="Arial" panose="020B0604020202020204" pitchFamily="34" charset="0"/>
            </a:endParaRPr>
          </a:p>
          <a:p>
            <a:pPr defTabSz="342900"/>
            <a:r>
              <a:rPr lang="ja-JP" altLang="en-US" sz="1500" kern="0" dirty="0">
                <a:solidFill>
                  <a:prstClr val="white"/>
                </a:solidFill>
                <a:latin typeface="Arial" panose="020B0604020202020204" pitchFamily="34" charset="0"/>
                <a:ea typeface="游明朝" panose="02020400000000000000" pitchFamily="18" charset="-128"/>
                <a:cs typeface="Arial" panose="020B0604020202020204" pitchFamily="34" charset="0"/>
              </a:rPr>
              <a:t>　↑</a:t>
            </a:r>
            <a:endParaRPr lang="en-US" altLang="ja-JP" sz="1500" kern="0" dirty="0">
              <a:solidFill>
                <a:prstClr val="white"/>
              </a:solidFill>
              <a:latin typeface="Arial" panose="020B0604020202020204" pitchFamily="34" charset="0"/>
              <a:ea typeface="游明朝" panose="02020400000000000000" pitchFamily="18" charset="-128"/>
              <a:cs typeface="Arial" panose="020B0604020202020204" pitchFamily="34" charset="0"/>
            </a:endParaRPr>
          </a:p>
          <a:p>
            <a:pPr defTabSz="342900"/>
            <a:r>
              <a:rPr lang="ja-JP" altLang="en-US" sz="1500" kern="0" dirty="0">
                <a:solidFill>
                  <a:prstClr val="white"/>
                </a:solidFill>
                <a:latin typeface="Arial" panose="020B0604020202020204" pitchFamily="34" charset="0"/>
                <a:ea typeface="游明朝" panose="02020400000000000000" pitchFamily="18" charset="-128"/>
                <a:cs typeface="Arial" panose="020B0604020202020204" pitchFamily="34" charset="0"/>
              </a:rPr>
              <a:t>死後</a:t>
            </a:r>
            <a:endParaRPr lang="en-GB" altLang="ja-JP" sz="1500" kern="0" dirty="0">
              <a:solidFill>
                <a:prstClr val="white"/>
              </a:solidFill>
              <a:latin typeface="Arial" panose="020B0604020202020204" pitchFamily="34" charset="0"/>
              <a:ea typeface="游明朝" panose="02020400000000000000" pitchFamily="18" charset="-128"/>
              <a:cs typeface="Arial" panose="020B0604020202020204" pitchFamily="34" charset="0"/>
            </a:endParaRPr>
          </a:p>
          <a:p>
            <a:pPr defTabSz="342900"/>
            <a:endParaRPr lang="ja-JP" altLang="en-US" sz="1500" dirty="0">
              <a:solidFill>
                <a:prstClr val="white"/>
              </a:solidFill>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15460664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a:extLst>
              <a:ext uri="{FF2B5EF4-FFF2-40B4-BE49-F238E27FC236}">
                <a16:creationId xmlns:a16="http://schemas.microsoft.com/office/drawing/2014/main" id="{AE8ED1A6-6EEC-447A-9641-391CAFD0C012}"/>
              </a:ext>
            </a:extLst>
          </p:cNvPr>
          <p:cNvCxnSpPr/>
          <p:nvPr/>
        </p:nvCxnSpPr>
        <p:spPr>
          <a:xfrm>
            <a:off x="0" y="2765115"/>
            <a:ext cx="9144000" cy="0"/>
          </a:xfrm>
          <a:prstGeom prst="line">
            <a:avLst/>
          </a:prstGeom>
        </p:spPr>
        <p:style>
          <a:lnRef idx="3">
            <a:schemeClr val="accent4"/>
          </a:lnRef>
          <a:fillRef idx="0">
            <a:schemeClr val="accent4"/>
          </a:fillRef>
          <a:effectRef idx="2">
            <a:schemeClr val="accent4"/>
          </a:effectRef>
          <a:fontRef idx="minor">
            <a:schemeClr val="tx1"/>
          </a:fontRef>
        </p:style>
      </p:cxnSp>
      <p:sp>
        <p:nvSpPr>
          <p:cNvPr id="6" name="テキスト ボックス 5">
            <a:extLst>
              <a:ext uri="{FF2B5EF4-FFF2-40B4-BE49-F238E27FC236}">
                <a16:creationId xmlns:a16="http://schemas.microsoft.com/office/drawing/2014/main" id="{E3257B48-5546-447B-8E65-B6E41F103834}"/>
              </a:ext>
            </a:extLst>
          </p:cNvPr>
          <p:cNvSpPr txBox="1"/>
          <p:nvPr/>
        </p:nvSpPr>
        <p:spPr>
          <a:xfrm>
            <a:off x="1765336" y="1600925"/>
            <a:ext cx="4839786" cy="600164"/>
          </a:xfrm>
          <a:prstGeom prst="rect">
            <a:avLst/>
          </a:prstGeom>
          <a:noFill/>
        </p:spPr>
        <p:txBody>
          <a:bodyPr wrap="none" rtlCol="0">
            <a:spAutoFit/>
          </a:bodyPr>
          <a:lstStyle/>
          <a:p>
            <a:pPr defTabSz="342900"/>
            <a:r>
              <a:rPr lang="ja-JP" altLang="en-US" sz="3300" kern="0" dirty="0">
                <a:solidFill>
                  <a:prstClr val="white"/>
                </a:solidFill>
                <a:latin typeface="メイリオ" panose="020B0604030504040204" pitchFamily="50" charset="-128"/>
                <a:ea typeface="メイリオ" panose="020B0604030504040204" pitchFamily="50" charset="-128"/>
                <a:cs typeface="Arial" panose="020B0604020202020204" pitchFamily="34" charset="0"/>
              </a:rPr>
              <a:t>スピリットと魂について</a:t>
            </a:r>
            <a:endParaRPr lang="ja-JP" altLang="ja-JP" sz="3300" kern="100" dirty="0">
              <a:solidFill>
                <a:prstClr val="white"/>
              </a:solidFill>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7" name="テキスト ボックス 6">
            <a:extLst>
              <a:ext uri="{FF2B5EF4-FFF2-40B4-BE49-F238E27FC236}">
                <a16:creationId xmlns:a16="http://schemas.microsoft.com/office/drawing/2014/main" id="{4F7828C3-87A3-4CF8-AC35-604644DFA0CA}"/>
              </a:ext>
            </a:extLst>
          </p:cNvPr>
          <p:cNvSpPr txBox="1"/>
          <p:nvPr/>
        </p:nvSpPr>
        <p:spPr>
          <a:xfrm>
            <a:off x="839782" y="2925365"/>
            <a:ext cx="7652794" cy="2677656"/>
          </a:xfrm>
          <a:prstGeom prst="rect">
            <a:avLst/>
          </a:prstGeom>
          <a:noFill/>
        </p:spPr>
        <p:txBody>
          <a:bodyPr wrap="square" rtlCol="0">
            <a:spAutoFit/>
          </a:bodyPr>
          <a:lstStyle/>
          <a:p>
            <a:pPr defTabSz="342900"/>
            <a:r>
              <a:rPr kumimoji="1" lang="ja-JP" altLang="en-US" sz="2400" dirty="0">
                <a:solidFill>
                  <a:prstClr val="white"/>
                </a:solidFill>
                <a:latin typeface="メイリオ" panose="020B0604030504040204" pitchFamily="50" charset="-128"/>
                <a:ea typeface="メイリオ" panose="020B0604030504040204" pitchFamily="50" charset="-128"/>
              </a:rPr>
              <a:t>スピリット</a:t>
            </a:r>
            <a:r>
              <a:rPr kumimoji="1" lang="en-US" altLang="ja-JP" sz="2400" dirty="0">
                <a:solidFill>
                  <a:prstClr val="white"/>
                </a:solidFill>
                <a:latin typeface="メイリオ" panose="020B0604030504040204" pitchFamily="50" charset="-128"/>
                <a:ea typeface="メイリオ" panose="020B0604030504040204" pitchFamily="50" charset="-128"/>
              </a:rPr>
              <a:t>=</a:t>
            </a:r>
            <a:r>
              <a:rPr kumimoji="1" lang="ja-JP" altLang="en-US" sz="2400" dirty="0">
                <a:solidFill>
                  <a:prstClr val="white"/>
                </a:solidFill>
                <a:latin typeface="メイリオ" panose="020B0604030504040204" pitchFamily="50" charset="-128"/>
                <a:ea typeface="メイリオ" panose="020B0604030504040204" pitchFamily="50" charset="-128"/>
              </a:rPr>
              <a:t>霊性</a:t>
            </a:r>
            <a:endParaRPr kumimoji="1" lang="en-US" altLang="ja-JP" sz="2400" dirty="0">
              <a:solidFill>
                <a:prstClr val="white"/>
              </a:solidFill>
              <a:latin typeface="メイリオ" panose="020B0604030504040204" pitchFamily="50" charset="-128"/>
              <a:ea typeface="メイリオ" panose="020B0604030504040204" pitchFamily="50" charset="-128"/>
            </a:endParaRPr>
          </a:p>
          <a:p>
            <a:pPr defTabSz="342900"/>
            <a:endParaRPr kumimoji="1" lang="en-US" altLang="ja-JP" sz="2400" dirty="0">
              <a:solidFill>
                <a:prstClr val="white"/>
              </a:solidFill>
              <a:latin typeface="メイリオ" panose="020B0604030504040204" pitchFamily="50" charset="-128"/>
              <a:ea typeface="メイリオ" panose="020B0604030504040204" pitchFamily="50" charset="-128"/>
            </a:endParaRPr>
          </a:p>
          <a:p>
            <a:pPr defTabSz="342900"/>
            <a:r>
              <a:rPr kumimoji="1" lang="ja-JP" altLang="en-US" sz="2400" dirty="0">
                <a:solidFill>
                  <a:prstClr val="white"/>
                </a:solidFill>
                <a:latin typeface="メイリオ" panose="020B0604030504040204" pitchFamily="50" charset="-128"/>
                <a:ea typeface="メイリオ" panose="020B0604030504040204" pitchFamily="50" charset="-128"/>
              </a:rPr>
              <a:t>★緩和ケアの分野では、がんによる苦痛を４つに分類。治療やケアを行うで、患者さんの苦痛を理解することとして捉えている。</a:t>
            </a:r>
            <a:endParaRPr kumimoji="1" lang="en-US" altLang="ja-JP" sz="2400" dirty="0">
              <a:solidFill>
                <a:prstClr val="white"/>
              </a:solidFill>
              <a:latin typeface="メイリオ" panose="020B0604030504040204" pitchFamily="50" charset="-128"/>
              <a:ea typeface="メイリオ" panose="020B0604030504040204" pitchFamily="50" charset="-128"/>
            </a:endParaRPr>
          </a:p>
          <a:p>
            <a:pPr defTabSz="342900"/>
            <a:r>
              <a:rPr kumimoji="1" lang="ja-JP" altLang="en-US" sz="2400" dirty="0">
                <a:solidFill>
                  <a:prstClr val="white"/>
                </a:solidFill>
                <a:latin typeface="メイリオ" panose="020B0604030504040204" pitchFamily="50" charset="-128"/>
                <a:ea typeface="メイリオ" panose="020B0604030504040204" pitchFamily="50" charset="-128"/>
              </a:rPr>
              <a:t>身体的苦痛、精神的苦痛、社会的苦痛、霊的苦痛（スピリチュアルペイン）</a:t>
            </a:r>
            <a:endParaRPr kumimoji="1" lang="en-US" altLang="ja-JP" sz="2400" dirty="0">
              <a:solidFill>
                <a:prstClr val="white"/>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27601941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a:extLst>
              <a:ext uri="{FF2B5EF4-FFF2-40B4-BE49-F238E27FC236}">
                <a16:creationId xmlns:a16="http://schemas.microsoft.com/office/drawing/2014/main" id="{AE8ED1A6-6EEC-447A-9641-391CAFD0C012}"/>
              </a:ext>
            </a:extLst>
          </p:cNvPr>
          <p:cNvCxnSpPr/>
          <p:nvPr/>
        </p:nvCxnSpPr>
        <p:spPr>
          <a:xfrm>
            <a:off x="63652" y="2722253"/>
            <a:ext cx="9144000" cy="0"/>
          </a:xfrm>
          <a:prstGeom prst="line">
            <a:avLst/>
          </a:prstGeom>
        </p:spPr>
        <p:style>
          <a:lnRef idx="3">
            <a:schemeClr val="accent4"/>
          </a:lnRef>
          <a:fillRef idx="0">
            <a:schemeClr val="accent4"/>
          </a:fillRef>
          <a:effectRef idx="2">
            <a:schemeClr val="accent4"/>
          </a:effectRef>
          <a:fontRef idx="minor">
            <a:schemeClr val="tx1"/>
          </a:fontRef>
        </p:style>
      </p:cxnSp>
      <p:sp>
        <p:nvSpPr>
          <p:cNvPr id="6" name="テキスト ボックス 5">
            <a:extLst>
              <a:ext uri="{FF2B5EF4-FFF2-40B4-BE49-F238E27FC236}">
                <a16:creationId xmlns:a16="http://schemas.microsoft.com/office/drawing/2014/main" id="{E3257B48-5546-447B-8E65-B6E41F103834}"/>
              </a:ext>
            </a:extLst>
          </p:cNvPr>
          <p:cNvSpPr txBox="1"/>
          <p:nvPr/>
        </p:nvSpPr>
        <p:spPr>
          <a:xfrm>
            <a:off x="2620654" y="1757978"/>
            <a:ext cx="3147015" cy="600164"/>
          </a:xfrm>
          <a:prstGeom prst="rect">
            <a:avLst/>
          </a:prstGeom>
          <a:noFill/>
        </p:spPr>
        <p:txBody>
          <a:bodyPr wrap="none" rtlCol="0">
            <a:spAutoFit/>
          </a:bodyPr>
          <a:lstStyle/>
          <a:p>
            <a:pPr defTabSz="342900"/>
            <a:r>
              <a:rPr lang="ja-JP" altLang="en-US" sz="3300" kern="100" dirty="0">
                <a:solidFill>
                  <a:prstClr val="white"/>
                </a:solidFill>
                <a:latin typeface="メイリオ" panose="020B0604030504040204" pitchFamily="50" charset="-128"/>
                <a:ea typeface="メイリオ" panose="020B0604030504040204" pitchFamily="50" charset="-128"/>
                <a:cs typeface="Times New Roman" panose="02020603050405020304" pitchFamily="18" charset="0"/>
              </a:rPr>
              <a:t>スピリットとは</a:t>
            </a:r>
            <a:endParaRPr lang="ja-JP" altLang="ja-JP" sz="3300" kern="100" dirty="0">
              <a:solidFill>
                <a:prstClr val="white"/>
              </a:solidFill>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7" name="テキスト ボックス 6">
            <a:extLst>
              <a:ext uri="{FF2B5EF4-FFF2-40B4-BE49-F238E27FC236}">
                <a16:creationId xmlns:a16="http://schemas.microsoft.com/office/drawing/2014/main" id="{4F7828C3-87A3-4CF8-AC35-604644DFA0CA}"/>
              </a:ext>
            </a:extLst>
          </p:cNvPr>
          <p:cNvSpPr txBox="1"/>
          <p:nvPr/>
        </p:nvSpPr>
        <p:spPr>
          <a:xfrm>
            <a:off x="964407" y="2925366"/>
            <a:ext cx="7672387" cy="3000821"/>
          </a:xfrm>
          <a:prstGeom prst="rect">
            <a:avLst/>
          </a:prstGeom>
          <a:noFill/>
        </p:spPr>
        <p:txBody>
          <a:bodyPr wrap="square" rtlCol="0">
            <a:spAutoFit/>
          </a:bodyPr>
          <a:lstStyle/>
          <a:p>
            <a:pPr defTabSz="342900"/>
            <a:r>
              <a:rPr kumimoji="1" lang="ja-JP" altLang="en-US" sz="2100" dirty="0">
                <a:solidFill>
                  <a:srgbClr val="DD9D31"/>
                </a:solidFill>
                <a:latin typeface="メイリオ" panose="020B0604030504040204" pitchFamily="50" charset="-128"/>
                <a:ea typeface="メイリオ" panose="020B0604030504040204" pitchFamily="50" charset="-128"/>
              </a:rPr>
              <a:t>エネルギー</a:t>
            </a:r>
            <a:r>
              <a:rPr kumimoji="1" lang="ja-JP" altLang="en-US" sz="2100" dirty="0">
                <a:solidFill>
                  <a:prstClr val="white"/>
                </a:solidFill>
                <a:latin typeface="メイリオ" panose="020B0604030504040204" pitchFamily="50" charset="-128"/>
                <a:ea typeface="メイリオ" panose="020B0604030504040204" pitchFamily="50" charset="-128"/>
              </a:rPr>
              <a:t>と言い換えることができる。エネルギーは必ず</a:t>
            </a:r>
            <a:r>
              <a:rPr kumimoji="1" lang="ja-JP" altLang="en-US" sz="2100" dirty="0">
                <a:solidFill>
                  <a:srgbClr val="DD9D31"/>
                </a:solidFill>
                <a:latin typeface="メイリオ" panose="020B0604030504040204" pitchFamily="50" charset="-128"/>
                <a:ea typeface="メイリオ" panose="020B0604030504040204" pitchFamily="50" charset="-128"/>
              </a:rPr>
              <a:t>振動</a:t>
            </a:r>
            <a:r>
              <a:rPr kumimoji="1" lang="ja-JP" altLang="en-US" sz="2100" dirty="0">
                <a:solidFill>
                  <a:prstClr val="white"/>
                </a:solidFill>
                <a:latin typeface="メイリオ" panose="020B0604030504040204" pitchFamily="50" charset="-128"/>
                <a:ea typeface="メイリオ" panose="020B0604030504040204" pitchFamily="50" charset="-128"/>
              </a:rPr>
              <a:t>している。エネルギーとは</a:t>
            </a:r>
            <a:r>
              <a:rPr kumimoji="1" lang="ja-JP" altLang="en-US" sz="2100" dirty="0">
                <a:solidFill>
                  <a:srgbClr val="DD9D31"/>
                </a:solidFill>
                <a:latin typeface="メイリオ" panose="020B0604030504040204" pitchFamily="50" charset="-128"/>
                <a:ea typeface="メイリオ" panose="020B0604030504040204" pitchFamily="50" charset="-128"/>
              </a:rPr>
              <a:t>意識</a:t>
            </a:r>
            <a:r>
              <a:rPr kumimoji="1" lang="ja-JP" altLang="en-US" sz="2100" dirty="0">
                <a:solidFill>
                  <a:prstClr val="white"/>
                </a:solidFill>
                <a:latin typeface="メイリオ" panose="020B0604030504040204" pitchFamily="50" charset="-128"/>
                <a:ea typeface="メイリオ" panose="020B0604030504040204" pitchFamily="50" charset="-128"/>
              </a:rPr>
              <a:t>の事。</a:t>
            </a:r>
            <a:endParaRPr kumimoji="1" lang="en-US" altLang="ja-JP" sz="2100" dirty="0">
              <a:solidFill>
                <a:prstClr val="white"/>
              </a:solidFill>
              <a:latin typeface="メイリオ" panose="020B0604030504040204" pitchFamily="50" charset="-128"/>
              <a:ea typeface="メイリオ" panose="020B0604030504040204" pitchFamily="50" charset="-128"/>
            </a:endParaRPr>
          </a:p>
          <a:p>
            <a:pPr defTabSz="342900"/>
            <a:endParaRPr kumimoji="1" lang="en-US" altLang="ja-JP" sz="2100" dirty="0">
              <a:solidFill>
                <a:prstClr val="white"/>
              </a:solidFill>
              <a:latin typeface="メイリオ" panose="020B0604030504040204" pitchFamily="50" charset="-128"/>
              <a:ea typeface="メイリオ" panose="020B0604030504040204" pitchFamily="50" charset="-128"/>
            </a:endParaRPr>
          </a:p>
          <a:p>
            <a:pPr defTabSz="342900"/>
            <a:r>
              <a:rPr kumimoji="1" lang="ja-JP" altLang="en-US" sz="2100" dirty="0">
                <a:solidFill>
                  <a:prstClr val="white"/>
                </a:solidFill>
                <a:latin typeface="メイリオ" panose="020B0604030504040204" pitchFamily="50" charset="-128"/>
                <a:ea typeface="メイリオ" panose="020B0604030504040204" pitchFamily="50" charset="-128"/>
              </a:rPr>
              <a:t>振動によって違う</a:t>
            </a:r>
            <a:r>
              <a:rPr kumimoji="1" lang="ja-JP" altLang="en-US" sz="2100" dirty="0">
                <a:solidFill>
                  <a:srgbClr val="DD9D31"/>
                </a:solidFill>
                <a:latin typeface="メイリオ" panose="020B0604030504040204" pitchFamily="50" charset="-128"/>
                <a:ea typeface="メイリオ" panose="020B0604030504040204" pitchFamily="50" charset="-128"/>
              </a:rPr>
              <a:t>情報</a:t>
            </a:r>
            <a:r>
              <a:rPr kumimoji="1" lang="ja-JP" altLang="en-US" sz="2100" dirty="0">
                <a:solidFill>
                  <a:prstClr val="white"/>
                </a:solidFill>
                <a:latin typeface="メイリオ" panose="020B0604030504040204" pitchFamily="50" charset="-128"/>
                <a:ea typeface="メイリオ" panose="020B0604030504040204" pitchFamily="50" charset="-128"/>
              </a:rPr>
              <a:t>をもっている。</a:t>
            </a:r>
            <a:endParaRPr kumimoji="1" lang="en-US" altLang="ja-JP" sz="2100" dirty="0">
              <a:solidFill>
                <a:prstClr val="white"/>
              </a:solidFill>
              <a:latin typeface="メイリオ" panose="020B0604030504040204" pitchFamily="50" charset="-128"/>
              <a:ea typeface="メイリオ" panose="020B0604030504040204" pitchFamily="50" charset="-128"/>
            </a:endParaRPr>
          </a:p>
          <a:p>
            <a:pPr defTabSz="342900"/>
            <a:r>
              <a:rPr kumimoji="1" lang="ja-JP" altLang="en-US" sz="2100" dirty="0">
                <a:solidFill>
                  <a:prstClr val="white"/>
                </a:solidFill>
                <a:latin typeface="メイリオ" panose="020B0604030504040204" pitchFamily="50" charset="-128"/>
                <a:ea typeface="メイリオ" panose="020B0604030504040204" pitchFamily="50" charset="-128"/>
              </a:rPr>
              <a:t>情報をもった</a:t>
            </a:r>
            <a:r>
              <a:rPr kumimoji="1" lang="ja-JP" altLang="en-US" sz="2100" dirty="0">
                <a:solidFill>
                  <a:srgbClr val="DD9D31"/>
                </a:solidFill>
                <a:latin typeface="メイリオ" panose="020B0604030504040204" pitchFamily="50" charset="-128"/>
                <a:ea typeface="メイリオ" panose="020B0604030504040204" pitchFamily="50" charset="-128"/>
              </a:rPr>
              <a:t>エネルギーが、意識</a:t>
            </a:r>
            <a:r>
              <a:rPr kumimoji="1" lang="ja-JP" altLang="en-US" sz="2100" dirty="0">
                <a:solidFill>
                  <a:prstClr val="white"/>
                </a:solidFill>
                <a:latin typeface="メイリオ" panose="020B0604030504040204" pitchFamily="50" charset="-128"/>
                <a:ea typeface="メイリオ" panose="020B0604030504040204" pitchFamily="50" charset="-128"/>
              </a:rPr>
              <a:t>とも言える。</a:t>
            </a:r>
          </a:p>
          <a:p>
            <a:pPr defTabSz="342900"/>
            <a:endParaRPr kumimoji="1" lang="en-US" altLang="ja-JP" sz="2100" dirty="0">
              <a:solidFill>
                <a:prstClr val="white"/>
              </a:solidFill>
              <a:latin typeface="メイリオ" panose="020B0604030504040204" pitchFamily="50" charset="-128"/>
              <a:ea typeface="メイリオ" panose="020B0604030504040204" pitchFamily="50" charset="-128"/>
            </a:endParaRPr>
          </a:p>
          <a:p>
            <a:pPr defTabSz="342900"/>
            <a:r>
              <a:rPr kumimoji="1" lang="ja-JP" altLang="en-US" sz="2100" dirty="0">
                <a:solidFill>
                  <a:prstClr val="white"/>
                </a:solidFill>
                <a:latin typeface="メイリオ" panose="020B0604030504040204" pitchFamily="50" charset="-128"/>
                <a:ea typeface="メイリオ" panose="020B0604030504040204" pitchFamily="50" charset="-128"/>
              </a:rPr>
              <a:t>振動数はヘルツでも表される通り、一つの波形が示すもの。振動数によって、表されるもの、形作られるものが全て違ってくる。</a:t>
            </a:r>
            <a:r>
              <a:rPr kumimoji="1" lang="ja-JP" altLang="en-US" sz="2100" dirty="0">
                <a:solidFill>
                  <a:srgbClr val="DD9D31"/>
                </a:solidFill>
                <a:latin typeface="メイリオ" panose="020B0604030504040204" pitchFamily="50" charset="-128"/>
                <a:ea typeface="メイリオ" panose="020B0604030504040204" pitchFamily="50" charset="-128"/>
              </a:rPr>
              <a:t>振動数（波形）によって違う情報</a:t>
            </a:r>
            <a:r>
              <a:rPr kumimoji="1" lang="ja-JP" altLang="en-US" sz="2100" dirty="0">
                <a:solidFill>
                  <a:prstClr val="white"/>
                </a:solidFill>
                <a:latin typeface="メイリオ" panose="020B0604030504040204" pitchFamily="50" charset="-128"/>
                <a:ea typeface="メイリオ" panose="020B0604030504040204" pitchFamily="50" charset="-128"/>
              </a:rPr>
              <a:t>をもっている。</a:t>
            </a:r>
            <a:endParaRPr kumimoji="1" lang="en-US" altLang="ja-JP" sz="2100" dirty="0">
              <a:solidFill>
                <a:prstClr val="white"/>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70175857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a:extLst>
              <a:ext uri="{FF2B5EF4-FFF2-40B4-BE49-F238E27FC236}">
                <a16:creationId xmlns:a16="http://schemas.microsoft.com/office/drawing/2014/main" id="{AE8ED1A6-6EEC-447A-9641-391CAFD0C012}"/>
              </a:ext>
            </a:extLst>
          </p:cNvPr>
          <p:cNvCxnSpPr/>
          <p:nvPr/>
        </p:nvCxnSpPr>
        <p:spPr>
          <a:xfrm>
            <a:off x="63652" y="2722253"/>
            <a:ext cx="9144000" cy="0"/>
          </a:xfrm>
          <a:prstGeom prst="line">
            <a:avLst/>
          </a:prstGeom>
        </p:spPr>
        <p:style>
          <a:lnRef idx="3">
            <a:schemeClr val="accent4"/>
          </a:lnRef>
          <a:fillRef idx="0">
            <a:schemeClr val="accent4"/>
          </a:fillRef>
          <a:effectRef idx="2">
            <a:schemeClr val="accent4"/>
          </a:effectRef>
          <a:fontRef idx="minor">
            <a:schemeClr val="tx1"/>
          </a:fontRef>
        </p:style>
      </p:cxnSp>
      <p:sp>
        <p:nvSpPr>
          <p:cNvPr id="6" name="テキスト ボックス 5">
            <a:extLst>
              <a:ext uri="{FF2B5EF4-FFF2-40B4-BE49-F238E27FC236}">
                <a16:creationId xmlns:a16="http://schemas.microsoft.com/office/drawing/2014/main" id="{E3257B48-5546-447B-8E65-B6E41F103834}"/>
              </a:ext>
            </a:extLst>
          </p:cNvPr>
          <p:cNvSpPr txBox="1"/>
          <p:nvPr/>
        </p:nvSpPr>
        <p:spPr>
          <a:xfrm>
            <a:off x="2453391" y="1844650"/>
            <a:ext cx="3993401" cy="600164"/>
          </a:xfrm>
          <a:prstGeom prst="rect">
            <a:avLst/>
          </a:prstGeom>
          <a:noFill/>
        </p:spPr>
        <p:txBody>
          <a:bodyPr wrap="none" rtlCol="0">
            <a:spAutoFit/>
          </a:bodyPr>
          <a:lstStyle/>
          <a:p>
            <a:pPr defTabSz="342900"/>
            <a:r>
              <a:rPr lang="ja-JP" altLang="en-US" sz="3300" kern="100" dirty="0">
                <a:solidFill>
                  <a:prstClr val="white"/>
                </a:solidFill>
                <a:latin typeface="メイリオ" panose="020B0604030504040204" pitchFamily="50" charset="-128"/>
                <a:ea typeface="メイリオ" panose="020B0604030504040204" pitchFamily="50" charset="-128"/>
                <a:cs typeface="Times New Roman" panose="02020603050405020304" pitchFamily="18" charset="0"/>
              </a:rPr>
              <a:t>スピリット（霊性）</a:t>
            </a:r>
            <a:endParaRPr lang="ja-JP" altLang="ja-JP" sz="3300" kern="100" dirty="0">
              <a:solidFill>
                <a:prstClr val="white"/>
              </a:solidFill>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8" name="テキスト ボックス 7">
            <a:extLst>
              <a:ext uri="{FF2B5EF4-FFF2-40B4-BE49-F238E27FC236}">
                <a16:creationId xmlns:a16="http://schemas.microsoft.com/office/drawing/2014/main" id="{EDCA615C-19C5-4292-B9B8-266028D1C5D8}"/>
              </a:ext>
            </a:extLst>
          </p:cNvPr>
          <p:cNvSpPr txBox="1"/>
          <p:nvPr/>
        </p:nvSpPr>
        <p:spPr>
          <a:xfrm>
            <a:off x="1362028" y="3264203"/>
            <a:ext cx="6547247" cy="2400657"/>
          </a:xfrm>
          <a:prstGeom prst="rect">
            <a:avLst/>
          </a:prstGeom>
          <a:noFill/>
        </p:spPr>
        <p:txBody>
          <a:bodyPr wrap="square">
            <a:spAutoFit/>
          </a:bodyPr>
          <a:lstStyle/>
          <a:p>
            <a:pPr defTabSz="342900"/>
            <a:r>
              <a:rPr lang="en-US" altLang="ja-JP" sz="3000" kern="100" dirty="0">
                <a:solidFill>
                  <a:prstClr val="white"/>
                </a:solidFill>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3000" kern="100" dirty="0">
                <a:solidFill>
                  <a:prstClr val="white"/>
                </a:solidFill>
                <a:latin typeface="メイリオ" panose="020B0604030504040204" pitchFamily="50" charset="-128"/>
                <a:ea typeface="メイリオ" panose="020B0604030504040204" pitchFamily="50" charset="-128"/>
                <a:cs typeface="Times New Roman" panose="02020603050405020304" pitchFamily="18" charset="0"/>
              </a:rPr>
              <a:t>エネルギー</a:t>
            </a:r>
            <a:r>
              <a:rPr lang="en-US" altLang="ja-JP" sz="3000" kern="100" dirty="0">
                <a:solidFill>
                  <a:prstClr val="white"/>
                </a:solidFill>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3000" kern="100" dirty="0">
                <a:solidFill>
                  <a:prstClr val="white"/>
                </a:solidFill>
                <a:latin typeface="メイリオ" panose="020B0604030504040204" pitchFamily="50" charset="-128"/>
                <a:ea typeface="メイリオ" panose="020B0604030504040204" pitchFamily="50" charset="-128"/>
                <a:cs typeface="Times New Roman" panose="02020603050405020304" pitchFamily="18" charset="0"/>
              </a:rPr>
              <a:t>振動</a:t>
            </a:r>
            <a:r>
              <a:rPr lang="en-US" altLang="ja-JP" sz="3000" kern="100" dirty="0">
                <a:solidFill>
                  <a:prstClr val="white"/>
                </a:solidFill>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3000" kern="100" dirty="0">
                <a:solidFill>
                  <a:prstClr val="white"/>
                </a:solidFill>
                <a:latin typeface="メイリオ" panose="020B0604030504040204" pitchFamily="50" charset="-128"/>
                <a:ea typeface="メイリオ" panose="020B0604030504040204" pitchFamily="50" charset="-128"/>
                <a:cs typeface="Times New Roman" panose="02020603050405020304" pitchFamily="18" charset="0"/>
              </a:rPr>
              <a:t>意識</a:t>
            </a:r>
            <a:r>
              <a:rPr lang="en-US" altLang="ja-JP" sz="3000" kern="100" dirty="0">
                <a:solidFill>
                  <a:prstClr val="white"/>
                </a:solidFill>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3000" kern="100" dirty="0">
                <a:solidFill>
                  <a:prstClr val="white"/>
                </a:solidFill>
                <a:latin typeface="メイリオ" panose="020B0604030504040204" pitchFamily="50" charset="-128"/>
                <a:ea typeface="メイリオ" panose="020B0604030504040204" pitchFamily="50" charset="-128"/>
                <a:cs typeface="Times New Roman" panose="02020603050405020304" pitchFamily="18" charset="0"/>
              </a:rPr>
              <a:t>個性</a:t>
            </a:r>
            <a:endParaRPr lang="en-US" altLang="ja-JP" sz="3000" kern="100" dirty="0">
              <a:solidFill>
                <a:prstClr val="white"/>
              </a:solidFill>
              <a:latin typeface="メイリオ" panose="020B0604030504040204" pitchFamily="50" charset="-128"/>
              <a:ea typeface="メイリオ" panose="020B0604030504040204" pitchFamily="50" charset="-128"/>
              <a:cs typeface="Times New Roman" panose="02020603050405020304" pitchFamily="18" charset="0"/>
            </a:endParaRPr>
          </a:p>
          <a:p>
            <a:pPr defTabSz="342900"/>
            <a:endParaRPr lang="en-US" altLang="ja-JP" sz="3000" kern="100" dirty="0">
              <a:solidFill>
                <a:prstClr val="white"/>
              </a:solidFill>
              <a:latin typeface="メイリオ" panose="020B0604030504040204" pitchFamily="50" charset="-128"/>
              <a:ea typeface="メイリオ" panose="020B0604030504040204" pitchFamily="50" charset="-128"/>
              <a:cs typeface="Times New Roman" panose="02020603050405020304" pitchFamily="18" charset="0"/>
            </a:endParaRPr>
          </a:p>
          <a:p>
            <a:pPr defTabSz="342900"/>
            <a:r>
              <a:rPr lang="ja-JP" altLang="en-US" sz="3000" kern="100" dirty="0">
                <a:solidFill>
                  <a:prstClr val="white"/>
                </a:solidFill>
                <a:latin typeface="メイリオ" panose="020B0604030504040204" pitchFamily="50" charset="-128"/>
                <a:ea typeface="メイリオ" panose="020B0604030504040204" pitchFamily="50" charset="-128"/>
                <a:cs typeface="Times New Roman" panose="02020603050405020304" pitchFamily="18" charset="0"/>
              </a:rPr>
              <a:t>振動によって違う情報をもっている</a:t>
            </a:r>
            <a:endParaRPr lang="en-US" altLang="ja-JP" sz="3000" kern="100" dirty="0">
              <a:solidFill>
                <a:prstClr val="white"/>
              </a:solidFill>
              <a:latin typeface="メイリオ" panose="020B0604030504040204" pitchFamily="50" charset="-128"/>
              <a:ea typeface="メイリオ" panose="020B0604030504040204" pitchFamily="50" charset="-128"/>
              <a:cs typeface="Times New Roman" panose="02020603050405020304" pitchFamily="18" charset="0"/>
            </a:endParaRPr>
          </a:p>
          <a:p>
            <a:pPr defTabSz="342900"/>
            <a:endParaRPr lang="en-US" altLang="ja-JP" sz="3000" kern="100" dirty="0">
              <a:solidFill>
                <a:prstClr val="white"/>
              </a:solidFill>
              <a:latin typeface="メイリオ" panose="020B0604030504040204" pitchFamily="50" charset="-128"/>
              <a:ea typeface="メイリオ" panose="020B0604030504040204" pitchFamily="50" charset="-128"/>
              <a:cs typeface="Times New Roman" panose="02020603050405020304" pitchFamily="18" charset="0"/>
            </a:endParaRPr>
          </a:p>
          <a:p>
            <a:pPr defTabSz="342900"/>
            <a:endParaRPr lang="ja-JP" altLang="en-US" sz="3000" dirty="0">
              <a:solidFill>
                <a:prstClr val="white"/>
              </a:solidFill>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37921646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a:extLst>
              <a:ext uri="{FF2B5EF4-FFF2-40B4-BE49-F238E27FC236}">
                <a16:creationId xmlns:a16="http://schemas.microsoft.com/office/drawing/2014/main" id="{AE8ED1A6-6EEC-447A-9641-391CAFD0C012}"/>
              </a:ext>
            </a:extLst>
          </p:cNvPr>
          <p:cNvCxnSpPr/>
          <p:nvPr/>
        </p:nvCxnSpPr>
        <p:spPr>
          <a:xfrm>
            <a:off x="63652" y="2722253"/>
            <a:ext cx="9144000" cy="0"/>
          </a:xfrm>
          <a:prstGeom prst="line">
            <a:avLst/>
          </a:prstGeom>
        </p:spPr>
        <p:style>
          <a:lnRef idx="3">
            <a:schemeClr val="accent4"/>
          </a:lnRef>
          <a:fillRef idx="0">
            <a:schemeClr val="accent4"/>
          </a:fillRef>
          <a:effectRef idx="2">
            <a:schemeClr val="accent4"/>
          </a:effectRef>
          <a:fontRef idx="minor">
            <a:schemeClr val="tx1"/>
          </a:fontRef>
        </p:style>
      </p:cxnSp>
      <p:sp>
        <p:nvSpPr>
          <p:cNvPr id="6" name="テキスト ボックス 5">
            <a:extLst>
              <a:ext uri="{FF2B5EF4-FFF2-40B4-BE49-F238E27FC236}">
                <a16:creationId xmlns:a16="http://schemas.microsoft.com/office/drawing/2014/main" id="{E3257B48-5546-447B-8E65-B6E41F103834}"/>
              </a:ext>
            </a:extLst>
          </p:cNvPr>
          <p:cNvSpPr txBox="1"/>
          <p:nvPr/>
        </p:nvSpPr>
        <p:spPr>
          <a:xfrm>
            <a:off x="2144006" y="1844650"/>
            <a:ext cx="4416594" cy="600164"/>
          </a:xfrm>
          <a:prstGeom prst="rect">
            <a:avLst/>
          </a:prstGeom>
          <a:noFill/>
        </p:spPr>
        <p:txBody>
          <a:bodyPr wrap="none" rtlCol="0">
            <a:spAutoFit/>
          </a:bodyPr>
          <a:lstStyle/>
          <a:p>
            <a:pPr defTabSz="342900"/>
            <a:r>
              <a:rPr lang="ja-JP" altLang="en-US" sz="3300" kern="100" dirty="0">
                <a:solidFill>
                  <a:prstClr val="white"/>
                </a:solidFill>
                <a:latin typeface="メイリオ" panose="020B0604030504040204" pitchFamily="50" charset="-128"/>
                <a:ea typeface="メイリオ" panose="020B0604030504040204" pitchFamily="50" charset="-128"/>
                <a:cs typeface="Times New Roman" panose="02020603050405020304" pitchFamily="18" charset="0"/>
              </a:rPr>
              <a:t>スピリットという存在</a:t>
            </a:r>
            <a:endParaRPr lang="ja-JP" altLang="ja-JP" sz="3300" kern="100" dirty="0">
              <a:solidFill>
                <a:prstClr val="white"/>
              </a:solidFill>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8" name="テキスト ボックス 7">
            <a:extLst>
              <a:ext uri="{FF2B5EF4-FFF2-40B4-BE49-F238E27FC236}">
                <a16:creationId xmlns:a16="http://schemas.microsoft.com/office/drawing/2014/main" id="{EDCA615C-19C5-4292-B9B8-266028D1C5D8}"/>
              </a:ext>
            </a:extLst>
          </p:cNvPr>
          <p:cNvSpPr txBox="1"/>
          <p:nvPr/>
        </p:nvSpPr>
        <p:spPr>
          <a:xfrm>
            <a:off x="832409" y="3229031"/>
            <a:ext cx="7479183" cy="1754326"/>
          </a:xfrm>
          <a:prstGeom prst="rect">
            <a:avLst/>
          </a:prstGeom>
          <a:noFill/>
        </p:spPr>
        <p:txBody>
          <a:bodyPr wrap="square">
            <a:spAutoFit/>
          </a:bodyPr>
          <a:lstStyle/>
          <a:p>
            <a:pPr defTabSz="342900"/>
            <a:r>
              <a:rPr lang="ja-JP" altLang="en-US" sz="2700" kern="100" dirty="0">
                <a:solidFill>
                  <a:prstClr val="white"/>
                </a:solidFill>
                <a:latin typeface="メイリオ" panose="020B0604030504040204" pitchFamily="50" charset="-128"/>
                <a:ea typeface="メイリオ" panose="020B0604030504040204" pitchFamily="50" charset="-128"/>
                <a:cs typeface="Times New Roman" panose="02020603050405020304" pitchFamily="18" charset="0"/>
              </a:rPr>
              <a:t>形がないため、個としての活動ができない。空気のようなもの。</a:t>
            </a:r>
            <a:endParaRPr lang="en-US" altLang="ja-JP" sz="2700" kern="100" dirty="0">
              <a:solidFill>
                <a:prstClr val="white"/>
              </a:solidFill>
              <a:latin typeface="メイリオ" panose="020B0604030504040204" pitchFamily="50" charset="-128"/>
              <a:ea typeface="メイリオ" panose="020B0604030504040204" pitchFamily="50" charset="-128"/>
              <a:cs typeface="Times New Roman" panose="02020603050405020304" pitchFamily="18" charset="0"/>
            </a:endParaRPr>
          </a:p>
          <a:p>
            <a:pPr defTabSz="342900"/>
            <a:r>
              <a:rPr lang="ja-JP" altLang="en-US" sz="2700" kern="100" dirty="0">
                <a:solidFill>
                  <a:prstClr val="white"/>
                </a:solidFill>
                <a:latin typeface="メイリオ" panose="020B0604030504040204" pitchFamily="50" charset="-128"/>
                <a:ea typeface="メイリオ" panose="020B0604030504040204" pitchFamily="50" charset="-128"/>
                <a:cs typeface="Times New Roman" panose="02020603050405020304" pitchFamily="18" charset="0"/>
              </a:rPr>
              <a:t>スピリットが個として存在し、活動するために必要な器が魂と言われるものになる。</a:t>
            </a:r>
            <a:endParaRPr lang="ja-JP" altLang="en-US" sz="2700" dirty="0">
              <a:solidFill>
                <a:prstClr val="white"/>
              </a:solidFill>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114860035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a:extLst>
              <a:ext uri="{FF2B5EF4-FFF2-40B4-BE49-F238E27FC236}">
                <a16:creationId xmlns:a16="http://schemas.microsoft.com/office/drawing/2014/main" id="{AE8ED1A6-6EEC-447A-9641-391CAFD0C012}"/>
              </a:ext>
            </a:extLst>
          </p:cNvPr>
          <p:cNvCxnSpPr/>
          <p:nvPr/>
        </p:nvCxnSpPr>
        <p:spPr>
          <a:xfrm>
            <a:off x="63652" y="2722253"/>
            <a:ext cx="9144000" cy="0"/>
          </a:xfrm>
          <a:prstGeom prst="line">
            <a:avLst/>
          </a:prstGeom>
        </p:spPr>
        <p:style>
          <a:lnRef idx="3">
            <a:schemeClr val="accent4"/>
          </a:lnRef>
          <a:fillRef idx="0">
            <a:schemeClr val="accent4"/>
          </a:fillRef>
          <a:effectRef idx="2">
            <a:schemeClr val="accent4"/>
          </a:effectRef>
          <a:fontRef idx="minor">
            <a:schemeClr val="tx1"/>
          </a:fontRef>
        </p:style>
      </p:cxnSp>
      <p:sp>
        <p:nvSpPr>
          <p:cNvPr id="6" name="テキスト ボックス 5">
            <a:extLst>
              <a:ext uri="{FF2B5EF4-FFF2-40B4-BE49-F238E27FC236}">
                <a16:creationId xmlns:a16="http://schemas.microsoft.com/office/drawing/2014/main" id="{E3257B48-5546-447B-8E65-B6E41F103834}"/>
              </a:ext>
            </a:extLst>
          </p:cNvPr>
          <p:cNvSpPr txBox="1"/>
          <p:nvPr/>
        </p:nvSpPr>
        <p:spPr>
          <a:xfrm>
            <a:off x="2453390" y="1844650"/>
            <a:ext cx="4416594" cy="600164"/>
          </a:xfrm>
          <a:prstGeom prst="rect">
            <a:avLst/>
          </a:prstGeom>
          <a:noFill/>
        </p:spPr>
        <p:txBody>
          <a:bodyPr wrap="none" rtlCol="0">
            <a:spAutoFit/>
          </a:bodyPr>
          <a:lstStyle/>
          <a:p>
            <a:pPr defTabSz="342900"/>
            <a:r>
              <a:rPr lang="ja-JP" altLang="en-US" sz="3300" kern="100" dirty="0">
                <a:solidFill>
                  <a:prstClr val="white"/>
                </a:solidFill>
                <a:latin typeface="メイリオ" panose="020B0604030504040204" pitchFamily="50" charset="-128"/>
                <a:ea typeface="メイリオ" panose="020B0604030504040204" pitchFamily="50" charset="-128"/>
                <a:cs typeface="Times New Roman" panose="02020603050405020304" pitchFamily="18" charset="0"/>
              </a:rPr>
              <a:t>スピリットという存在</a:t>
            </a:r>
            <a:endParaRPr lang="ja-JP" altLang="ja-JP" sz="3300" kern="100" dirty="0">
              <a:solidFill>
                <a:prstClr val="white"/>
              </a:solidFill>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8" name="テキスト ボックス 7">
            <a:extLst>
              <a:ext uri="{FF2B5EF4-FFF2-40B4-BE49-F238E27FC236}">
                <a16:creationId xmlns:a16="http://schemas.microsoft.com/office/drawing/2014/main" id="{EDCA615C-19C5-4292-B9B8-266028D1C5D8}"/>
              </a:ext>
            </a:extLst>
          </p:cNvPr>
          <p:cNvSpPr txBox="1"/>
          <p:nvPr/>
        </p:nvSpPr>
        <p:spPr>
          <a:xfrm>
            <a:off x="1186292" y="3316690"/>
            <a:ext cx="7050881" cy="1477328"/>
          </a:xfrm>
          <a:prstGeom prst="rect">
            <a:avLst/>
          </a:prstGeom>
          <a:noFill/>
        </p:spPr>
        <p:txBody>
          <a:bodyPr wrap="square">
            <a:spAutoFit/>
          </a:bodyPr>
          <a:lstStyle/>
          <a:p>
            <a:pPr defTabSz="342900"/>
            <a:r>
              <a:rPr lang="ja-JP" altLang="en-US" sz="3000" dirty="0">
                <a:solidFill>
                  <a:prstClr val="white"/>
                </a:solidFill>
                <a:latin typeface="メイリオ" panose="020B0604030504040204" pitchFamily="50" charset="-128"/>
                <a:ea typeface="メイリオ" panose="020B0604030504040204" pitchFamily="50" charset="-128"/>
              </a:rPr>
              <a:t>スピリットは、呼吸と同じように常に新しいエネルギーを吸い、古いエネルギーを放出し代謝している。</a:t>
            </a:r>
          </a:p>
        </p:txBody>
      </p:sp>
    </p:spTree>
    <p:extLst>
      <p:ext uri="{BB962C8B-B14F-4D97-AF65-F5344CB8AC3E}">
        <p14:creationId xmlns:p14="http://schemas.microsoft.com/office/powerpoint/2010/main" val="403374693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a:extLst>
              <a:ext uri="{FF2B5EF4-FFF2-40B4-BE49-F238E27FC236}">
                <a16:creationId xmlns:a16="http://schemas.microsoft.com/office/drawing/2014/main" id="{AE8ED1A6-6EEC-447A-9641-391CAFD0C012}"/>
              </a:ext>
            </a:extLst>
          </p:cNvPr>
          <p:cNvCxnSpPr/>
          <p:nvPr/>
        </p:nvCxnSpPr>
        <p:spPr>
          <a:xfrm>
            <a:off x="63652" y="2722253"/>
            <a:ext cx="9144000" cy="0"/>
          </a:xfrm>
          <a:prstGeom prst="line">
            <a:avLst/>
          </a:prstGeom>
        </p:spPr>
        <p:style>
          <a:lnRef idx="3">
            <a:schemeClr val="accent4"/>
          </a:lnRef>
          <a:fillRef idx="0">
            <a:schemeClr val="accent4"/>
          </a:fillRef>
          <a:effectRef idx="2">
            <a:schemeClr val="accent4"/>
          </a:effectRef>
          <a:fontRef idx="minor">
            <a:schemeClr val="tx1"/>
          </a:fontRef>
        </p:style>
      </p:cxnSp>
      <p:sp>
        <p:nvSpPr>
          <p:cNvPr id="6" name="テキスト ボックス 5">
            <a:extLst>
              <a:ext uri="{FF2B5EF4-FFF2-40B4-BE49-F238E27FC236}">
                <a16:creationId xmlns:a16="http://schemas.microsoft.com/office/drawing/2014/main" id="{E3257B48-5546-447B-8E65-B6E41F103834}"/>
              </a:ext>
            </a:extLst>
          </p:cNvPr>
          <p:cNvSpPr txBox="1"/>
          <p:nvPr/>
        </p:nvSpPr>
        <p:spPr>
          <a:xfrm>
            <a:off x="2453390" y="1844650"/>
            <a:ext cx="4416594" cy="600164"/>
          </a:xfrm>
          <a:prstGeom prst="rect">
            <a:avLst/>
          </a:prstGeom>
          <a:noFill/>
        </p:spPr>
        <p:txBody>
          <a:bodyPr wrap="none" rtlCol="0">
            <a:spAutoFit/>
          </a:bodyPr>
          <a:lstStyle/>
          <a:p>
            <a:pPr defTabSz="342900"/>
            <a:r>
              <a:rPr lang="ja-JP" altLang="en-US" sz="3300" kern="100" dirty="0">
                <a:solidFill>
                  <a:prstClr val="white"/>
                </a:solidFill>
                <a:latin typeface="メイリオ" panose="020B0604030504040204" pitchFamily="50" charset="-128"/>
                <a:ea typeface="メイリオ" panose="020B0604030504040204" pitchFamily="50" charset="-128"/>
                <a:cs typeface="Times New Roman" panose="02020603050405020304" pitchFamily="18" charset="0"/>
              </a:rPr>
              <a:t>スピリットという存在</a:t>
            </a:r>
            <a:endParaRPr lang="ja-JP" altLang="ja-JP" sz="3300" kern="100" dirty="0">
              <a:solidFill>
                <a:prstClr val="white"/>
              </a:solidFill>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8" name="テキスト ボックス 7">
            <a:extLst>
              <a:ext uri="{FF2B5EF4-FFF2-40B4-BE49-F238E27FC236}">
                <a16:creationId xmlns:a16="http://schemas.microsoft.com/office/drawing/2014/main" id="{EDCA615C-19C5-4292-B9B8-266028D1C5D8}"/>
              </a:ext>
            </a:extLst>
          </p:cNvPr>
          <p:cNvSpPr txBox="1"/>
          <p:nvPr/>
        </p:nvSpPr>
        <p:spPr>
          <a:xfrm>
            <a:off x="739379" y="2840610"/>
            <a:ext cx="8101012" cy="3046988"/>
          </a:xfrm>
          <a:prstGeom prst="rect">
            <a:avLst/>
          </a:prstGeom>
          <a:noFill/>
        </p:spPr>
        <p:txBody>
          <a:bodyPr wrap="square">
            <a:spAutoFit/>
          </a:bodyPr>
          <a:lstStyle/>
          <a:p>
            <a:pPr defTabSz="342900"/>
            <a:r>
              <a:rPr lang="ja-JP" altLang="en-US" sz="2400" dirty="0">
                <a:solidFill>
                  <a:prstClr val="white"/>
                </a:solidFill>
                <a:latin typeface="メイリオ" panose="020B0604030504040204" pitchFamily="50" charset="-128"/>
                <a:ea typeface="メイリオ" panose="020B0604030504040204" pitchFamily="50" charset="-128"/>
              </a:rPr>
              <a:t>普段私たちは、スピリットを感じ分けるということを、自然に行っている。</a:t>
            </a:r>
            <a:endParaRPr lang="en-US" altLang="ja-JP" sz="2400" dirty="0">
              <a:solidFill>
                <a:prstClr val="white"/>
              </a:solidFill>
              <a:latin typeface="メイリオ" panose="020B0604030504040204" pitchFamily="50" charset="-128"/>
              <a:ea typeface="メイリオ" panose="020B0604030504040204" pitchFamily="50" charset="-128"/>
            </a:endParaRPr>
          </a:p>
          <a:p>
            <a:pPr defTabSz="342900"/>
            <a:endParaRPr lang="en-US" altLang="ja-JP" sz="2400" dirty="0">
              <a:solidFill>
                <a:prstClr val="white"/>
              </a:solidFill>
              <a:latin typeface="メイリオ" panose="020B0604030504040204" pitchFamily="50" charset="-128"/>
              <a:ea typeface="メイリオ" panose="020B0604030504040204" pitchFamily="50" charset="-128"/>
            </a:endParaRPr>
          </a:p>
          <a:p>
            <a:pPr defTabSz="342900"/>
            <a:r>
              <a:rPr lang="ja-JP" altLang="en-US" sz="2400" dirty="0">
                <a:solidFill>
                  <a:prstClr val="white"/>
                </a:solidFill>
                <a:latin typeface="メイリオ" panose="020B0604030504040204" pitchFamily="50" charset="-128"/>
                <a:ea typeface="メイリオ" panose="020B0604030504040204" pitchFamily="50" charset="-128"/>
              </a:rPr>
              <a:t>例えば。心地いいと感じるカフェ</a:t>
            </a:r>
            <a:endParaRPr lang="en-US" altLang="ja-JP" sz="2400" dirty="0">
              <a:solidFill>
                <a:prstClr val="white"/>
              </a:solidFill>
              <a:latin typeface="メイリオ" panose="020B0604030504040204" pitchFamily="50" charset="-128"/>
              <a:ea typeface="メイリオ" panose="020B0604030504040204" pitchFamily="50" charset="-128"/>
            </a:endParaRPr>
          </a:p>
          <a:p>
            <a:pPr defTabSz="342900"/>
            <a:r>
              <a:rPr lang="ja-JP" altLang="en-US" sz="2400" dirty="0">
                <a:solidFill>
                  <a:prstClr val="white"/>
                </a:solidFill>
                <a:latin typeface="メイリオ" panose="020B0604030504040204" pitchFamily="50" charset="-128"/>
                <a:ea typeface="メイリオ" panose="020B0604030504040204" pitchFamily="50" charset="-128"/>
              </a:rPr>
              <a:t>知らない人と接したときに感じること・・・</a:t>
            </a:r>
            <a:endParaRPr lang="en-US" altLang="ja-JP" sz="2400" dirty="0">
              <a:solidFill>
                <a:prstClr val="white"/>
              </a:solidFill>
              <a:latin typeface="メイリオ" panose="020B0604030504040204" pitchFamily="50" charset="-128"/>
              <a:ea typeface="メイリオ" panose="020B0604030504040204" pitchFamily="50" charset="-128"/>
            </a:endParaRPr>
          </a:p>
          <a:p>
            <a:pPr defTabSz="342900"/>
            <a:endParaRPr lang="en-US" altLang="ja-JP" sz="2400" dirty="0">
              <a:solidFill>
                <a:prstClr val="white"/>
              </a:solidFill>
              <a:latin typeface="メイリオ" panose="020B0604030504040204" pitchFamily="50" charset="-128"/>
              <a:ea typeface="メイリオ" panose="020B0604030504040204" pitchFamily="50" charset="-128"/>
            </a:endParaRPr>
          </a:p>
          <a:p>
            <a:pPr defTabSz="342900"/>
            <a:r>
              <a:rPr lang="ja-JP" altLang="en-US" sz="2400" dirty="0">
                <a:solidFill>
                  <a:prstClr val="white"/>
                </a:solidFill>
                <a:latin typeface="メイリオ" panose="020B0604030504040204" pitchFamily="50" charset="-128"/>
                <a:ea typeface="メイリオ" panose="020B0604030504040204" pitchFamily="50" charset="-128"/>
              </a:rPr>
              <a:t>自分のスピリットの振動と合うか合わないか、様々なことを感じている。</a:t>
            </a:r>
          </a:p>
        </p:txBody>
      </p:sp>
    </p:spTree>
    <p:extLst>
      <p:ext uri="{BB962C8B-B14F-4D97-AF65-F5344CB8AC3E}">
        <p14:creationId xmlns:p14="http://schemas.microsoft.com/office/powerpoint/2010/main" val="37805070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a:extLst>
              <a:ext uri="{FF2B5EF4-FFF2-40B4-BE49-F238E27FC236}">
                <a16:creationId xmlns:a16="http://schemas.microsoft.com/office/drawing/2014/main" id="{AE8ED1A6-6EEC-447A-9641-391CAFD0C012}"/>
              </a:ext>
            </a:extLst>
          </p:cNvPr>
          <p:cNvCxnSpPr/>
          <p:nvPr/>
        </p:nvCxnSpPr>
        <p:spPr>
          <a:xfrm>
            <a:off x="63652" y="2722253"/>
            <a:ext cx="9144000" cy="0"/>
          </a:xfrm>
          <a:prstGeom prst="line">
            <a:avLst/>
          </a:prstGeom>
        </p:spPr>
        <p:style>
          <a:lnRef idx="3">
            <a:schemeClr val="accent4"/>
          </a:lnRef>
          <a:fillRef idx="0">
            <a:schemeClr val="accent4"/>
          </a:fillRef>
          <a:effectRef idx="2">
            <a:schemeClr val="accent4"/>
          </a:effectRef>
          <a:fontRef idx="minor">
            <a:schemeClr val="tx1"/>
          </a:fontRef>
        </p:style>
      </p:cxnSp>
      <p:sp>
        <p:nvSpPr>
          <p:cNvPr id="6" name="テキスト ボックス 5">
            <a:extLst>
              <a:ext uri="{FF2B5EF4-FFF2-40B4-BE49-F238E27FC236}">
                <a16:creationId xmlns:a16="http://schemas.microsoft.com/office/drawing/2014/main" id="{E3257B48-5546-447B-8E65-B6E41F103834}"/>
              </a:ext>
            </a:extLst>
          </p:cNvPr>
          <p:cNvSpPr txBox="1"/>
          <p:nvPr/>
        </p:nvSpPr>
        <p:spPr>
          <a:xfrm>
            <a:off x="2453390" y="1844650"/>
            <a:ext cx="3570208" cy="600164"/>
          </a:xfrm>
          <a:prstGeom prst="rect">
            <a:avLst/>
          </a:prstGeom>
          <a:noFill/>
        </p:spPr>
        <p:txBody>
          <a:bodyPr wrap="none" rtlCol="0">
            <a:spAutoFit/>
          </a:bodyPr>
          <a:lstStyle/>
          <a:p>
            <a:pPr defTabSz="342900"/>
            <a:r>
              <a:rPr lang="ja-JP" altLang="en-US" sz="3300" kern="100" dirty="0">
                <a:solidFill>
                  <a:prstClr val="white"/>
                </a:solidFill>
                <a:latin typeface="メイリオ" panose="020B0604030504040204" pitchFamily="50" charset="-128"/>
                <a:ea typeface="メイリオ" panose="020B0604030504040204" pitchFamily="50" charset="-128"/>
                <a:cs typeface="Times New Roman" panose="02020603050405020304" pitchFamily="18" charset="0"/>
              </a:rPr>
              <a:t>スピリットの情報</a:t>
            </a:r>
            <a:endParaRPr lang="ja-JP" altLang="ja-JP" sz="3300" kern="100" dirty="0">
              <a:solidFill>
                <a:prstClr val="white"/>
              </a:solidFill>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8" name="テキスト ボックス 7">
            <a:extLst>
              <a:ext uri="{FF2B5EF4-FFF2-40B4-BE49-F238E27FC236}">
                <a16:creationId xmlns:a16="http://schemas.microsoft.com/office/drawing/2014/main" id="{EDCA615C-19C5-4292-B9B8-266028D1C5D8}"/>
              </a:ext>
            </a:extLst>
          </p:cNvPr>
          <p:cNvSpPr txBox="1"/>
          <p:nvPr/>
        </p:nvSpPr>
        <p:spPr>
          <a:xfrm>
            <a:off x="521494" y="3022775"/>
            <a:ext cx="8101012" cy="2308324"/>
          </a:xfrm>
          <a:prstGeom prst="rect">
            <a:avLst/>
          </a:prstGeom>
          <a:noFill/>
        </p:spPr>
        <p:txBody>
          <a:bodyPr wrap="square">
            <a:spAutoFit/>
          </a:bodyPr>
          <a:lstStyle/>
          <a:p>
            <a:pPr defTabSz="342900"/>
            <a:r>
              <a:rPr lang="ja-JP" altLang="en-US" sz="2400" dirty="0">
                <a:solidFill>
                  <a:prstClr val="white"/>
                </a:solidFill>
                <a:latin typeface="メイリオ" panose="020B0604030504040204" pitchFamily="50" charset="-128"/>
                <a:ea typeface="メイリオ" panose="020B0604030504040204" pitchFamily="50" charset="-128"/>
              </a:rPr>
              <a:t>普遍的なものと、そうでないものがある。</a:t>
            </a:r>
            <a:endParaRPr lang="en-US" altLang="ja-JP" sz="2400" dirty="0">
              <a:solidFill>
                <a:prstClr val="white"/>
              </a:solidFill>
              <a:latin typeface="メイリオ" panose="020B0604030504040204" pitchFamily="50" charset="-128"/>
              <a:ea typeface="メイリオ" panose="020B0604030504040204" pitchFamily="50" charset="-128"/>
            </a:endParaRPr>
          </a:p>
          <a:p>
            <a:pPr defTabSz="342900"/>
            <a:endParaRPr lang="en-US" altLang="ja-JP" sz="2400" dirty="0">
              <a:solidFill>
                <a:prstClr val="white"/>
              </a:solidFill>
              <a:latin typeface="メイリオ" panose="020B0604030504040204" pitchFamily="50" charset="-128"/>
              <a:ea typeface="メイリオ" panose="020B0604030504040204" pitchFamily="50" charset="-128"/>
            </a:endParaRPr>
          </a:p>
          <a:p>
            <a:pPr defTabSz="342900"/>
            <a:r>
              <a:rPr lang="ja-JP" altLang="en-US" sz="2400" dirty="0">
                <a:solidFill>
                  <a:prstClr val="white"/>
                </a:solidFill>
                <a:latin typeface="メイリオ" panose="020B0604030504040204" pitchFamily="50" charset="-128"/>
                <a:ea typeface="メイリオ" panose="020B0604030504040204" pitchFamily="50" charset="-128"/>
              </a:rPr>
              <a:t>自分が生きていようが、いまいが、取り組まなければならないテーマがあり、そのために必要な情報は変わらないが、そうではない情報は、必ずしも普遍的ではないものもある。</a:t>
            </a:r>
          </a:p>
        </p:txBody>
      </p:sp>
    </p:spTree>
    <p:extLst>
      <p:ext uri="{BB962C8B-B14F-4D97-AF65-F5344CB8AC3E}">
        <p14:creationId xmlns:p14="http://schemas.microsoft.com/office/powerpoint/2010/main" val="800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403E79A-24C9-4486-83A4-7022A7C32F57}"/>
              </a:ext>
            </a:extLst>
          </p:cNvPr>
          <p:cNvSpPr>
            <a:spLocks noGrp="1"/>
          </p:cNvSpPr>
          <p:nvPr>
            <p:ph type="title"/>
          </p:nvPr>
        </p:nvSpPr>
        <p:spPr/>
        <p:txBody>
          <a:bodyPr/>
          <a:lstStyle/>
          <a:p>
            <a:r>
              <a:rPr kumimoji="1" lang="ja-JP" altLang="en-US" dirty="0">
                <a:latin typeface="メイリオ" panose="020B0604030504040204" pitchFamily="50" charset="-128"/>
                <a:ea typeface="メイリオ" panose="020B0604030504040204" pitchFamily="50" charset="-128"/>
              </a:rPr>
              <a:t>その他</a:t>
            </a:r>
          </a:p>
        </p:txBody>
      </p:sp>
      <p:sp>
        <p:nvSpPr>
          <p:cNvPr id="3" name="コンテンツ プレースホルダー 2">
            <a:extLst>
              <a:ext uri="{FF2B5EF4-FFF2-40B4-BE49-F238E27FC236}">
                <a16:creationId xmlns:a16="http://schemas.microsoft.com/office/drawing/2014/main" id="{152BDB5F-211F-438D-ACB6-30BF79A5279D}"/>
              </a:ext>
            </a:extLst>
          </p:cNvPr>
          <p:cNvSpPr>
            <a:spLocks noGrp="1"/>
          </p:cNvSpPr>
          <p:nvPr>
            <p:ph idx="1"/>
          </p:nvPr>
        </p:nvSpPr>
        <p:spPr/>
        <p:txBody>
          <a:bodyPr>
            <a:normAutofit lnSpcReduction="10000"/>
          </a:bodyPr>
          <a:lstStyle/>
          <a:p>
            <a:r>
              <a:rPr lang="ja-JP" altLang="en-US" sz="2800" dirty="0">
                <a:latin typeface="メイリオ" panose="020B0604030504040204" pitchFamily="50" charset="-128"/>
                <a:ea typeface="メイリオ" panose="020B0604030504040204" pitchFamily="50" charset="-128"/>
              </a:rPr>
              <a:t>気当て診断法</a:t>
            </a:r>
            <a:endParaRPr lang="en-US" altLang="ja-JP" sz="2800" dirty="0">
              <a:latin typeface="メイリオ" panose="020B0604030504040204" pitchFamily="50" charset="-128"/>
              <a:ea typeface="メイリオ" panose="020B0604030504040204" pitchFamily="50" charset="-128"/>
            </a:endParaRPr>
          </a:p>
          <a:p>
            <a:endParaRPr lang="en-US" altLang="ja-JP" sz="2400" b="0" i="0" dirty="0">
              <a:solidFill>
                <a:srgbClr val="212529"/>
              </a:solidFill>
              <a:effectLst/>
              <a:latin typeface="メイリオ" panose="020B0604030504040204" pitchFamily="50" charset="-128"/>
              <a:ea typeface="メイリオ" panose="020B0604030504040204" pitchFamily="50" charset="-128"/>
            </a:endParaRPr>
          </a:p>
          <a:p>
            <a:r>
              <a:rPr lang="ja-JP" altLang="en-US" sz="2400" b="0" i="0" dirty="0">
                <a:solidFill>
                  <a:srgbClr val="212529"/>
                </a:solidFill>
                <a:effectLst/>
                <a:latin typeface="メイリオ" panose="020B0604030504040204" pitchFamily="50" charset="-128"/>
                <a:ea typeface="メイリオ" panose="020B0604030504040204" pitchFamily="50" charset="-128"/>
              </a:rPr>
              <a:t>コウモリは超音波を対象物に当て、跳ね返ってきた超音波をキャッチして何があるかを探します。</a:t>
            </a:r>
            <a:br>
              <a:rPr lang="ja-JP" altLang="en-US" sz="2400" dirty="0"/>
            </a:br>
            <a:endParaRPr lang="en-US" altLang="ja-JP" sz="2400" dirty="0"/>
          </a:p>
          <a:p>
            <a:r>
              <a:rPr lang="ja-JP" altLang="en-US" sz="2400" b="0" i="0" dirty="0">
                <a:solidFill>
                  <a:srgbClr val="212529"/>
                </a:solidFill>
                <a:effectLst/>
                <a:latin typeface="メイリオ" panose="020B0604030504040204" pitchFamily="50" charset="-128"/>
                <a:ea typeface="メイリオ" panose="020B0604030504040204" pitchFamily="50" charset="-128"/>
              </a:rPr>
              <a:t>超音波の代わりに気を当てて、その跳ね返りで何があるかを探すのが、気当て診断法です。</a:t>
            </a:r>
            <a:endParaRPr lang="en-US" altLang="ja-JP" sz="2400" b="0" i="0" dirty="0">
              <a:solidFill>
                <a:srgbClr val="212529"/>
              </a:solidFill>
              <a:effectLst/>
              <a:latin typeface="メイリオ" panose="020B0604030504040204" pitchFamily="50" charset="-128"/>
              <a:ea typeface="メイリオ" panose="020B0604030504040204" pitchFamily="50" charset="-128"/>
            </a:endParaRPr>
          </a:p>
          <a:p>
            <a:endParaRPr lang="en-US" altLang="ja-JP" sz="2400" dirty="0">
              <a:solidFill>
                <a:srgbClr val="212529"/>
              </a:solidFill>
              <a:latin typeface="メイリオ" panose="020B0604030504040204" pitchFamily="50" charset="-128"/>
              <a:ea typeface="メイリオ" panose="020B0604030504040204" pitchFamily="50" charset="-128"/>
            </a:endParaRPr>
          </a:p>
          <a:p>
            <a:r>
              <a:rPr lang="ja-JP" altLang="en-US" sz="2400" dirty="0">
                <a:solidFill>
                  <a:srgbClr val="212529"/>
                </a:solidFill>
                <a:latin typeface="メイリオ" panose="020B0604030504040204" pitchFamily="50" charset="-128"/>
                <a:ea typeface="メイリオ" panose="020B0604030504040204" pitchFamily="50" charset="-128"/>
              </a:rPr>
              <a:t>実際には、手の感覚で臓器の状態を確認したりするようです。</a:t>
            </a:r>
            <a:endParaRPr lang="en-US" altLang="ja-JP" sz="2800" dirty="0">
              <a:latin typeface="メイリオ" panose="020B0604030504040204" pitchFamily="50" charset="-128"/>
              <a:ea typeface="メイリオ" panose="020B0604030504040204" pitchFamily="50" charset="-128"/>
            </a:endParaRPr>
          </a:p>
          <a:p>
            <a:endParaRPr kumimoji="1" lang="en-US" altLang="ja-JP" dirty="0"/>
          </a:p>
          <a:p>
            <a:endParaRPr kumimoji="1" lang="ja-JP" altLang="en-US" dirty="0"/>
          </a:p>
        </p:txBody>
      </p:sp>
    </p:spTree>
    <p:extLst>
      <p:ext uri="{BB962C8B-B14F-4D97-AF65-F5344CB8AC3E}">
        <p14:creationId xmlns:p14="http://schemas.microsoft.com/office/powerpoint/2010/main" val="2888758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a:extLst>
              <a:ext uri="{FF2B5EF4-FFF2-40B4-BE49-F238E27FC236}">
                <a16:creationId xmlns:a16="http://schemas.microsoft.com/office/drawing/2014/main" id="{AE8ED1A6-6EEC-447A-9641-391CAFD0C012}"/>
              </a:ext>
            </a:extLst>
          </p:cNvPr>
          <p:cNvCxnSpPr/>
          <p:nvPr/>
        </p:nvCxnSpPr>
        <p:spPr>
          <a:xfrm>
            <a:off x="63652" y="2722253"/>
            <a:ext cx="9144000" cy="0"/>
          </a:xfrm>
          <a:prstGeom prst="line">
            <a:avLst/>
          </a:prstGeom>
        </p:spPr>
        <p:style>
          <a:lnRef idx="3">
            <a:schemeClr val="accent4"/>
          </a:lnRef>
          <a:fillRef idx="0">
            <a:schemeClr val="accent4"/>
          </a:fillRef>
          <a:effectRef idx="2">
            <a:schemeClr val="accent4"/>
          </a:effectRef>
          <a:fontRef idx="minor">
            <a:schemeClr val="tx1"/>
          </a:fontRef>
        </p:style>
      </p:cxnSp>
      <p:sp>
        <p:nvSpPr>
          <p:cNvPr id="6" name="テキスト ボックス 5">
            <a:extLst>
              <a:ext uri="{FF2B5EF4-FFF2-40B4-BE49-F238E27FC236}">
                <a16:creationId xmlns:a16="http://schemas.microsoft.com/office/drawing/2014/main" id="{E3257B48-5546-447B-8E65-B6E41F103834}"/>
              </a:ext>
            </a:extLst>
          </p:cNvPr>
          <p:cNvSpPr txBox="1"/>
          <p:nvPr/>
        </p:nvSpPr>
        <p:spPr>
          <a:xfrm>
            <a:off x="2027246" y="1844650"/>
            <a:ext cx="5262979" cy="600164"/>
          </a:xfrm>
          <a:prstGeom prst="rect">
            <a:avLst/>
          </a:prstGeom>
          <a:noFill/>
        </p:spPr>
        <p:txBody>
          <a:bodyPr wrap="none" rtlCol="0">
            <a:spAutoFit/>
          </a:bodyPr>
          <a:lstStyle/>
          <a:p>
            <a:pPr defTabSz="342900"/>
            <a:r>
              <a:rPr lang="ja-JP" altLang="en-US" sz="3300" kern="100" dirty="0">
                <a:solidFill>
                  <a:prstClr val="white"/>
                </a:solidFill>
                <a:latin typeface="メイリオ" panose="020B0604030504040204" pitchFamily="50" charset="-128"/>
                <a:ea typeface="メイリオ" panose="020B0604030504040204" pitchFamily="50" charset="-128"/>
                <a:cs typeface="Times New Roman" panose="02020603050405020304" pitchFamily="18" charset="0"/>
              </a:rPr>
              <a:t>スピリットの中にある個性</a:t>
            </a:r>
            <a:endParaRPr lang="en-US" altLang="ja-JP" sz="3300" kern="100" dirty="0">
              <a:solidFill>
                <a:prstClr val="white"/>
              </a:solidFill>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8" name="テキスト ボックス 7">
            <a:extLst>
              <a:ext uri="{FF2B5EF4-FFF2-40B4-BE49-F238E27FC236}">
                <a16:creationId xmlns:a16="http://schemas.microsoft.com/office/drawing/2014/main" id="{EDCA615C-19C5-4292-B9B8-266028D1C5D8}"/>
              </a:ext>
            </a:extLst>
          </p:cNvPr>
          <p:cNvSpPr txBox="1"/>
          <p:nvPr/>
        </p:nvSpPr>
        <p:spPr>
          <a:xfrm>
            <a:off x="521494" y="3022775"/>
            <a:ext cx="8101012" cy="2677656"/>
          </a:xfrm>
          <a:prstGeom prst="rect">
            <a:avLst/>
          </a:prstGeom>
          <a:noFill/>
        </p:spPr>
        <p:txBody>
          <a:bodyPr wrap="square">
            <a:spAutoFit/>
          </a:bodyPr>
          <a:lstStyle/>
          <a:p>
            <a:pPr defTabSz="342900"/>
            <a:r>
              <a:rPr lang="ja-JP" altLang="en-US" sz="2400" dirty="0">
                <a:solidFill>
                  <a:prstClr val="white"/>
                </a:solidFill>
                <a:latin typeface="メイリオ" panose="020B0604030504040204" pitchFamily="50" charset="-128"/>
                <a:ea typeface="メイリオ" panose="020B0604030504040204" pitchFamily="50" charset="-128"/>
              </a:rPr>
              <a:t>地球という場所に生まれてきて、様々な経験をする。</a:t>
            </a:r>
            <a:endParaRPr lang="en-US" altLang="ja-JP" sz="2400" dirty="0">
              <a:solidFill>
                <a:prstClr val="white"/>
              </a:solidFill>
              <a:latin typeface="メイリオ" panose="020B0604030504040204" pitchFamily="50" charset="-128"/>
              <a:ea typeface="メイリオ" panose="020B0604030504040204" pitchFamily="50" charset="-128"/>
            </a:endParaRPr>
          </a:p>
          <a:p>
            <a:pPr defTabSz="342900"/>
            <a:r>
              <a:rPr lang="ja-JP" altLang="en-US" sz="2400" dirty="0">
                <a:solidFill>
                  <a:prstClr val="white"/>
                </a:solidFill>
                <a:latin typeface="メイリオ" panose="020B0604030504040204" pitchFamily="50" charset="-128"/>
                <a:ea typeface="メイリオ" panose="020B0604030504040204" pitchFamily="50" charset="-128"/>
              </a:rPr>
              <a:t>嬉しいこと、悲しいこと、悔しいこと・・・</a:t>
            </a:r>
            <a:endParaRPr lang="en-US" altLang="ja-JP" sz="2400" dirty="0">
              <a:solidFill>
                <a:prstClr val="white"/>
              </a:solidFill>
              <a:latin typeface="メイリオ" panose="020B0604030504040204" pitchFamily="50" charset="-128"/>
              <a:ea typeface="メイリオ" panose="020B0604030504040204" pitchFamily="50" charset="-128"/>
            </a:endParaRPr>
          </a:p>
          <a:p>
            <a:pPr defTabSz="342900"/>
            <a:endParaRPr lang="en-US" altLang="ja-JP" sz="2400" dirty="0">
              <a:solidFill>
                <a:prstClr val="white"/>
              </a:solidFill>
              <a:latin typeface="メイリオ" panose="020B0604030504040204" pitchFamily="50" charset="-128"/>
              <a:ea typeface="メイリオ" panose="020B0604030504040204" pitchFamily="50" charset="-128"/>
            </a:endParaRPr>
          </a:p>
          <a:p>
            <a:pPr defTabSz="342900"/>
            <a:r>
              <a:rPr lang="ja-JP" altLang="en-US" sz="2400" dirty="0">
                <a:solidFill>
                  <a:prstClr val="white"/>
                </a:solidFill>
                <a:latin typeface="メイリオ" panose="020B0604030504040204" pitchFamily="50" charset="-128"/>
                <a:ea typeface="メイリオ" panose="020B0604030504040204" pitchFamily="50" charset="-128"/>
              </a:rPr>
              <a:t>この経験の中で、感じたこと、気づいたことが学びとなり、成長していく。</a:t>
            </a:r>
            <a:endParaRPr lang="en-US" altLang="ja-JP" sz="2400" dirty="0">
              <a:solidFill>
                <a:prstClr val="white"/>
              </a:solidFill>
              <a:latin typeface="メイリオ" panose="020B0604030504040204" pitchFamily="50" charset="-128"/>
              <a:ea typeface="メイリオ" panose="020B0604030504040204" pitchFamily="50" charset="-128"/>
            </a:endParaRPr>
          </a:p>
          <a:p>
            <a:pPr defTabSz="342900"/>
            <a:endParaRPr lang="en-US" altLang="ja-JP" sz="2400" dirty="0">
              <a:solidFill>
                <a:prstClr val="white"/>
              </a:solidFill>
              <a:latin typeface="メイリオ" panose="020B0604030504040204" pitchFamily="50" charset="-128"/>
              <a:ea typeface="メイリオ" panose="020B0604030504040204" pitchFamily="50" charset="-128"/>
            </a:endParaRPr>
          </a:p>
          <a:p>
            <a:pPr defTabSz="342900"/>
            <a:r>
              <a:rPr lang="ja-JP" altLang="en-US" sz="2400" dirty="0">
                <a:solidFill>
                  <a:prstClr val="white"/>
                </a:solidFill>
                <a:latin typeface="メイリオ" panose="020B0604030504040204" pitchFamily="50" charset="-128"/>
                <a:ea typeface="メイリオ" panose="020B0604030504040204" pitchFamily="50" charset="-128"/>
              </a:rPr>
              <a:t>スピリットがもっている情報によって個性が違ってくる。</a:t>
            </a:r>
          </a:p>
        </p:txBody>
      </p:sp>
    </p:spTree>
    <p:extLst>
      <p:ext uri="{BB962C8B-B14F-4D97-AF65-F5344CB8AC3E}">
        <p14:creationId xmlns:p14="http://schemas.microsoft.com/office/powerpoint/2010/main" val="293515045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a:extLst>
              <a:ext uri="{FF2B5EF4-FFF2-40B4-BE49-F238E27FC236}">
                <a16:creationId xmlns:a16="http://schemas.microsoft.com/office/drawing/2014/main" id="{AE8ED1A6-6EEC-447A-9641-391CAFD0C012}"/>
              </a:ext>
            </a:extLst>
          </p:cNvPr>
          <p:cNvCxnSpPr/>
          <p:nvPr/>
        </p:nvCxnSpPr>
        <p:spPr>
          <a:xfrm>
            <a:off x="63652" y="2722253"/>
            <a:ext cx="9144000" cy="0"/>
          </a:xfrm>
          <a:prstGeom prst="line">
            <a:avLst/>
          </a:prstGeom>
        </p:spPr>
        <p:style>
          <a:lnRef idx="3">
            <a:schemeClr val="accent4"/>
          </a:lnRef>
          <a:fillRef idx="0">
            <a:schemeClr val="accent4"/>
          </a:fillRef>
          <a:effectRef idx="2">
            <a:schemeClr val="accent4"/>
          </a:effectRef>
          <a:fontRef idx="minor">
            <a:schemeClr val="tx1"/>
          </a:fontRef>
        </p:style>
      </p:cxnSp>
      <p:sp>
        <p:nvSpPr>
          <p:cNvPr id="6" name="テキスト ボックス 5">
            <a:extLst>
              <a:ext uri="{FF2B5EF4-FFF2-40B4-BE49-F238E27FC236}">
                <a16:creationId xmlns:a16="http://schemas.microsoft.com/office/drawing/2014/main" id="{E3257B48-5546-447B-8E65-B6E41F103834}"/>
              </a:ext>
            </a:extLst>
          </p:cNvPr>
          <p:cNvSpPr txBox="1"/>
          <p:nvPr/>
        </p:nvSpPr>
        <p:spPr>
          <a:xfrm>
            <a:off x="3664256" y="1706371"/>
            <a:ext cx="1454244" cy="600164"/>
          </a:xfrm>
          <a:prstGeom prst="rect">
            <a:avLst/>
          </a:prstGeom>
          <a:noFill/>
        </p:spPr>
        <p:txBody>
          <a:bodyPr wrap="none" rtlCol="0">
            <a:spAutoFit/>
          </a:bodyPr>
          <a:lstStyle/>
          <a:p>
            <a:pPr defTabSz="342900"/>
            <a:r>
              <a:rPr lang="ja-JP" altLang="en-US" sz="3300" kern="100" dirty="0">
                <a:solidFill>
                  <a:prstClr val="white"/>
                </a:solidFill>
                <a:latin typeface="メイリオ" panose="020B0604030504040204" pitchFamily="50" charset="-128"/>
                <a:ea typeface="メイリオ" panose="020B0604030504040204" pitchFamily="50" charset="-128"/>
                <a:cs typeface="Times New Roman" panose="02020603050405020304" pitchFamily="18" charset="0"/>
              </a:rPr>
              <a:t>魂とは</a:t>
            </a:r>
            <a:endParaRPr lang="ja-JP" altLang="ja-JP" sz="3300" kern="100" dirty="0">
              <a:solidFill>
                <a:prstClr val="white"/>
              </a:solidFill>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8" name="テキスト ボックス 7">
            <a:extLst>
              <a:ext uri="{FF2B5EF4-FFF2-40B4-BE49-F238E27FC236}">
                <a16:creationId xmlns:a16="http://schemas.microsoft.com/office/drawing/2014/main" id="{EDCA615C-19C5-4292-B9B8-266028D1C5D8}"/>
              </a:ext>
            </a:extLst>
          </p:cNvPr>
          <p:cNvSpPr txBox="1"/>
          <p:nvPr/>
        </p:nvSpPr>
        <p:spPr>
          <a:xfrm>
            <a:off x="1243012" y="3022775"/>
            <a:ext cx="7050881" cy="1938992"/>
          </a:xfrm>
          <a:prstGeom prst="rect">
            <a:avLst/>
          </a:prstGeom>
          <a:noFill/>
        </p:spPr>
        <p:txBody>
          <a:bodyPr wrap="square">
            <a:spAutoFit/>
          </a:bodyPr>
          <a:lstStyle/>
          <a:p>
            <a:pPr defTabSz="342900"/>
            <a:r>
              <a:rPr lang="ja-JP" altLang="en-US" sz="3000" dirty="0">
                <a:solidFill>
                  <a:prstClr val="white"/>
                </a:solidFill>
                <a:latin typeface="メイリオ" panose="020B0604030504040204" pitchFamily="50" charset="-128"/>
                <a:ea typeface="メイリオ" panose="020B0604030504040204" pitchFamily="50" charset="-128"/>
              </a:rPr>
              <a:t>魂は、薄い薄い被膜のようなものに覆われており、内側にあるスピリットと、外側にあるスピリットで区別ができるようになっている。</a:t>
            </a:r>
          </a:p>
        </p:txBody>
      </p:sp>
    </p:spTree>
    <p:extLst>
      <p:ext uri="{BB962C8B-B14F-4D97-AF65-F5344CB8AC3E}">
        <p14:creationId xmlns:p14="http://schemas.microsoft.com/office/powerpoint/2010/main" val="103774321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a:extLst>
              <a:ext uri="{FF2B5EF4-FFF2-40B4-BE49-F238E27FC236}">
                <a16:creationId xmlns:a16="http://schemas.microsoft.com/office/drawing/2014/main" id="{AE8ED1A6-6EEC-447A-9641-391CAFD0C012}"/>
              </a:ext>
            </a:extLst>
          </p:cNvPr>
          <p:cNvCxnSpPr/>
          <p:nvPr/>
        </p:nvCxnSpPr>
        <p:spPr>
          <a:xfrm>
            <a:off x="63652" y="2722253"/>
            <a:ext cx="9144000" cy="0"/>
          </a:xfrm>
          <a:prstGeom prst="line">
            <a:avLst/>
          </a:prstGeom>
        </p:spPr>
        <p:style>
          <a:lnRef idx="3">
            <a:schemeClr val="accent4"/>
          </a:lnRef>
          <a:fillRef idx="0">
            <a:schemeClr val="accent4"/>
          </a:fillRef>
          <a:effectRef idx="2">
            <a:schemeClr val="accent4"/>
          </a:effectRef>
          <a:fontRef idx="minor">
            <a:schemeClr val="tx1"/>
          </a:fontRef>
        </p:style>
      </p:cxnSp>
      <p:sp>
        <p:nvSpPr>
          <p:cNvPr id="6" name="テキスト ボックス 5">
            <a:extLst>
              <a:ext uri="{FF2B5EF4-FFF2-40B4-BE49-F238E27FC236}">
                <a16:creationId xmlns:a16="http://schemas.microsoft.com/office/drawing/2014/main" id="{E3257B48-5546-447B-8E65-B6E41F103834}"/>
              </a:ext>
            </a:extLst>
          </p:cNvPr>
          <p:cNvSpPr txBox="1"/>
          <p:nvPr/>
        </p:nvSpPr>
        <p:spPr>
          <a:xfrm>
            <a:off x="3021576" y="1706371"/>
            <a:ext cx="3147015" cy="600164"/>
          </a:xfrm>
          <a:prstGeom prst="rect">
            <a:avLst/>
          </a:prstGeom>
          <a:noFill/>
        </p:spPr>
        <p:txBody>
          <a:bodyPr wrap="none" rtlCol="0">
            <a:spAutoFit/>
          </a:bodyPr>
          <a:lstStyle/>
          <a:p>
            <a:pPr defTabSz="342900"/>
            <a:r>
              <a:rPr lang="ja-JP" altLang="en-US" sz="3300" kern="100" dirty="0">
                <a:solidFill>
                  <a:prstClr val="white"/>
                </a:solidFill>
                <a:latin typeface="メイリオ" panose="020B0604030504040204" pitchFamily="50" charset="-128"/>
                <a:ea typeface="メイリオ" panose="020B0604030504040204" pitchFamily="50" charset="-128"/>
                <a:cs typeface="Times New Roman" panose="02020603050405020304" pitchFamily="18" charset="0"/>
              </a:rPr>
              <a:t>魂とスピリット</a:t>
            </a:r>
            <a:endParaRPr lang="ja-JP" altLang="ja-JP" sz="3300" kern="100" dirty="0">
              <a:solidFill>
                <a:prstClr val="white"/>
              </a:solidFill>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8" name="テキスト ボックス 7">
            <a:extLst>
              <a:ext uri="{FF2B5EF4-FFF2-40B4-BE49-F238E27FC236}">
                <a16:creationId xmlns:a16="http://schemas.microsoft.com/office/drawing/2014/main" id="{EDCA615C-19C5-4292-B9B8-266028D1C5D8}"/>
              </a:ext>
            </a:extLst>
          </p:cNvPr>
          <p:cNvSpPr txBox="1"/>
          <p:nvPr/>
        </p:nvSpPr>
        <p:spPr>
          <a:xfrm>
            <a:off x="1046559" y="2935684"/>
            <a:ext cx="7050881" cy="3785652"/>
          </a:xfrm>
          <a:prstGeom prst="rect">
            <a:avLst/>
          </a:prstGeom>
          <a:noFill/>
        </p:spPr>
        <p:txBody>
          <a:bodyPr wrap="square">
            <a:spAutoFit/>
          </a:bodyPr>
          <a:lstStyle/>
          <a:p>
            <a:pPr defTabSz="342900"/>
            <a:r>
              <a:rPr lang="ja-JP" altLang="en-US" sz="3000" dirty="0">
                <a:solidFill>
                  <a:prstClr val="white"/>
                </a:solidFill>
                <a:latin typeface="メイリオ" panose="020B0604030504040204" pitchFamily="50" charset="-128"/>
                <a:ea typeface="メイリオ" panose="020B0604030504040204" pitchFamily="50" charset="-128"/>
              </a:rPr>
              <a:t>魂の中のスピリットの特徴によって、身体の違い、思考癖、感情癖など、個性が違ってくる。</a:t>
            </a:r>
            <a:endParaRPr lang="en-US" altLang="ja-JP" sz="3000" dirty="0">
              <a:solidFill>
                <a:prstClr val="white"/>
              </a:solidFill>
              <a:latin typeface="メイリオ" panose="020B0604030504040204" pitchFamily="50" charset="-128"/>
              <a:ea typeface="メイリオ" panose="020B0604030504040204" pitchFamily="50" charset="-128"/>
            </a:endParaRPr>
          </a:p>
          <a:p>
            <a:pPr defTabSz="342900"/>
            <a:endParaRPr lang="en-US" altLang="ja-JP" sz="3000" dirty="0">
              <a:solidFill>
                <a:prstClr val="white"/>
              </a:solidFill>
              <a:latin typeface="メイリオ" panose="020B0604030504040204" pitchFamily="50" charset="-128"/>
              <a:ea typeface="メイリオ" panose="020B0604030504040204" pitchFamily="50" charset="-128"/>
            </a:endParaRPr>
          </a:p>
          <a:p>
            <a:pPr defTabSz="342900"/>
            <a:r>
              <a:rPr lang="ja-JP" altLang="en-US" sz="3000" dirty="0">
                <a:solidFill>
                  <a:prstClr val="white"/>
                </a:solidFill>
                <a:latin typeface="メイリオ" panose="020B0604030504040204" pitchFamily="50" charset="-128"/>
                <a:ea typeface="メイリオ" panose="020B0604030504040204" pitchFamily="50" charset="-128"/>
              </a:rPr>
              <a:t>スピリットがもっている情報によって個性が変わってくる。</a:t>
            </a:r>
          </a:p>
          <a:p>
            <a:pPr defTabSz="342900"/>
            <a:endParaRPr lang="en-US" altLang="ja-JP" sz="3000" dirty="0">
              <a:solidFill>
                <a:prstClr val="white"/>
              </a:solidFill>
              <a:latin typeface="メイリオ" panose="020B0604030504040204" pitchFamily="50" charset="-128"/>
              <a:ea typeface="メイリオ" panose="020B0604030504040204" pitchFamily="50" charset="-128"/>
            </a:endParaRPr>
          </a:p>
          <a:p>
            <a:pPr defTabSz="342900"/>
            <a:endParaRPr lang="en-US" altLang="ja-JP" sz="3000" dirty="0">
              <a:solidFill>
                <a:prstClr val="white"/>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74565944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a:extLst>
              <a:ext uri="{FF2B5EF4-FFF2-40B4-BE49-F238E27FC236}">
                <a16:creationId xmlns:a16="http://schemas.microsoft.com/office/drawing/2014/main" id="{AE8ED1A6-6EEC-447A-9641-391CAFD0C012}"/>
              </a:ext>
            </a:extLst>
          </p:cNvPr>
          <p:cNvCxnSpPr/>
          <p:nvPr/>
        </p:nvCxnSpPr>
        <p:spPr>
          <a:xfrm>
            <a:off x="63652" y="2722253"/>
            <a:ext cx="9144000" cy="0"/>
          </a:xfrm>
          <a:prstGeom prst="line">
            <a:avLst/>
          </a:prstGeom>
        </p:spPr>
        <p:style>
          <a:lnRef idx="3">
            <a:schemeClr val="accent4"/>
          </a:lnRef>
          <a:fillRef idx="0">
            <a:schemeClr val="accent4"/>
          </a:fillRef>
          <a:effectRef idx="2">
            <a:schemeClr val="accent4"/>
          </a:effectRef>
          <a:fontRef idx="minor">
            <a:schemeClr val="tx1"/>
          </a:fontRef>
        </p:style>
      </p:cxnSp>
      <p:sp>
        <p:nvSpPr>
          <p:cNvPr id="6" name="テキスト ボックス 5">
            <a:extLst>
              <a:ext uri="{FF2B5EF4-FFF2-40B4-BE49-F238E27FC236}">
                <a16:creationId xmlns:a16="http://schemas.microsoft.com/office/drawing/2014/main" id="{E3257B48-5546-447B-8E65-B6E41F103834}"/>
              </a:ext>
            </a:extLst>
          </p:cNvPr>
          <p:cNvSpPr txBox="1"/>
          <p:nvPr/>
        </p:nvSpPr>
        <p:spPr>
          <a:xfrm>
            <a:off x="2496510" y="1749917"/>
            <a:ext cx="3993401" cy="600164"/>
          </a:xfrm>
          <a:prstGeom prst="rect">
            <a:avLst/>
          </a:prstGeom>
          <a:noFill/>
        </p:spPr>
        <p:txBody>
          <a:bodyPr wrap="none" rtlCol="0">
            <a:spAutoFit/>
          </a:bodyPr>
          <a:lstStyle/>
          <a:p>
            <a:pPr defTabSz="342900"/>
            <a:r>
              <a:rPr lang="ja-JP" altLang="en-US" sz="3300" kern="100" dirty="0">
                <a:solidFill>
                  <a:prstClr val="white"/>
                </a:solidFill>
                <a:latin typeface="メイリオ" panose="020B0604030504040204" pitchFamily="50" charset="-128"/>
                <a:ea typeface="メイリオ" panose="020B0604030504040204" pitchFamily="50" charset="-128"/>
                <a:cs typeface="Times New Roman" panose="02020603050405020304" pitchFamily="18" charset="0"/>
              </a:rPr>
              <a:t>生まれるということ</a:t>
            </a:r>
            <a:endParaRPr lang="ja-JP" altLang="ja-JP" sz="3300" kern="100" dirty="0">
              <a:solidFill>
                <a:prstClr val="white"/>
              </a:solidFill>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8" name="テキスト ボックス 7">
            <a:extLst>
              <a:ext uri="{FF2B5EF4-FFF2-40B4-BE49-F238E27FC236}">
                <a16:creationId xmlns:a16="http://schemas.microsoft.com/office/drawing/2014/main" id="{EDCA615C-19C5-4292-B9B8-266028D1C5D8}"/>
              </a:ext>
            </a:extLst>
          </p:cNvPr>
          <p:cNvSpPr txBox="1"/>
          <p:nvPr/>
        </p:nvSpPr>
        <p:spPr>
          <a:xfrm>
            <a:off x="1046560" y="3157408"/>
            <a:ext cx="7050881" cy="2169825"/>
          </a:xfrm>
          <a:prstGeom prst="rect">
            <a:avLst/>
          </a:prstGeom>
          <a:noFill/>
        </p:spPr>
        <p:txBody>
          <a:bodyPr wrap="square">
            <a:spAutoFit/>
          </a:bodyPr>
          <a:lstStyle/>
          <a:p>
            <a:pPr defTabSz="342900"/>
            <a:r>
              <a:rPr lang="ja-JP" altLang="en-US" sz="2700" dirty="0">
                <a:solidFill>
                  <a:prstClr val="white"/>
                </a:solidFill>
                <a:latin typeface="メイリオ" panose="020B0604030504040204" pitchFamily="50" charset="-128"/>
                <a:ea typeface="メイリオ" panose="020B0604030504040204" pitchFamily="50" charset="-128"/>
              </a:rPr>
              <a:t>スピリットの意思で、現実を体験しようと決めた時に、肉体を持つことを決める。死んだ先のアストラル界という世界から父と母を見つけて遺伝子をもらい受け、生まれてくる　</a:t>
            </a:r>
            <a:r>
              <a:rPr lang="en-US" altLang="ja-JP" sz="2700" dirty="0">
                <a:solidFill>
                  <a:prstClr val="white"/>
                </a:solidFill>
                <a:latin typeface="メイリオ" panose="020B0604030504040204" pitchFamily="50" charset="-128"/>
                <a:ea typeface="メイリオ" panose="020B0604030504040204" pitchFamily="50" charset="-128"/>
              </a:rPr>
              <a:t>=</a:t>
            </a:r>
            <a:r>
              <a:rPr lang="ja-JP" altLang="en-US" sz="2700" dirty="0">
                <a:solidFill>
                  <a:prstClr val="white"/>
                </a:solidFill>
                <a:latin typeface="メイリオ" panose="020B0604030504040204" pitchFamily="50" charset="-128"/>
                <a:ea typeface="メイリオ" panose="020B0604030504040204" pitchFamily="50" charset="-128"/>
              </a:rPr>
              <a:t>「肉体をもつ」</a:t>
            </a:r>
            <a:endParaRPr lang="en-US" altLang="ja-JP" sz="2700" dirty="0">
              <a:solidFill>
                <a:prstClr val="white"/>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15269101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a:extLst>
              <a:ext uri="{FF2B5EF4-FFF2-40B4-BE49-F238E27FC236}">
                <a16:creationId xmlns:a16="http://schemas.microsoft.com/office/drawing/2014/main" id="{AE8ED1A6-6EEC-447A-9641-391CAFD0C012}"/>
              </a:ext>
            </a:extLst>
          </p:cNvPr>
          <p:cNvCxnSpPr/>
          <p:nvPr/>
        </p:nvCxnSpPr>
        <p:spPr>
          <a:xfrm>
            <a:off x="0" y="2765115"/>
            <a:ext cx="9144000" cy="0"/>
          </a:xfrm>
          <a:prstGeom prst="line">
            <a:avLst/>
          </a:prstGeom>
        </p:spPr>
        <p:style>
          <a:lnRef idx="3">
            <a:schemeClr val="accent4"/>
          </a:lnRef>
          <a:fillRef idx="0">
            <a:schemeClr val="accent4"/>
          </a:fillRef>
          <a:effectRef idx="2">
            <a:schemeClr val="accent4"/>
          </a:effectRef>
          <a:fontRef idx="minor">
            <a:schemeClr val="tx1"/>
          </a:fontRef>
        </p:style>
      </p:cxnSp>
      <p:sp>
        <p:nvSpPr>
          <p:cNvPr id="6" name="テキスト ボックス 5">
            <a:extLst>
              <a:ext uri="{FF2B5EF4-FFF2-40B4-BE49-F238E27FC236}">
                <a16:creationId xmlns:a16="http://schemas.microsoft.com/office/drawing/2014/main" id="{E3257B48-5546-447B-8E65-B6E41F103834}"/>
              </a:ext>
            </a:extLst>
          </p:cNvPr>
          <p:cNvSpPr txBox="1"/>
          <p:nvPr/>
        </p:nvSpPr>
        <p:spPr>
          <a:xfrm>
            <a:off x="3692263" y="1846175"/>
            <a:ext cx="1454244" cy="600164"/>
          </a:xfrm>
          <a:prstGeom prst="rect">
            <a:avLst/>
          </a:prstGeom>
          <a:noFill/>
        </p:spPr>
        <p:txBody>
          <a:bodyPr wrap="none" rtlCol="0">
            <a:spAutoFit/>
          </a:bodyPr>
          <a:lstStyle/>
          <a:p>
            <a:pPr defTabSz="342900"/>
            <a:r>
              <a:rPr lang="ja-JP" altLang="en-US" sz="3300" kern="0" dirty="0">
                <a:solidFill>
                  <a:prstClr val="white"/>
                </a:solidFill>
                <a:latin typeface="メイリオ" panose="020B0604030504040204" pitchFamily="50" charset="-128"/>
                <a:ea typeface="メイリオ" panose="020B0604030504040204" pitchFamily="50" charset="-128"/>
                <a:cs typeface="Arial" panose="020B0604020202020204" pitchFamily="34" charset="0"/>
              </a:rPr>
              <a:t>死とは</a:t>
            </a:r>
            <a:endParaRPr lang="ja-JP" altLang="ja-JP" sz="3300" kern="100" dirty="0">
              <a:solidFill>
                <a:prstClr val="white"/>
              </a:solidFill>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7" name="テキスト ボックス 6">
            <a:extLst>
              <a:ext uri="{FF2B5EF4-FFF2-40B4-BE49-F238E27FC236}">
                <a16:creationId xmlns:a16="http://schemas.microsoft.com/office/drawing/2014/main" id="{4F7828C3-87A3-4CF8-AC35-604644DFA0CA}"/>
              </a:ext>
            </a:extLst>
          </p:cNvPr>
          <p:cNvSpPr txBox="1"/>
          <p:nvPr/>
        </p:nvSpPr>
        <p:spPr>
          <a:xfrm>
            <a:off x="1086635" y="3429000"/>
            <a:ext cx="7464435" cy="1938992"/>
          </a:xfrm>
          <a:prstGeom prst="rect">
            <a:avLst/>
          </a:prstGeom>
          <a:noFill/>
        </p:spPr>
        <p:txBody>
          <a:bodyPr wrap="square" rtlCol="0">
            <a:spAutoFit/>
          </a:bodyPr>
          <a:lstStyle/>
          <a:p>
            <a:pPr defTabSz="342900"/>
            <a:r>
              <a:rPr kumimoji="1" lang="ja-JP" altLang="en-US" sz="2400" dirty="0">
                <a:solidFill>
                  <a:prstClr val="white"/>
                </a:solidFill>
                <a:latin typeface="メイリオ" panose="020B0604030504040204" pitchFamily="50" charset="-128"/>
                <a:ea typeface="メイリオ" panose="020B0604030504040204" pitchFamily="50" charset="-128"/>
              </a:rPr>
              <a:t>定義</a:t>
            </a:r>
            <a:endParaRPr kumimoji="1" lang="en-US" altLang="ja-JP" sz="2400" dirty="0">
              <a:solidFill>
                <a:prstClr val="white"/>
              </a:solidFill>
              <a:latin typeface="メイリオ" panose="020B0604030504040204" pitchFamily="50" charset="-128"/>
              <a:ea typeface="メイリオ" panose="020B0604030504040204" pitchFamily="50" charset="-128"/>
            </a:endParaRPr>
          </a:p>
          <a:p>
            <a:pPr defTabSz="342900"/>
            <a:endParaRPr kumimoji="1" lang="en-US" altLang="ja-JP" sz="2400" dirty="0">
              <a:solidFill>
                <a:prstClr val="white"/>
              </a:solidFill>
              <a:latin typeface="メイリオ" panose="020B0604030504040204" pitchFamily="50" charset="-128"/>
              <a:ea typeface="メイリオ" panose="020B0604030504040204" pitchFamily="50" charset="-128"/>
            </a:endParaRPr>
          </a:p>
          <a:p>
            <a:pPr defTabSz="342900"/>
            <a:r>
              <a:rPr kumimoji="1" lang="ja-JP" altLang="en-US" sz="2400" dirty="0">
                <a:solidFill>
                  <a:prstClr val="white"/>
                </a:solidFill>
                <a:latin typeface="メイリオ" panose="020B0604030504040204" pitchFamily="50" charset="-128"/>
                <a:ea typeface="メイリオ" panose="020B0604030504040204" pitchFamily="50" charset="-128"/>
              </a:rPr>
              <a:t>肉体をおいて、魂とスピリットが離れていくこと。</a:t>
            </a:r>
            <a:endParaRPr kumimoji="1" lang="en-US" altLang="ja-JP" sz="2400" dirty="0">
              <a:solidFill>
                <a:prstClr val="white"/>
              </a:solidFill>
              <a:latin typeface="メイリオ" panose="020B0604030504040204" pitchFamily="50" charset="-128"/>
              <a:ea typeface="メイリオ" panose="020B0604030504040204" pitchFamily="50" charset="-128"/>
            </a:endParaRPr>
          </a:p>
          <a:p>
            <a:pPr defTabSz="342900"/>
            <a:endParaRPr kumimoji="1" lang="en-US" altLang="ja-JP" sz="2400" dirty="0">
              <a:solidFill>
                <a:prstClr val="white"/>
              </a:solidFill>
              <a:latin typeface="メイリオ" panose="020B0604030504040204" pitchFamily="50" charset="-128"/>
              <a:ea typeface="メイリオ" panose="020B0604030504040204" pitchFamily="50" charset="-128"/>
            </a:endParaRPr>
          </a:p>
          <a:p>
            <a:pPr defTabSz="342900"/>
            <a:endParaRPr kumimoji="1" lang="ja-JP" altLang="en-US" sz="2400" dirty="0">
              <a:solidFill>
                <a:prstClr val="white"/>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11265088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a:extLst>
              <a:ext uri="{FF2B5EF4-FFF2-40B4-BE49-F238E27FC236}">
                <a16:creationId xmlns:a16="http://schemas.microsoft.com/office/drawing/2014/main" id="{AE8ED1A6-6EEC-447A-9641-391CAFD0C012}"/>
              </a:ext>
            </a:extLst>
          </p:cNvPr>
          <p:cNvCxnSpPr/>
          <p:nvPr/>
        </p:nvCxnSpPr>
        <p:spPr>
          <a:xfrm>
            <a:off x="0" y="2765115"/>
            <a:ext cx="9144000" cy="0"/>
          </a:xfrm>
          <a:prstGeom prst="line">
            <a:avLst/>
          </a:prstGeom>
        </p:spPr>
        <p:style>
          <a:lnRef idx="3">
            <a:schemeClr val="accent4"/>
          </a:lnRef>
          <a:fillRef idx="0">
            <a:schemeClr val="accent4"/>
          </a:fillRef>
          <a:effectRef idx="2">
            <a:schemeClr val="accent4"/>
          </a:effectRef>
          <a:fontRef idx="minor">
            <a:schemeClr val="tx1"/>
          </a:fontRef>
        </p:style>
      </p:cxnSp>
      <p:sp>
        <p:nvSpPr>
          <p:cNvPr id="6" name="テキスト ボックス 5">
            <a:extLst>
              <a:ext uri="{FF2B5EF4-FFF2-40B4-BE49-F238E27FC236}">
                <a16:creationId xmlns:a16="http://schemas.microsoft.com/office/drawing/2014/main" id="{E3257B48-5546-447B-8E65-B6E41F103834}"/>
              </a:ext>
            </a:extLst>
          </p:cNvPr>
          <p:cNvSpPr txBox="1"/>
          <p:nvPr/>
        </p:nvSpPr>
        <p:spPr>
          <a:xfrm>
            <a:off x="2486026" y="1662671"/>
            <a:ext cx="5154216" cy="600164"/>
          </a:xfrm>
          <a:prstGeom prst="rect">
            <a:avLst/>
          </a:prstGeom>
          <a:noFill/>
        </p:spPr>
        <p:txBody>
          <a:bodyPr wrap="square" rtlCol="0">
            <a:spAutoFit/>
          </a:bodyPr>
          <a:lstStyle/>
          <a:p>
            <a:pPr defTabSz="342900"/>
            <a:r>
              <a:rPr lang="ja-JP" altLang="en-US" sz="3300" kern="0" dirty="0">
                <a:solidFill>
                  <a:prstClr val="white"/>
                </a:solidFill>
                <a:latin typeface="メイリオ" panose="020B0604030504040204" pitchFamily="50" charset="-128"/>
                <a:ea typeface="メイリオ" panose="020B0604030504040204" pitchFamily="50" charset="-128"/>
                <a:cs typeface="Arial" panose="020B0604020202020204" pitchFamily="34" charset="0"/>
              </a:rPr>
              <a:t>「死」という状態</a:t>
            </a:r>
            <a:endParaRPr lang="ja-JP" altLang="ja-JP" sz="3300" kern="100" dirty="0">
              <a:solidFill>
                <a:prstClr val="white"/>
              </a:solidFill>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7" name="テキスト ボックス 6">
            <a:extLst>
              <a:ext uri="{FF2B5EF4-FFF2-40B4-BE49-F238E27FC236}">
                <a16:creationId xmlns:a16="http://schemas.microsoft.com/office/drawing/2014/main" id="{4F7828C3-87A3-4CF8-AC35-604644DFA0CA}"/>
              </a:ext>
            </a:extLst>
          </p:cNvPr>
          <p:cNvSpPr txBox="1"/>
          <p:nvPr/>
        </p:nvSpPr>
        <p:spPr>
          <a:xfrm>
            <a:off x="1086635" y="3429000"/>
            <a:ext cx="7464435" cy="1938992"/>
          </a:xfrm>
          <a:prstGeom prst="rect">
            <a:avLst/>
          </a:prstGeom>
          <a:noFill/>
        </p:spPr>
        <p:txBody>
          <a:bodyPr wrap="square" rtlCol="0">
            <a:spAutoFit/>
          </a:bodyPr>
          <a:lstStyle/>
          <a:p>
            <a:pPr defTabSz="342900"/>
            <a:r>
              <a:rPr kumimoji="1" lang="ja-JP" altLang="en-US" sz="2400" dirty="0">
                <a:solidFill>
                  <a:prstClr val="white"/>
                </a:solidFill>
                <a:latin typeface="メイリオ" panose="020B0604030504040204" pitchFamily="50" charset="-128"/>
                <a:ea typeface="メイリオ" panose="020B0604030504040204" pitchFamily="50" charset="-128"/>
              </a:rPr>
              <a:t>肉体があるかないか</a:t>
            </a:r>
            <a:endParaRPr kumimoji="1" lang="en-US" altLang="ja-JP" sz="2400" dirty="0">
              <a:solidFill>
                <a:prstClr val="white"/>
              </a:solidFill>
              <a:latin typeface="メイリオ" panose="020B0604030504040204" pitchFamily="50" charset="-128"/>
              <a:ea typeface="メイリオ" panose="020B0604030504040204" pitchFamily="50" charset="-128"/>
            </a:endParaRPr>
          </a:p>
          <a:p>
            <a:pPr defTabSz="342900"/>
            <a:endParaRPr kumimoji="1" lang="en-US" altLang="ja-JP" sz="2400" dirty="0">
              <a:solidFill>
                <a:prstClr val="white"/>
              </a:solidFill>
              <a:latin typeface="メイリオ" panose="020B0604030504040204" pitchFamily="50" charset="-128"/>
              <a:ea typeface="メイリオ" panose="020B0604030504040204" pitchFamily="50" charset="-128"/>
            </a:endParaRPr>
          </a:p>
          <a:p>
            <a:pPr defTabSz="342900"/>
            <a:r>
              <a:rPr kumimoji="1" lang="ja-JP" altLang="en-US" sz="2400" dirty="0">
                <a:solidFill>
                  <a:prstClr val="white"/>
                </a:solidFill>
                <a:latin typeface="メイリオ" panose="020B0604030504040204" pitchFamily="50" charset="-128"/>
                <a:ea typeface="メイリオ" panose="020B0604030504040204" pitchFamily="50" charset="-128"/>
              </a:rPr>
              <a:t>時間の概念がなくなる</a:t>
            </a:r>
            <a:endParaRPr kumimoji="1" lang="en-US" altLang="ja-JP" sz="2400" dirty="0">
              <a:solidFill>
                <a:prstClr val="white"/>
              </a:solidFill>
              <a:latin typeface="メイリオ" panose="020B0604030504040204" pitchFamily="50" charset="-128"/>
              <a:ea typeface="メイリオ" panose="020B0604030504040204" pitchFamily="50" charset="-128"/>
            </a:endParaRPr>
          </a:p>
          <a:p>
            <a:pPr defTabSz="342900"/>
            <a:endParaRPr kumimoji="1" lang="en-US" altLang="ja-JP" sz="2400" dirty="0">
              <a:solidFill>
                <a:prstClr val="white"/>
              </a:solidFill>
              <a:latin typeface="メイリオ" panose="020B0604030504040204" pitchFamily="50" charset="-128"/>
              <a:ea typeface="メイリオ" panose="020B0604030504040204" pitchFamily="50" charset="-128"/>
            </a:endParaRPr>
          </a:p>
          <a:p>
            <a:pPr defTabSz="342900"/>
            <a:r>
              <a:rPr kumimoji="1" lang="ja-JP" altLang="en-US" sz="2400" dirty="0">
                <a:solidFill>
                  <a:prstClr val="white"/>
                </a:solidFill>
                <a:latin typeface="メイリオ" panose="020B0604030504040204" pitchFamily="50" charset="-128"/>
                <a:ea typeface="メイリオ" panose="020B0604030504040204" pitchFamily="50" charset="-128"/>
              </a:rPr>
              <a:t>死んだということになかなか気が付かない人もいる</a:t>
            </a:r>
          </a:p>
        </p:txBody>
      </p:sp>
    </p:spTree>
    <p:extLst>
      <p:ext uri="{BB962C8B-B14F-4D97-AF65-F5344CB8AC3E}">
        <p14:creationId xmlns:p14="http://schemas.microsoft.com/office/powerpoint/2010/main" val="381466773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a:extLst>
              <a:ext uri="{FF2B5EF4-FFF2-40B4-BE49-F238E27FC236}">
                <a16:creationId xmlns:a16="http://schemas.microsoft.com/office/drawing/2014/main" id="{AE8ED1A6-6EEC-447A-9641-391CAFD0C012}"/>
              </a:ext>
            </a:extLst>
          </p:cNvPr>
          <p:cNvCxnSpPr/>
          <p:nvPr/>
        </p:nvCxnSpPr>
        <p:spPr>
          <a:xfrm>
            <a:off x="0" y="2765115"/>
            <a:ext cx="9144000" cy="0"/>
          </a:xfrm>
          <a:prstGeom prst="line">
            <a:avLst/>
          </a:prstGeom>
        </p:spPr>
        <p:style>
          <a:lnRef idx="3">
            <a:schemeClr val="accent4"/>
          </a:lnRef>
          <a:fillRef idx="0">
            <a:schemeClr val="accent4"/>
          </a:fillRef>
          <a:effectRef idx="2">
            <a:schemeClr val="accent4"/>
          </a:effectRef>
          <a:fontRef idx="minor">
            <a:schemeClr val="tx1"/>
          </a:fontRef>
        </p:style>
      </p:cxnSp>
      <p:sp>
        <p:nvSpPr>
          <p:cNvPr id="6" name="テキスト ボックス 5">
            <a:extLst>
              <a:ext uri="{FF2B5EF4-FFF2-40B4-BE49-F238E27FC236}">
                <a16:creationId xmlns:a16="http://schemas.microsoft.com/office/drawing/2014/main" id="{E3257B48-5546-447B-8E65-B6E41F103834}"/>
              </a:ext>
            </a:extLst>
          </p:cNvPr>
          <p:cNvSpPr txBox="1"/>
          <p:nvPr/>
        </p:nvSpPr>
        <p:spPr>
          <a:xfrm>
            <a:off x="2818211" y="1812690"/>
            <a:ext cx="5154216" cy="600164"/>
          </a:xfrm>
          <a:prstGeom prst="rect">
            <a:avLst/>
          </a:prstGeom>
          <a:noFill/>
        </p:spPr>
        <p:txBody>
          <a:bodyPr wrap="square" rtlCol="0">
            <a:spAutoFit/>
          </a:bodyPr>
          <a:lstStyle/>
          <a:p>
            <a:pPr defTabSz="342900"/>
            <a:r>
              <a:rPr lang="ja-JP" altLang="en-US" sz="3300" kern="0" dirty="0">
                <a:solidFill>
                  <a:prstClr val="white"/>
                </a:solidFill>
                <a:latin typeface="メイリオ" panose="020B0604030504040204" pitchFamily="50" charset="-128"/>
                <a:ea typeface="メイリオ" panose="020B0604030504040204" pitchFamily="50" charset="-128"/>
                <a:cs typeface="Arial" panose="020B0604020202020204" pitchFamily="34" charset="0"/>
              </a:rPr>
              <a:t>「死」の瞬間</a:t>
            </a:r>
            <a:endParaRPr lang="ja-JP" altLang="ja-JP" sz="3300" kern="100" dirty="0">
              <a:solidFill>
                <a:prstClr val="white"/>
              </a:solidFill>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7" name="テキスト ボックス 6">
            <a:extLst>
              <a:ext uri="{FF2B5EF4-FFF2-40B4-BE49-F238E27FC236}">
                <a16:creationId xmlns:a16="http://schemas.microsoft.com/office/drawing/2014/main" id="{4F7828C3-87A3-4CF8-AC35-604644DFA0CA}"/>
              </a:ext>
            </a:extLst>
          </p:cNvPr>
          <p:cNvSpPr txBox="1"/>
          <p:nvPr/>
        </p:nvSpPr>
        <p:spPr>
          <a:xfrm>
            <a:off x="1086635" y="3429000"/>
            <a:ext cx="7464435" cy="1569660"/>
          </a:xfrm>
          <a:prstGeom prst="rect">
            <a:avLst/>
          </a:prstGeom>
          <a:noFill/>
        </p:spPr>
        <p:txBody>
          <a:bodyPr wrap="square" rtlCol="0">
            <a:spAutoFit/>
          </a:bodyPr>
          <a:lstStyle/>
          <a:p>
            <a:pPr defTabSz="342900"/>
            <a:r>
              <a:rPr kumimoji="1" lang="ja-JP" altLang="en-US" sz="2400" dirty="0">
                <a:solidFill>
                  <a:prstClr val="white"/>
                </a:solidFill>
                <a:latin typeface="メイリオ" panose="020B0604030504040204" pitchFamily="50" charset="-128"/>
                <a:ea typeface="メイリオ" panose="020B0604030504040204" pitchFamily="50" charset="-128"/>
              </a:rPr>
              <a:t>痛みなどの苦痛は全く感じない。</a:t>
            </a:r>
            <a:endParaRPr kumimoji="1" lang="en-US" altLang="ja-JP" sz="2400" dirty="0">
              <a:solidFill>
                <a:prstClr val="white"/>
              </a:solidFill>
              <a:latin typeface="メイリオ" panose="020B0604030504040204" pitchFamily="50" charset="-128"/>
              <a:ea typeface="メイリオ" panose="020B0604030504040204" pitchFamily="50" charset="-128"/>
            </a:endParaRPr>
          </a:p>
          <a:p>
            <a:pPr defTabSz="342900"/>
            <a:endParaRPr kumimoji="1" lang="en-US" altLang="ja-JP" sz="2400" dirty="0">
              <a:solidFill>
                <a:prstClr val="white"/>
              </a:solidFill>
              <a:latin typeface="メイリオ" panose="020B0604030504040204" pitchFamily="50" charset="-128"/>
              <a:ea typeface="メイリオ" panose="020B0604030504040204" pitchFamily="50" charset="-128"/>
            </a:endParaRPr>
          </a:p>
          <a:p>
            <a:pPr defTabSz="342900"/>
            <a:r>
              <a:rPr kumimoji="1" lang="ja-JP" altLang="en-US" sz="2400" dirty="0">
                <a:solidFill>
                  <a:prstClr val="white"/>
                </a:solidFill>
                <a:latin typeface="メイリオ" panose="020B0604030504040204" pitchFamily="50" charset="-128"/>
                <a:ea typeface="メイリオ" panose="020B0604030504040204" pitchFamily="50" charset="-128"/>
              </a:rPr>
              <a:t>死に向かって闘病をする中、死を受け入れられないと、苦しいという状態をつくってしまうことはある。</a:t>
            </a:r>
          </a:p>
        </p:txBody>
      </p:sp>
    </p:spTree>
    <p:extLst>
      <p:ext uri="{BB962C8B-B14F-4D97-AF65-F5344CB8AC3E}">
        <p14:creationId xmlns:p14="http://schemas.microsoft.com/office/powerpoint/2010/main" val="203000676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a:extLst>
              <a:ext uri="{FF2B5EF4-FFF2-40B4-BE49-F238E27FC236}">
                <a16:creationId xmlns:a16="http://schemas.microsoft.com/office/drawing/2014/main" id="{AE8ED1A6-6EEC-447A-9641-391CAFD0C012}"/>
              </a:ext>
            </a:extLst>
          </p:cNvPr>
          <p:cNvCxnSpPr/>
          <p:nvPr/>
        </p:nvCxnSpPr>
        <p:spPr>
          <a:xfrm>
            <a:off x="0" y="2765115"/>
            <a:ext cx="9144000" cy="0"/>
          </a:xfrm>
          <a:prstGeom prst="line">
            <a:avLst/>
          </a:prstGeom>
        </p:spPr>
        <p:style>
          <a:lnRef idx="3">
            <a:schemeClr val="accent4"/>
          </a:lnRef>
          <a:fillRef idx="0">
            <a:schemeClr val="accent4"/>
          </a:fillRef>
          <a:effectRef idx="2">
            <a:schemeClr val="accent4"/>
          </a:effectRef>
          <a:fontRef idx="minor">
            <a:schemeClr val="tx1"/>
          </a:fontRef>
        </p:style>
      </p:cxnSp>
      <p:sp>
        <p:nvSpPr>
          <p:cNvPr id="6" name="テキスト ボックス 5">
            <a:extLst>
              <a:ext uri="{FF2B5EF4-FFF2-40B4-BE49-F238E27FC236}">
                <a16:creationId xmlns:a16="http://schemas.microsoft.com/office/drawing/2014/main" id="{E3257B48-5546-447B-8E65-B6E41F103834}"/>
              </a:ext>
            </a:extLst>
          </p:cNvPr>
          <p:cNvSpPr txBox="1"/>
          <p:nvPr/>
        </p:nvSpPr>
        <p:spPr>
          <a:xfrm>
            <a:off x="2818211" y="1812690"/>
            <a:ext cx="5154216" cy="1107996"/>
          </a:xfrm>
          <a:prstGeom prst="rect">
            <a:avLst/>
          </a:prstGeom>
          <a:noFill/>
        </p:spPr>
        <p:txBody>
          <a:bodyPr wrap="square" rtlCol="0">
            <a:spAutoFit/>
          </a:bodyPr>
          <a:lstStyle/>
          <a:p>
            <a:pPr defTabSz="342900"/>
            <a:r>
              <a:rPr lang="ja-JP" altLang="en-US" sz="3300" kern="0" dirty="0">
                <a:solidFill>
                  <a:prstClr val="white"/>
                </a:solidFill>
                <a:latin typeface="メイリオ" panose="020B0604030504040204" pitchFamily="50" charset="-128"/>
                <a:ea typeface="メイリオ" panose="020B0604030504040204" pitchFamily="50" charset="-128"/>
                <a:cs typeface="Arial" panose="020B0604020202020204" pitchFamily="34" charset="0"/>
              </a:rPr>
              <a:t>「死」の瞬間</a:t>
            </a:r>
            <a:endParaRPr lang="en-US" altLang="ja-JP" sz="3300" kern="0" dirty="0">
              <a:solidFill>
                <a:prstClr val="white"/>
              </a:solidFill>
              <a:latin typeface="メイリオ" panose="020B0604030504040204" pitchFamily="50" charset="-128"/>
              <a:ea typeface="メイリオ" panose="020B0604030504040204" pitchFamily="50" charset="-128"/>
              <a:cs typeface="Arial" panose="020B0604020202020204" pitchFamily="34" charset="0"/>
            </a:endParaRPr>
          </a:p>
          <a:p>
            <a:pPr defTabSz="342900"/>
            <a:endParaRPr lang="ja-JP" altLang="ja-JP" sz="3300" kern="100" dirty="0">
              <a:solidFill>
                <a:prstClr val="white"/>
              </a:solidFill>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7" name="テキスト ボックス 6">
            <a:extLst>
              <a:ext uri="{FF2B5EF4-FFF2-40B4-BE49-F238E27FC236}">
                <a16:creationId xmlns:a16="http://schemas.microsoft.com/office/drawing/2014/main" id="{4F7828C3-87A3-4CF8-AC35-604644DFA0CA}"/>
              </a:ext>
            </a:extLst>
          </p:cNvPr>
          <p:cNvSpPr txBox="1"/>
          <p:nvPr/>
        </p:nvSpPr>
        <p:spPr>
          <a:xfrm>
            <a:off x="1086635" y="3429000"/>
            <a:ext cx="7464435" cy="1569660"/>
          </a:xfrm>
          <a:prstGeom prst="rect">
            <a:avLst/>
          </a:prstGeom>
          <a:noFill/>
        </p:spPr>
        <p:txBody>
          <a:bodyPr wrap="square" rtlCol="0">
            <a:spAutoFit/>
          </a:bodyPr>
          <a:lstStyle/>
          <a:p>
            <a:pPr defTabSz="342900"/>
            <a:r>
              <a:rPr kumimoji="1" lang="ja-JP" altLang="en-US" sz="2400" dirty="0">
                <a:solidFill>
                  <a:prstClr val="white"/>
                </a:solidFill>
                <a:latin typeface="メイリオ" panose="020B0604030504040204" pitchFamily="50" charset="-128"/>
                <a:ea typeface="メイリオ" panose="020B0604030504040204" pitchFamily="50" charset="-128"/>
              </a:rPr>
              <a:t>痛みなどの苦痛は全く感じない。</a:t>
            </a:r>
            <a:endParaRPr kumimoji="1" lang="en-US" altLang="ja-JP" sz="2400" dirty="0">
              <a:solidFill>
                <a:prstClr val="white"/>
              </a:solidFill>
              <a:latin typeface="メイリオ" panose="020B0604030504040204" pitchFamily="50" charset="-128"/>
              <a:ea typeface="メイリオ" panose="020B0604030504040204" pitchFamily="50" charset="-128"/>
            </a:endParaRPr>
          </a:p>
          <a:p>
            <a:pPr defTabSz="342900"/>
            <a:endParaRPr kumimoji="1" lang="en-US" altLang="ja-JP" sz="2400" dirty="0">
              <a:solidFill>
                <a:prstClr val="white"/>
              </a:solidFill>
              <a:latin typeface="メイリオ" panose="020B0604030504040204" pitchFamily="50" charset="-128"/>
              <a:ea typeface="メイリオ" panose="020B0604030504040204" pitchFamily="50" charset="-128"/>
            </a:endParaRPr>
          </a:p>
          <a:p>
            <a:pPr defTabSz="342900"/>
            <a:r>
              <a:rPr kumimoji="1" lang="ja-JP" altLang="en-US" sz="2400" dirty="0">
                <a:solidFill>
                  <a:prstClr val="white"/>
                </a:solidFill>
                <a:latin typeface="メイリオ" panose="020B0604030504040204" pitchFamily="50" charset="-128"/>
                <a:ea typeface="メイリオ" panose="020B0604030504040204" pitchFamily="50" charset="-128"/>
              </a:rPr>
              <a:t>死に向かって闘病をする中、死を受け入れられないと、苦しいという状態をつくってしまうことはある。</a:t>
            </a:r>
          </a:p>
        </p:txBody>
      </p:sp>
    </p:spTree>
    <p:extLst>
      <p:ext uri="{BB962C8B-B14F-4D97-AF65-F5344CB8AC3E}">
        <p14:creationId xmlns:p14="http://schemas.microsoft.com/office/powerpoint/2010/main" val="46437861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a:extLst>
              <a:ext uri="{FF2B5EF4-FFF2-40B4-BE49-F238E27FC236}">
                <a16:creationId xmlns:a16="http://schemas.microsoft.com/office/drawing/2014/main" id="{AE8ED1A6-6EEC-447A-9641-391CAFD0C012}"/>
              </a:ext>
            </a:extLst>
          </p:cNvPr>
          <p:cNvCxnSpPr/>
          <p:nvPr/>
        </p:nvCxnSpPr>
        <p:spPr>
          <a:xfrm>
            <a:off x="0" y="2765115"/>
            <a:ext cx="9144000" cy="0"/>
          </a:xfrm>
          <a:prstGeom prst="line">
            <a:avLst/>
          </a:prstGeom>
        </p:spPr>
        <p:style>
          <a:lnRef idx="3">
            <a:schemeClr val="accent4"/>
          </a:lnRef>
          <a:fillRef idx="0">
            <a:schemeClr val="accent4"/>
          </a:fillRef>
          <a:effectRef idx="2">
            <a:schemeClr val="accent4"/>
          </a:effectRef>
          <a:fontRef idx="minor">
            <a:schemeClr val="tx1"/>
          </a:fontRef>
        </p:style>
      </p:cxnSp>
      <p:sp>
        <p:nvSpPr>
          <p:cNvPr id="6" name="テキスト ボックス 5">
            <a:extLst>
              <a:ext uri="{FF2B5EF4-FFF2-40B4-BE49-F238E27FC236}">
                <a16:creationId xmlns:a16="http://schemas.microsoft.com/office/drawing/2014/main" id="{E3257B48-5546-447B-8E65-B6E41F103834}"/>
              </a:ext>
            </a:extLst>
          </p:cNvPr>
          <p:cNvSpPr txBox="1"/>
          <p:nvPr/>
        </p:nvSpPr>
        <p:spPr>
          <a:xfrm>
            <a:off x="3225404" y="1680203"/>
            <a:ext cx="5154216" cy="1107996"/>
          </a:xfrm>
          <a:prstGeom prst="rect">
            <a:avLst/>
          </a:prstGeom>
          <a:noFill/>
        </p:spPr>
        <p:txBody>
          <a:bodyPr wrap="square" rtlCol="0">
            <a:spAutoFit/>
          </a:bodyPr>
          <a:lstStyle/>
          <a:p>
            <a:pPr defTabSz="342900"/>
            <a:r>
              <a:rPr lang="ja-JP" altLang="en-US" sz="3300" kern="0" dirty="0">
                <a:solidFill>
                  <a:prstClr val="white"/>
                </a:solidFill>
                <a:latin typeface="メイリオ" panose="020B0604030504040204" pitchFamily="50" charset="-128"/>
                <a:ea typeface="メイリオ" panose="020B0604030504040204" pitchFamily="50" charset="-128"/>
                <a:cs typeface="Arial" panose="020B0604020202020204" pitchFamily="34" charset="0"/>
              </a:rPr>
              <a:t>死後の世界</a:t>
            </a:r>
            <a:endParaRPr lang="en-US" altLang="ja-JP" sz="3300" kern="0" dirty="0">
              <a:solidFill>
                <a:prstClr val="white"/>
              </a:solidFill>
              <a:latin typeface="メイリオ" panose="020B0604030504040204" pitchFamily="50" charset="-128"/>
              <a:ea typeface="メイリオ" panose="020B0604030504040204" pitchFamily="50" charset="-128"/>
              <a:cs typeface="Arial" panose="020B0604020202020204" pitchFamily="34" charset="0"/>
            </a:endParaRPr>
          </a:p>
          <a:p>
            <a:pPr defTabSz="342900"/>
            <a:endParaRPr lang="ja-JP" altLang="ja-JP" sz="3300" kern="100" dirty="0">
              <a:solidFill>
                <a:prstClr val="white"/>
              </a:solidFill>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7" name="テキスト ボックス 6">
            <a:extLst>
              <a:ext uri="{FF2B5EF4-FFF2-40B4-BE49-F238E27FC236}">
                <a16:creationId xmlns:a16="http://schemas.microsoft.com/office/drawing/2014/main" id="{4F7828C3-87A3-4CF8-AC35-604644DFA0CA}"/>
              </a:ext>
            </a:extLst>
          </p:cNvPr>
          <p:cNvSpPr txBox="1"/>
          <p:nvPr/>
        </p:nvSpPr>
        <p:spPr>
          <a:xfrm>
            <a:off x="915185" y="3493294"/>
            <a:ext cx="7464435" cy="1200329"/>
          </a:xfrm>
          <a:prstGeom prst="rect">
            <a:avLst/>
          </a:prstGeom>
          <a:noFill/>
        </p:spPr>
        <p:txBody>
          <a:bodyPr wrap="square" rtlCol="0">
            <a:spAutoFit/>
          </a:bodyPr>
          <a:lstStyle/>
          <a:p>
            <a:pPr defTabSz="342900"/>
            <a:r>
              <a:rPr kumimoji="1" lang="ja-JP" altLang="en-US" sz="2400" dirty="0">
                <a:solidFill>
                  <a:prstClr val="white"/>
                </a:solidFill>
                <a:latin typeface="メイリオ" panose="020B0604030504040204" pitchFamily="50" charset="-128"/>
                <a:ea typeface="メイリオ" panose="020B0604030504040204" pitchFamily="50" charset="-128"/>
              </a:rPr>
              <a:t>思考がそのまま表れる。「悪いことをしたからダメなんだ」と意識していると、それが死後の世界になりかねない。</a:t>
            </a:r>
          </a:p>
        </p:txBody>
      </p:sp>
    </p:spTree>
    <p:extLst>
      <p:ext uri="{BB962C8B-B14F-4D97-AF65-F5344CB8AC3E}">
        <p14:creationId xmlns:p14="http://schemas.microsoft.com/office/powerpoint/2010/main" val="227053453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a:extLst>
              <a:ext uri="{FF2B5EF4-FFF2-40B4-BE49-F238E27FC236}">
                <a16:creationId xmlns:a16="http://schemas.microsoft.com/office/drawing/2014/main" id="{AE8ED1A6-6EEC-447A-9641-391CAFD0C012}"/>
              </a:ext>
            </a:extLst>
          </p:cNvPr>
          <p:cNvCxnSpPr/>
          <p:nvPr/>
        </p:nvCxnSpPr>
        <p:spPr>
          <a:xfrm>
            <a:off x="0" y="2765115"/>
            <a:ext cx="9144000" cy="0"/>
          </a:xfrm>
          <a:prstGeom prst="line">
            <a:avLst/>
          </a:prstGeom>
        </p:spPr>
        <p:style>
          <a:lnRef idx="3">
            <a:schemeClr val="accent4"/>
          </a:lnRef>
          <a:fillRef idx="0">
            <a:schemeClr val="accent4"/>
          </a:fillRef>
          <a:effectRef idx="2">
            <a:schemeClr val="accent4"/>
          </a:effectRef>
          <a:fontRef idx="minor">
            <a:schemeClr val="tx1"/>
          </a:fontRef>
        </p:style>
      </p:cxnSp>
      <p:sp>
        <p:nvSpPr>
          <p:cNvPr id="6" name="テキスト ボックス 5">
            <a:extLst>
              <a:ext uri="{FF2B5EF4-FFF2-40B4-BE49-F238E27FC236}">
                <a16:creationId xmlns:a16="http://schemas.microsoft.com/office/drawing/2014/main" id="{E3257B48-5546-447B-8E65-B6E41F103834}"/>
              </a:ext>
            </a:extLst>
          </p:cNvPr>
          <p:cNvSpPr txBox="1"/>
          <p:nvPr/>
        </p:nvSpPr>
        <p:spPr>
          <a:xfrm>
            <a:off x="2070295" y="1776643"/>
            <a:ext cx="5154216" cy="1107996"/>
          </a:xfrm>
          <a:prstGeom prst="rect">
            <a:avLst/>
          </a:prstGeom>
          <a:noFill/>
        </p:spPr>
        <p:txBody>
          <a:bodyPr wrap="square" rtlCol="0">
            <a:spAutoFit/>
          </a:bodyPr>
          <a:lstStyle/>
          <a:p>
            <a:pPr defTabSz="342900"/>
            <a:r>
              <a:rPr lang="ja-JP" altLang="en-US" sz="3300" kern="0" dirty="0">
                <a:solidFill>
                  <a:prstClr val="white"/>
                </a:solidFill>
                <a:latin typeface="メイリオ" panose="020B0604030504040204" pitchFamily="50" charset="-128"/>
                <a:ea typeface="メイリオ" panose="020B0604030504040204" pitchFamily="50" charset="-128"/>
                <a:cs typeface="Arial" panose="020B0604020202020204" pitchFamily="34" charset="0"/>
              </a:rPr>
              <a:t>死後の世界ー輪廻と転生</a:t>
            </a:r>
            <a:endParaRPr lang="en-US" altLang="ja-JP" sz="3300" kern="0" dirty="0">
              <a:solidFill>
                <a:prstClr val="white"/>
              </a:solidFill>
              <a:latin typeface="メイリオ" panose="020B0604030504040204" pitchFamily="50" charset="-128"/>
              <a:ea typeface="メイリオ" panose="020B0604030504040204" pitchFamily="50" charset="-128"/>
              <a:cs typeface="Arial" panose="020B0604020202020204" pitchFamily="34" charset="0"/>
            </a:endParaRPr>
          </a:p>
          <a:p>
            <a:pPr defTabSz="342900"/>
            <a:endParaRPr lang="ja-JP" altLang="ja-JP" sz="3300" kern="100" dirty="0">
              <a:solidFill>
                <a:prstClr val="white"/>
              </a:solidFill>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7" name="テキスト ボックス 6">
            <a:extLst>
              <a:ext uri="{FF2B5EF4-FFF2-40B4-BE49-F238E27FC236}">
                <a16:creationId xmlns:a16="http://schemas.microsoft.com/office/drawing/2014/main" id="{4F7828C3-87A3-4CF8-AC35-604644DFA0CA}"/>
              </a:ext>
            </a:extLst>
          </p:cNvPr>
          <p:cNvSpPr txBox="1"/>
          <p:nvPr/>
        </p:nvSpPr>
        <p:spPr>
          <a:xfrm>
            <a:off x="839783" y="2976845"/>
            <a:ext cx="7464435" cy="2677656"/>
          </a:xfrm>
          <a:prstGeom prst="rect">
            <a:avLst/>
          </a:prstGeom>
          <a:noFill/>
        </p:spPr>
        <p:txBody>
          <a:bodyPr wrap="square" rtlCol="0">
            <a:spAutoFit/>
          </a:bodyPr>
          <a:lstStyle/>
          <a:p>
            <a:pPr defTabSz="342900"/>
            <a:r>
              <a:rPr kumimoji="1" lang="ja-JP" altLang="en-US" sz="2400" dirty="0">
                <a:solidFill>
                  <a:prstClr val="white"/>
                </a:solidFill>
                <a:latin typeface="メイリオ" panose="020B0604030504040204" pitchFamily="50" charset="-128"/>
                <a:ea typeface="メイリオ" panose="020B0604030504040204" pitchFamily="50" charset="-128"/>
              </a:rPr>
              <a:t>長い間、輪廻の輪から抜けられない世界だった。</a:t>
            </a:r>
          </a:p>
          <a:p>
            <a:pPr defTabSz="342900"/>
            <a:r>
              <a:rPr kumimoji="1" lang="ja-JP" altLang="en-US" sz="2400" dirty="0">
                <a:solidFill>
                  <a:prstClr val="white"/>
                </a:solidFill>
                <a:latin typeface="メイリオ" panose="020B0604030504040204" pitchFamily="50" charset="-128"/>
                <a:ea typeface="メイリオ" panose="020B0604030504040204" pitchFamily="50" charset="-128"/>
              </a:rPr>
              <a:t>地球ならではの仕組みが長い間続き、幽界⇔地球という輪廻の輪から抜け出せずにスピリットが癒されずに、魂が傷ついてしまうこともあったが、</a:t>
            </a:r>
            <a:r>
              <a:rPr kumimoji="1" lang="en-US" altLang="ja-JP" sz="2400" dirty="0">
                <a:solidFill>
                  <a:prstClr val="white"/>
                </a:solidFill>
                <a:latin typeface="メイリオ" panose="020B0604030504040204" pitchFamily="50" charset="-128"/>
                <a:ea typeface="メイリオ" panose="020B0604030504040204" pitchFamily="50" charset="-128"/>
              </a:rPr>
              <a:t>2018</a:t>
            </a:r>
            <a:r>
              <a:rPr kumimoji="1" lang="ja-JP" altLang="en-US" sz="2400" dirty="0">
                <a:solidFill>
                  <a:prstClr val="white"/>
                </a:solidFill>
                <a:latin typeface="メイリオ" panose="020B0604030504040204" pitchFamily="50" charset="-128"/>
                <a:ea typeface="メイリオ" panose="020B0604030504040204" pitchFamily="50" charset="-128"/>
              </a:rPr>
              <a:t>年に霊界はほぼなくなった。</a:t>
            </a:r>
          </a:p>
          <a:p>
            <a:pPr defTabSz="342900"/>
            <a:r>
              <a:rPr kumimoji="1" lang="ja-JP" altLang="en-US" sz="2400" dirty="0">
                <a:solidFill>
                  <a:prstClr val="white"/>
                </a:solidFill>
                <a:latin typeface="メイリオ" panose="020B0604030504040204" pitchFamily="50" charset="-128"/>
                <a:ea typeface="メイリオ" panose="020B0604030504040204" pitchFamily="50" charset="-128"/>
              </a:rPr>
              <a:t>今は、ほぼアストラル界に直接いけるようになっている。アストラル界</a:t>
            </a:r>
            <a:r>
              <a:rPr kumimoji="1" lang="en-US" altLang="ja-JP" sz="2400" dirty="0">
                <a:solidFill>
                  <a:prstClr val="white"/>
                </a:solidFill>
                <a:latin typeface="メイリオ" panose="020B0604030504040204" pitchFamily="50" charset="-128"/>
                <a:ea typeface="メイリオ" panose="020B0604030504040204" pitchFamily="50" charset="-128"/>
              </a:rPr>
              <a:t>=</a:t>
            </a:r>
            <a:r>
              <a:rPr kumimoji="1" lang="ja-JP" altLang="en-US" sz="2400" dirty="0">
                <a:solidFill>
                  <a:prstClr val="white"/>
                </a:solidFill>
                <a:latin typeface="メイリオ" panose="020B0604030504040204" pitchFamily="50" charset="-128"/>
                <a:ea typeface="メイリオ" panose="020B0604030504040204" pitchFamily="50" charset="-128"/>
              </a:rPr>
              <a:t>癒しの場。</a:t>
            </a:r>
          </a:p>
        </p:txBody>
      </p:sp>
    </p:spTree>
    <p:extLst>
      <p:ext uri="{BB962C8B-B14F-4D97-AF65-F5344CB8AC3E}">
        <p14:creationId xmlns:p14="http://schemas.microsoft.com/office/powerpoint/2010/main" val="22558313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E56DE29-821F-4F05-B84D-B3ED4D431E7E}"/>
              </a:ext>
            </a:extLst>
          </p:cNvPr>
          <p:cNvSpPr>
            <a:spLocks noGrp="1"/>
          </p:cNvSpPr>
          <p:nvPr>
            <p:ph type="title"/>
          </p:nvPr>
        </p:nvSpPr>
        <p:spPr/>
        <p:txBody>
          <a:bodyPr/>
          <a:lstStyle/>
          <a:p>
            <a:r>
              <a:rPr kumimoji="1" lang="ja-JP" altLang="en-US" dirty="0">
                <a:latin typeface="メイリオ" panose="020B0604030504040204" pitchFamily="50" charset="-128"/>
                <a:ea typeface="メイリオ" panose="020B0604030504040204" pitchFamily="50" charset="-128"/>
              </a:rPr>
              <a:t>例えば花粉症・・・</a:t>
            </a:r>
          </a:p>
        </p:txBody>
      </p:sp>
      <p:sp>
        <p:nvSpPr>
          <p:cNvPr id="3" name="コンテンツ プレースホルダー 2">
            <a:extLst>
              <a:ext uri="{FF2B5EF4-FFF2-40B4-BE49-F238E27FC236}">
                <a16:creationId xmlns:a16="http://schemas.microsoft.com/office/drawing/2014/main" id="{104EE3B3-A3BA-4370-AE55-4C8C516E493C}"/>
              </a:ext>
            </a:extLst>
          </p:cNvPr>
          <p:cNvSpPr>
            <a:spLocks noGrp="1"/>
          </p:cNvSpPr>
          <p:nvPr>
            <p:ph idx="1"/>
          </p:nvPr>
        </p:nvSpPr>
        <p:spPr>
          <a:xfrm>
            <a:off x="800099" y="1844824"/>
            <a:ext cx="7543801" cy="4536504"/>
          </a:xfrm>
        </p:spPr>
        <p:txBody>
          <a:bodyPr>
            <a:noAutofit/>
          </a:bodyPr>
          <a:lstStyle/>
          <a:p>
            <a:pPr>
              <a:lnSpc>
                <a:spcPts val="1500"/>
              </a:lnSpc>
            </a:pPr>
            <a:r>
              <a:rPr kumimoji="1" lang="ja-JP" altLang="en-US" dirty="0">
                <a:solidFill>
                  <a:schemeClr val="bg2">
                    <a:lumMod val="50000"/>
                  </a:schemeClr>
                </a:solidFill>
                <a:latin typeface="メイリオ" panose="020B0604030504040204" pitchFamily="50" charset="-128"/>
                <a:ea typeface="メイリオ" panose="020B0604030504040204" pitchFamily="50" charset="-128"/>
              </a:rPr>
              <a:t>西洋医学</a:t>
            </a:r>
            <a:endParaRPr kumimoji="1" lang="en-US" altLang="ja-JP" dirty="0">
              <a:solidFill>
                <a:schemeClr val="bg2">
                  <a:lumMod val="50000"/>
                </a:schemeClr>
              </a:solidFill>
              <a:latin typeface="メイリオ" panose="020B0604030504040204" pitchFamily="50" charset="-128"/>
              <a:ea typeface="メイリオ" panose="020B0604030504040204" pitchFamily="50" charset="-128"/>
            </a:endParaRPr>
          </a:p>
          <a:p>
            <a:pPr>
              <a:lnSpc>
                <a:spcPts val="1500"/>
              </a:lnSpc>
            </a:pPr>
            <a:r>
              <a:rPr lang="ja-JP" altLang="en-US" dirty="0">
                <a:latin typeface="メイリオ" panose="020B0604030504040204" pitchFamily="50" charset="-128"/>
                <a:ea typeface="メイリオ" panose="020B0604030504040204" pitchFamily="50" charset="-128"/>
              </a:rPr>
              <a:t>薬・アレルゲン除去（減感作療法）</a:t>
            </a:r>
            <a:endParaRPr lang="en-US" altLang="ja-JP" dirty="0">
              <a:latin typeface="メイリオ" panose="020B0604030504040204" pitchFamily="50" charset="-128"/>
              <a:ea typeface="メイリオ" panose="020B0604030504040204" pitchFamily="50" charset="-128"/>
            </a:endParaRPr>
          </a:p>
          <a:p>
            <a:pPr>
              <a:lnSpc>
                <a:spcPts val="1500"/>
              </a:lnSpc>
            </a:pPr>
            <a:r>
              <a:rPr lang="ja-JP" altLang="en-US" dirty="0">
                <a:latin typeface="メイリオ" panose="020B0604030504040204" pitchFamily="50" charset="-128"/>
                <a:ea typeface="メイリオ" panose="020B0604030504040204" pitchFamily="50" charset="-128"/>
              </a:rPr>
              <a:t>対症療法としての物理的な防御（眼鏡・マスクなど）</a:t>
            </a:r>
            <a:endParaRPr lang="en-US" altLang="ja-JP" dirty="0">
              <a:latin typeface="メイリオ" panose="020B0604030504040204" pitchFamily="50" charset="-128"/>
              <a:ea typeface="メイリオ" panose="020B0604030504040204" pitchFamily="50" charset="-128"/>
            </a:endParaRPr>
          </a:p>
          <a:p>
            <a:pPr>
              <a:lnSpc>
                <a:spcPts val="1500"/>
              </a:lnSpc>
            </a:pPr>
            <a:r>
              <a:rPr lang="ja-JP" altLang="en-US" dirty="0">
                <a:latin typeface="メイリオ" panose="020B0604030504040204" pitchFamily="50" charset="-128"/>
                <a:ea typeface="メイリオ" panose="020B0604030504040204" pitchFamily="50" charset="-128"/>
              </a:rPr>
              <a:t>予防ー内服薬</a:t>
            </a:r>
            <a:endParaRPr lang="en-US" altLang="ja-JP" dirty="0">
              <a:latin typeface="メイリオ" panose="020B0604030504040204" pitchFamily="50" charset="-128"/>
              <a:ea typeface="メイリオ" panose="020B0604030504040204" pitchFamily="50" charset="-128"/>
            </a:endParaRPr>
          </a:p>
          <a:p>
            <a:pPr>
              <a:lnSpc>
                <a:spcPts val="1500"/>
              </a:lnSpc>
            </a:pPr>
            <a:endParaRPr kumimoji="1" lang="en-US" altLang="ja-JP" dirty="0">
              <a:latin typeface="メイリオ" panose="020B0604030504040204" pitchFamily="50" charset="-128"/>
              <a:ea typeface="メイリオ" panose="020B0604030504040204" pitchFamily="50" charset="-128"/>
            </a:endParaRPr>
          </a:p>
          <a:p>
            <a:pPr>
              <a:lnSpc>
                <a:spcPts val="1500"/>
              </a:lnSpc>
            </a:pPr>
            <a:r>
              <a:rPr lang="ja-JP" altLang="en-US" dirty="0">
                <a:solidFill>
                  <a:srgbClr val="92D050"/>
                </a:solidFill>
                <a:latin typeface="メイリオ" panose="020B0604030504040204" pitchFamily="50" charset="-128"/>
                <a:ea typeface="メイリオ" panose="020B0604030504040204" pitchFamily="50" charset="-128"/>
              </a:rPr>
              <a:t>東洋医学</a:t>
            </a:r>
            <a:endParaRPr lang="en-US" altLang="ja-JP" dirty="0">
              <a:solidFill>
                <a:srgbClr val="92D050"/>
              </a:solidFill>
              <a:latin typeface="メイリオ" panose="020B0604030504040204" pitchFamily="50" charset="-128"/>
              <a:ea typeface="メイリオ" panose="020B0604030504040204" pitchFamily="50" charset="-128"/>
            </a:endParaRPr>
          </a:p>
          <a:p>
            <a:pPr>
              <a:lnSpc>
                <a:spcPts val="1500"/>
              </a:lnSpc>
            </a:pPr>
            <a:r>
              <a:rPr kumimoji="1" lang="ja-JP" altLang="en-US" dirty="0">
                <a:latin typeface="メイリオ" panose="020B0604030504040204" pitchFamily="50" charset="-128"/>
                <a:ea typeface="メイリオ" panose="020B0604030504040204" pitchFamily="50" charset="-128"/>
              </a:rPr>
              <a:t>原因を考えるー季節、体質、生活習慣</a:t>
            </a:r>
            <a:endParaRPr kumimoji="1" lang="en-US" altLang="ja-JP" dirty="0">
              <a:latin typeface="メイリオ" panose="020B0604030504040204" pitchFamily="50" charset="-128"/>
              <a:ea typeface="メイリオ" panose="020B0604030504040204" pitchFamily="50" charset="-128"/>
            </a:endParaRPr>
          </a:p>
          <a:p>
            <a:pPr>
              <a:lnSpc>
                <a:spcPts val="1500"/>
              </a:lnSpc>
            </a:pPr>
            <a:r>
              <a:rPr lang="ja-JP" altLang="en-US" dirty="0">
                <a:latin typeface="メイリオ" panose="020B0604030504040204" pitchFamily="50" charset="-128"/>
                <a:ea typeface="メイリオ" panose="020B0604030504040204" pitchFamily="50" charset="-128"/>
              </a:rPr>
              <a:t>それぞれに応じた食事療法、漢方処方</a:t>
            </a:r>
            <a:endParaRPr lang="en-US" altLang="ja-JP" dirty="0">
              <a:latin typeface="メイリオ" panose="020B0604030504040204" pitchFamily="50" charset="-128"/>
              <a:ea typeface="メイリオ" panose="020B0604030504040204" pitchFamily="50" charset="-128"/>
            </a:endParaRPr>
          </a:p>
          <a:p>
            <a:pPr>
              <a:lnSpc>
                <a:spcPts val="1500"/>
              </a:lnSpc>
            </a:pPr>
            <a:endParaRPr kumimoji="1" lang="en-US" altLang="ja-JP" dirty="0">
              <a:latin typeface="メイリオ" panose="020B0604030504040204" pitchFamily="50" charset="-128"/>
              <a:ea typeface="メイリオ" panose="020B0604030504040204" pitchFamily="50" charset="-128"/>
            </a:endParaRPr>
          </a:p>
          <a:p>
            <a:pPr>
              <a:lnSpc>
                <a:spcPts val="1500"/>
              </a:lnSpc>
            </a:pPr>
            <a:r>
              <a:rPr kumimoji="1" lang="ja-JP" altLang="en-US" dirty="0">
                <a:solidFill>
                  <a:schemeClr val="accent2">
                    <a:lumMod val="40000"/>
                    <a:lumOff val="60000"/>
                  </a:schemeClr>
                </a:solidFill>
                <a:latin typeface="メイリオ" panose="020B0604030504040204" pitchFamily="50" charset="-128"/>
                <a:ea typeface="メイリオ" panose="020B0604030504040204" pitchFamily="50" charset="-128"/>
              </a:rPr>
              <a:t>ホリスティック医療</a:t>
            </a:r>
            <a:endParaRPr kumimoji="1" lang="en-US" altLang="ja-JP" dirty="0">
              <a:solidFill>
                <a:schemeClr val="accent2">
                  <a:lumMod val="40000"/>
                  <a:lumOff val="60000"/>
                </a:schemeClr>
              </a:solidFill>
              <a:latin typeface="メイリオ" panose="020B0604030504040204" pitchFamily="50" charset="-128"/>
              <a:ea typeface="メイリオ" panose="020B0604030504040204" pitchFamily="50" charset="-128"/>
            </a:endParaRPr>
          </a:p>
          <a:p>
            <a:pPr>
              <a:lnSpc>
                <a:spcPts val="1500"/>
              </a:lnSpc>
            </a:pPr>
            <a:r>
              <a:rPr lang="ja-JP" altLang="en-US" dirty="0">
                <a:latin typeface="メイリオ" panose="020B0604030504040204" pitchFamily="50" charset="-128"/>
                <a:ea typeface="メイリオ" panose="020B0604030504040204" pitchFamily="50" charset="-128"/>
              </a:rPr>
              <a:t>なぜ、花粉症になったのか。自己の内面から考えていく。</a:t>
            </a:r>
            <a:endParaRPr lang="en-US" altLang="ja-JP" dirty="0">
              <a:latin typeface="メイリオ" panose="020B0604030504040204" pitchFamily="50" charset="-128"/>
              <a:ea typeface="メイリオ" panose="020B0604030504040204" pitchFamily="50" charset="-128"/>
            </a:endParaRPr>
          </a:p>
          <a:p>
            <a:pPr>
              <a:lnSpc>
                <a:spcPts val="1900"/>
              </a:lnSpc>
            </a:pPr>
            <a:r>
              <a:rPr kumimoji="1" lang="ja-JP" altLang="en-US" dirty="0">
                <a:solidFill>
                  <a:srgbClr val="FF0000"/>
                </a:solidFill>
                <a:latin typeface="メイリオ" panose="020B0604030504040204" pitchFamily="50" charset="-128"/>
                <a:ea typeface="メイリオ" panose="020B0604030504040204" pitchFamily="50" charset="-128"/>
              </a:rPr>
              <a:t>　　　　　　　　　　　　　　　　　　　　　　　　</a:t>
            </a:r>
          </a:p>
        </p:txBody>
      </p:sp>
      <p:sp>
        <p:nvSpPr>
          <p:cNvPr id="4" name="テキスト ボックス 3">
            <a:extLst>
              <a:ext uri="{FF2B5EF4-FFF2-40B4-BE49-F238E27FC236}">
                <a16:creationId xmlns:a16="http://schemas.microsoft.com/office/drawing/2014/main" id="{14A7A970-D0F0-4C9D-8F1E-54F9106467FA}"/>
              </a:ext>
            </a:extLst>
          </p:cNvPr>
          <p:cNvSpPr txBox="1"/>
          <p:nvPr/>
        </p:nvSpPr>
        <p:spPr>
          <a:xfrm>
            <a:off x="4572000" y="5877272"/>
            <a:ext cx="4241867" cy="369332"/>
          </a:xfrm>
          <a:prstGeom prst="rect">
            <a:avLst/>
          </a:prstGeom>
          <a:noFill/>
        </p:spPr>
        <p:txBody>
          <a:bodyPr wrap="none" rtlCol="0">
            <a:spAutoFit/>
          </a:bodyPr>
          <a:lstStyle/>
          <a:p>
            <a:r>
              <a:rPr kumimoji="1" lang="ja-JP" altLang="en-US" dirty="0">
                <a:solidFill>
                  <a:srgbClr val="FF0000"/>
                </a:solidFill>
                <a:latin typeface="メイリオ" panose="020B0604030504040204" pitchFamily="50" charset="-128"/>
                <a:ea typeface="メイリオ" panose="020B0604030504040204" pitchFamily="50" charset="-128"/>
              </a:rPr>
              <a:t>皆さんはどんな治療を選択しますか？</a:t>
            </a:r>
            <a:endParaRPr kumimoji="1" lang="ja-JP" altLang="en-US" dirty="0"/>
          </a:p>
        </p:txBody>
      </p:sp>
    </p:spTree>
    <p:extLst>
      <p:ext uri="{BB962C8B-B14F-4D97-AF65-F5344CB8AC3E}">
        <p14:creationId xmlns:p14="http://schemas.microsoft.com/office/powerpoint/2010/main" val="421433798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a:extLst>
              <a:ext uri="{FF2B5EF4-FFF2-40B4-BE49-F238E27FC236}">
                <a16:creationId xmlns:a16="http://schemas.microsoft.com/office/drawing/2014/main" id="{AE8ED1A6-6EEC-447A-9641-391CAFD0C012}"/>
              </a:ext>
            </a:extLst>
          </p:cNvPr>
          <p:cNvCxnSpPr/>
          <p:nvPr/>
        </p:nvCxnSpPr>
        <p:spPr>
          <a:xfrm>
            <a:off x="0" y="2765115"/>
            <a:ext cx="9144000" cy="0"/>
          </a:xfrm>
          <a:prstGeom prst="line">
            <a:avLst/>
          </a:prstGeom>
        </p:spPr>
        <p:style>
          <a:lnRef idx="3">
            <a:schemeClr val="accent4"/>
          </a:lnRef>
          <a:fillRef idx="0">
            <a:schemeClr val="accent4"/>
          </a:fillRef>
          <a:effectRef idx="2">
            <a:schemeClr val="accent4"/>
          </a:effectRef>
          <a:fontRef idx="minor">
            <a:schemeClr val="tx1"/>
          </a:fontRef>
        </p:style>
      </p:cxnSp>
      <p:sp>
        <p:nvSpPr>
          <p:cNvPr id="6" name="テキスト ボックス 5">
            <a:extLst>
              <a:ext uri="{FF2B5EF4-FFF2-40B4-BE49-F238E27FC236}">
                <a16:creationId xmlns:a16="http://schemas.microsoft.com/office/drawing/2014/main" id="{E3257B48-5546-447B-8E65-B6E41F103834}"/>
              </a:ext>
            </a:extLst>
          </p:cNvPr>
          <p:cNvSpPr txBox="1"/>
          <p:nvPr/>
        </p:nvSpPr>
        <p:spPr>
          <a:xfrm>
            <a:off x="3150002" y="1793630"/>
            <a:ext cx="5154216" cy="600164"/>
          </a:xfrm>
          <a:prstGeom prst="rect">
            <a:avLst/>
          </a:prstGeom>
          <a:noFill/>
        </p:spPr>
        <p:txBody>
          <a:bodyPr wrap="square" rtlCol="0">
            <a:spAutoFit/>
          </a:bodyPr>
          <a:lstStyle/>
          <a:p>
            <a:pPr defTabSz="342900"/>
            <a:r>
              <a:rPr lang="ja-JP" altLang="en-US" sz="3300" kern="0" dirty="0">
                <a:solidFill>
                  <a:prstClr val="white"/>
                </a:solidFill>
                <a:latin typeface="メイリオ" panose="020B0604030504040204" pitchFamily="50" charset="-128"/>
                <a:ea typeface="メイリオ" panose="020B0604030504040204" pitchFamily="50" charset="-128"/>
                <a:cs typeface="Arial" panose="020B0604020202020204" pitchFamily="34" charset="0"/>
              </a:rPr>
              <a:t>アストラル界</a:t>
            </a:r>
            <a:endParaRPr lang="ja-JP" altLang="ja-JP" sz="3300" kern="100" dirty="0">
              <a:solidFill>
                <a:prstClr val="white"/>
              </a:solidFill>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7" name="テキスト ボックス 6">
            <a:extLst>
              <a:ext uri="{FF2B5EF4-FFF2-40B4-BE49-F238E27FC236}">
                <a16:creationId xmlns:a16="http://schemas.microsoft.com/office/drawing/2014/main" id="{4F7828C3-87A3-4CF8-AC35-604644DFA0CA}"/>
              </a:ext>
            </a:extLst>
          </p:cNvPr>
          <p:cNvSpPr txBox="1"/>
          <p:nvPr/>
        </p:nvSpPr>
        <p:spPr>
          <a:xfrm>
            <a:off x="839783" y="2976845"/>
            <a:ext cx="7464435" cy="3000821"/>
          </a:xfrm>
          <a:prstGeom prst="rect">
            <a:avLst/>
          </a:prstGeom>
          <a:noFill/>
        </p:spPr>
        <p:txBody>
          <a:bodyPr wrap="square" rtlCol="0">
            <a:spAutoFit/>
          </a:bodyPr>
          <a:lstStyle/>
          <a:p>
            <a:pPr defTabSz="342900"/>
            <a:r>
              <a:rPr kumimoji="1" lang="ja-JP" altLang="en-US" sz="2100" dirty="0">
                <a:solidFill>
                  <a:prstClr val="white"/>
                </a:solidFill>
                <a:latin typeface="メイリオ" panose="020B0604030504040204" pitchFamily="50" charset="-128"/>
                <a:ea typeface="メイリオ" panose="020B0604030504040204" pitchFamily="50" charset="-128"/>
              </a:rPr>
              <a:t>幽界がなくなったことで、アストラル界が近くなった。アストラル界にも段階があるが、私たちの世界と意識で繋がっていて、互いに影響し合っている。</a:t>
            </a:r>
            <a:endParaRPr kumimoji="1" lang="en-US" altLang="ja-JP" sz="2100" dirty="0">
              <a:solidFill>
                <a:prstClr val="white"/>
              </a:solidFill>
              <a:latin typeface="メイリオ" panose="020B0604030504040204" pitchFamily="50" charset="-128"/>
              <a:ea typeface="メイリオ" panose="020B0604030504040204" pitchFamily="50" charset="-128"/>
            </a:endParaRPr>
          </a:p>
          <a:p>
            <a:pPr defTabSz="342900"/>
            <a:endParaRPr kumimoji="1" lang="en-US" altLang="ja-JP" sz="2100" dirty="0">
              <a:solidFill>
                <a:prstClr val="white"/>
              </a:solidFill>
              <a:latin typeface="メイリオ" panose="020B0604030504040204" pitchFamily="50" charset="-128"/>
              <a:ea typeface="メイリオ" panose="020B0604030504040204" pitchFamily="50" charset="-128"/>
            </a:endParaRPr>
          </a:p>
          <a:p>
            <a:pPr defTabSz="342900"/>
            <a:r>
              <a:rPr kumimoji="1" lang="ja-JP" altLang="en-US" sz="2100" dirty="0">
                <a:solidFill>
                  <a:prstClr val="white"/>
                </a:solidFill>
                <a:latin typeface="メイリオ" panose="020B0604030504040204" pitchFamily="50" charset="-128"/>
                <a:ea typeface="メイリオ" panose="020B0604030504040204" pitchFamily="50" charset="-128"/>
              </a:rPr>
              <a:t>アストラル界に行ったときに、あまりにも偏見や、理にかなわない価値観を身に着けていると、馴染めない場合もある。</a:t>
            </a:r>
          </a:p>
          <a:p>
            <a:pPr defTabSz="342900"/>
            <a:r>
              <a:rPr kumimoji="1" lang="ja-JP" altLang="en-US" sz="2100" dirty="0">
                <a:solidFill>
                  <a:prstClr val="white"/>
                </a:solidFill>
                <a:latin typeface="メイリオ" panose="020B0604030504040204" pitchFamily="50" charset="-128"/>
                <a:ea typeface="メイリオ" panose="020B0604030504040204" pitchFamily="50" charset="-128"/>
              </a:rPr>
              <a:t>アストラル界でも自分の意識が世界をつくっていく。</a:t>
            </a:r>
            <a:r>
              <a:rPr kumimoji="1" lang="en-US" altLang="ja-JP" sz="2100" dirty="0">
                <a:solidFill>
                  <a:prstClr val="white"/>
                </a:solidFill>
                <a:latin typeface="メイリオ" panose="020B0604030504040204" pitchFamily="50" charset="-128"/>
                <a:ea typeface="メイリオ" panose="020B0604030504040204" pitchFamily="50" charset="-128"/>
              </a:rPr>
              <a:t>=</a:t>
            </a:r>
            <a:r>
              <a:rPr kumimoji="1" lang="ja-JP" altLang="en-US" sz="2100" dirty="0">
                <a:solidFill>
                  <a:prstClr val="white"/>
                </a:solidFill>
                <a:latin typeface="メイリオ" panose="020B0604030504040204" pitchFamily="50" charset="-128"/>
                <a:ea typeface="メイリオ" panose="020B0604030504040204" pitchFamily="50" charset="-128"/>
              </a:rPr>
              <a:t>自分で責任をもって決めていく必要がる。</a:t>
            </a:r>
          </a:p>
          <a:p>
            <a:pPr defTabSz="342900"/>
            <a:endParaRPr kumimoji="1" lang="ja-JP" altLang="en-US" sz="2100" dirty="0">
              <a:solidFill>
                <a:prstClr val="white"/>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84466204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a:extLst>
              <a:ext uri="{FF2B5EF4-FFF2-40B4-BE49-F238E27FC236}">
                <a16:creationId xmlns:a16="http://schemas.microsoft.com/office/drawing/2014/main" id="{AE8ED1A6-6EEC-447A-9641-391CAFD0C012}"/>
              </a:ext>
            </a:extLst>
          </p:cNvPr>
          <p:cNvCxnSpPr/>
          <p:nvPr/>
        </p:nvCxnSpPr>
        <p:spPr>
          <a:xfrm>
            <a:off x="0" y="2765115"/>
            <a:ext cx="9144000" cy="0"/>
          </a:xfrm>
          <a:prstGeom prst="line">
            <a:avLst/>
          </a:prstGeom>
        </p:spPr>
        <p:style>
          <a:lnRef idx="3">
            <a:schemeClr val="accent4"/>
          </a:lnRef>
          <a:fillRef idx="0">
            <a:schemeClr val="accent4"/>
          </a:fillRef>
          <a:effectRef idx="2">
            <a:schemeClr val="accent4"/>
          </a:effectRef>
          <a:fontRef idx="minor">
            <a:schemeClr val="tx1"/>
          </a:fontRef>
        </p:style>
      </p:cxnSp>
      <p:sp>
        <p:nvSpPr>
          <p:cNvPr id="6" name="テキスト ボックス 5">
            <a:extLst>
              <a:ext uri="{FF2B5EF4-FFF2-40B4-BE49-F238E27FC236}">
                <a16:creationId xmlns:a16="http://schemas.microsoft.com/office/drawing/2014/main" id="{E3257B48-5546-447B-8E65-B6E41F103834}"/>
              </a:ext>
            </a:extLst>
          </p:cNvPr>
          <p:cNvSpPr txBox="1"/>
          <p:nvPr/>
        </p:nvSpPr>
        <p:spPr>
          <a:xfrm>
            <a:off x="1017592" y="1793630"/>
            <a:ext cx="7464434" cy="600164"/>
          </a:xfrm>
          <a:prstGeom prst="rect">
            <a:avLst/>
          </a:prstGeom>
          <a:noFill/>
        </p:spPr>
        <p:txBody>
          <a:bodyPr wrap="square" rtlCol="0">
            <a:spAutoFit/>
          </a:bodyPr>
          <a:lstStyle/>
          <a:p>
            <a:pPr defTabSz="342900"/>
            <a:r>
              <a:rPr lang="ja-JP" altLang="en-US" sz="3300" kern="0" dirty="0">
                <a:solidFill>
                  <a:prstClr val="white"/>
                </a:solidFill>
                <a:latin typeface="メイリオ" panose="020B0604030504040204" pitchFamily="50" charset="-128"/>
                <a:ea typeface="メイリオ" panose="020B0604030504040204" pitchFamily="50" charset="-128"/>
                <a:cs typeface="Arial" panose="020B0604020202020204" pitchFamily="34" charset="0"/>
              </a:rPr>
              <a:t>これからの時代の生き方を考えてみる</a:t>
            </a:r>
            <a:endParaRPr lang="ja-JP" altLang="ja-JP" sz="3300" kern="100" dirty="0">
              <a:solidFill>
                <a:prstClr val="white"/>
              </a:solidFill>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7" name="テキスト ボックス 6">
            <a:extLst>
              <a:ext uri="{FF2B5EF4-FFF2-40B4-BE49-F238E27FC236}">
                <a16:creationId xmlns:a16="http://schemas.microsoft.com/office/drawing/2014/main" id="{4F7828C3-87A3-4CF8-AC35-604644DFA0CA}"/>
              </a:ext>
            </a:extLst>
          </p:cNvPr>
          <p:cNvSpPr txBox="1"/>
          <p:nvPr/>
        </p:nvSpPr>
        <p:spPr>
          <a:xfrm>
            <a:off x="839783" y="3203727"/>
            <a:ext cx="7464435" cy="1938992"/>
          </a:xfrm>
          <a:prstGeom prst="rect">
            <a:avLst/>
          </a:prstGeom>
          <a:noFill/>
        </p:spPr>
        <p:txBody>
          <a:bodyPr wrap="square" rtlCol="0">
            <a:spAutoFit/>
          </a:bodyPr>
          <a:lstStyle/>
          <a:p>
            <a:pPr defTabSz="342900"/>
            <a:r>
              <a:rPr kumimoji="1" lang="ja-JP" altLang="en-US" sz="2400" dirty="0">
                <a:solidFill>
                  <a:prstClr val="white"/>
                </a:solidFill>
                <a:latin typeface="メイリオ" panose="020B0604030504040204" pitchFamily="50" charset="-128"/>
                <a:ea typeface="メイリオ" panose="020B0604030504040204" pitchFamily="50" charset="-128"/>
              </a:rPr>
              <a:t>土の時代から風の時代へ</a:t>
            </a:r>
            <a:endParaRPr kumimoji="1" lang="en-US" altLang="ja-JP" sz="2400" dirty="0">
              <a:solidFill>
                <a:prstClr val="white"/>
              </a:solidFill>
              <a:latin typeface="メイリオ" panose="020B0604030504040204" pitchFamily="50" charset="-128"/>
              <a:ea typeface="メイリオ" panose="020B0604030504040204" pitchFamily="50" charset="-128"/>
            </a:endParaRPr>
          </a:p>
          <a:p>
            <a:pPr defTabSz="342900"/>
            <a:endParaRPr kumimoji="1" lang="ja-JP" altLang="en-US" sz="2400" dirty="0">
              <a:solidFill>
                <a:prstClr val="white"/>
              </a:solidFill>
              <a:latin typeface="メイリオ" panose="020B0604030504040204" pitchFamily="50" charset="-128"/>
              <a:ea typeface="メイリオ" panose="020B0604030504040204" pitchFamily="50" charset="-128"/>
            </a:endParaRPr>
          </a:p>
          <a:p>
            <a:pPr defTabSz="342900"/>
            <a:r>
              <a:rPr kumimoji="1" lang="ja-JP" altLang="en-US" sz="2400" dirty="0">
                <a:solidFill>
                  <a:prstClr val="white"/>
                </a:solidFill>
                <a:latin typeface="メイリオ" panose="020B0604030504040204" pitchFamily="50" charset="-128"/>
                <a:ea typeface="メイリオ" panose="020B0604030504040204" pitchFamily="50" charset="-128"/>
              </a:rPr>
              <a:t>目に見えるもの、物質や所有することに価値がおかれてきた土の時代から、目に見えないものに価値がおかれる風の時代に。</a:t>
            </a:r>
          </a:p>
        </p:txBody>
      </p:sp>
    </p:spTree>
    <p:extLst>
      <p:ext uri="{BB962C8B-B14F-4D97-AF65-F5344CB8AC3E}">
        <p14:creationId xmlns:p14="http://schemas.microsoft.com/office/powerpoint/2010/main" val="26873549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a:extLst>
              <a:ext uri="{FF2B5EF4-FFF2-40B4-BE49-F238E27FC236}">
                <a16:creationId xmlns:a16="http://schemas.microsoft.com/office/drawing/2014/main" id="{AE8ED1A6-6EEC-447A-9641-391CAFD0C012}"/>
              </a:ext>
            </a:extLst>
          </p:cNvPr>
          <p:cNvCxnSpPr/>
          <p:nvPr/>
        </p:nvCxnSpPr>
        <p:spPr>
          <a:xfrm>
            <a:off x="0" y="2765115"/>
            <a:ext cx="9144000" cy="0"/>
          </a:xfrm>
          <a:prstGeom prst="line">
            <a:avLst/>
          </a:prstGeom>
        </p:spPr>
        <p:style>
          <a:lnRef idx="3">
            <a:schemeClr val="accent4"/>
          </a:lnRef>
          <a:fillRef idx="0">
            <a:schemeClr val="accent4"/>
          </a:fillRef>
          <a:effectRef idx="2">
            <a:schemeClr val="accent4"/>
          </a:effectRef>
          <a:fontRef idx="minor">
            <a:schemeClr val="tx1"/>
          </a:fontRef>
        </p:style>
      </p:cxnSp>
      <p:sp>
        <p:nvSpPr>
          <p:cNvPr id="6" name="テキスト ボックス 5">
            <a:extLst>
              <a:ext uri="{FF2B5EF4-FFF2-40B4-BE49-F238E27FC236}">
                <a16:creationId xmlns:a16="http://schemas.microsoft.com/office/drawing/2014/main" id="{E3257B48-5546-447B-8E65-B6E41F103834}"/>
              </a:ext>
            </a:extLst>
          </p:cNvPr>
          <p:cNvSpPr txBox="1"/>
          <p:nvPr/>
        </p:nvSpPr>
        <p:spPr>
          <a:xfrm>
            <a:off x="2903542" y="1793630"/>
            <a:ext cx="7464434" cy="600164"/>
          </a:xfrm>
          <a:prstGeom prst="rect">
            <a:avLst/>
          </a:prstGeom>
          <a:noFill/>
        </p:spPr>
        <p:txBody>
          <a:bodyPr wrap="square" rtlCol="0">
            <a:spAutoFit/>
          </a:bodyPr>
          <a:lstStyle/>
          <a:p>
            <a:pPr defTabSz="342900"/>
            <a:r>
              <a:rPr lang="ja-JP" altLang="en-US" sz="3300" kern="100">
                <a:solidFill>
                  <a:prstClr val="white"/>
                </a:solidFill>
                <a:latin typeface="メイリオ" panose="020B0604030504040204" pitchFamily="50" charset="-128"/>
                <a:ea typeface="メイリオ" panose="020B0604030504040204" pitchFamily="50" charset="-128"/>
                <a:cs typeface="Times New Roman" panose="02020603050405020304" pitchFamily="18" charset="0"/>
              </a:rPr>
              <a:t>地球という星</a:t>
            </a:r>
            <a:endParaRPr lang="ja-JP" altLang="ja-JP" sz="3300" kern="100" dirty="0">
              <a:solidFill>
                <a:prstClr val="white"/>
              </a:solidFill>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7" name="テキスト ボックス 6">
            <a:extLst>
              <a:ext uri="{FF2B5EF4-FFF2-40B4-BE49-F238E27FC236}">
                <a16:creationId xmlns:a16="http://schemas.microsoft.com/office/drawing/2014/main" id="{4F7828C3-87A3-4CF8-AC35-604644DFA0CA}"/>
              </a:ext>
            </a:extLst>
          </p:cNvPr>
          <p:cNvSpPr txBox="1"/>
          <p:nvPr/>
        </p:nvSpPr>
        <p:spPr>
          <a:xfrm>
            <a:off x="846535" y="2987561"/>
            <a:ext cx="7843445" cy="2677656"/>
          </a:xfrm>
          <a:prstGeom prst="rect">
            <a:avLst/>
          </a:prstGeom>
          <a:noFill/>
        </p:spPr>
        <p:txBody>
          <a:bodyPr wrap="square" rtlCol="0">
            <a:spAutoFit/>
          </a:bodyPr>
          <a:lstStyle/>
          <a:p>
            <a:pPr defTabSz="342900"/>
            <a:r>
              <a:rPr kumimoji="1" lang="ja-JP" altLang="en-US" sz="2100" dirty="0">
                <a:solidFill>
                  <a:prstClr val="white"/>
                </a:solidFill>
                <a:latin typeface="メイリオ" panose="020B0604030504040204" pitchFamily="50" charset="-128"/>
                <a:ea typeface="メイリオ" panose="020B0604030504040204" pitchFamily="50" charset="-128"/>
              </a:rPr>
              <a:t>自然豊かな星</a:t>
            </a:r>
          </a:p>
          <a:p>
            <a:pPr defTabSz="342900"/>
            <a:r>
              <a:rPr kumimoji="1" lang="ja-JP" altLang="en-US" sz="2100" dirty="0">
                <a:solidFill>
                  <a:prstClr val="white"/>
                </a:solidFill>
                <a:latin typeface="メイリオ" panose="020B0604030504040204" pitchFamily="50" charset="-128"/>
                <a:ea typeface="メイリオ" panose="020B0604030504040204" pitchFamily="50" charset="-128"/>
              </a:rPr>
              <a:t>本来、お金がなくても豊かさがあるのかもしれない</a:t>
            </a:r>
          </a:p>
          <a:p>
            <a:pPr defTabSz="342900"/>
            <a:r>
              <a:rPr kumimoji="1" lang="ja-JP" altLang="en-US" sz="2100" dirty="0">
                <a:solidFill>
                  <a:prstClr val="white"/>
                </a:solidFill>
                <a:latin typeface="メイリオ" panose="020B0604030504040204" pitchFamily="50" charset="-128"/>
                <a:ea typeface="メイリオ" panose="020B0604030504040204" pitchFamily="50" charset="-128"/>
              </a:rPr>
              <a:t>ここにしかない現実を経験してみること</a:t>
            </a:r>
          </a:p>
          <a:p>
            <a:pPr defTabSz="342900"/>
            <a:r>
              <a:rPr kumimoji="1" lang="ja-JP" altLang="en-US" sz="2100" dirty="0">
                <a:solidFill>
                  <a:prstClr val="white"/>
                </a:solidFill>
                <a:latin typeface="メイリオ" panose="020B0604030504040204" pitchFamily="50" charset="-128"/>
                <a:ea typeface="メイリオ" panose="020B0604030504040204" pitchFamily="50" charset="-128"/>
              </a:rPr>
              <a:t>人生を謳歌した、生き切ったと思う時間を経験すること</a:t>
            </a:r>
          </a:p>
          <a:p>
            <a:pPr defTabSz="342900"/>
            <a:r>
              <a:rPr kumimoji="1" lang="ja-JP" altLang="en-US" sz="2100" dirty="0">
                <a:solidFill>
                  <a:prstClr val="white"/>
                </a:solidFill>
                <a:latin typeface="メイリオ" panose="020B0604030504040204" pitchFamily="50" charset="-128"/>
                <a:ea typeface="メイリオ" panose="020B0604030504040204" pitchFamily="50" charset="-128"/>
              </a:rPr>
              <a:t>時間が存在することで起承転結がおこり、ドラマを経験する</a:t>
            </a:r>
          </a:p>
          <a:p>
            <a:pPr defTabSz="342900"/>
            <a:r>
              <a:rPr kumimoji="1" lang="ja-JP" altLang="en-US" sz="2100" dirty="0">
                <a:solidFill>
                  <a:prstClr val="white"/>
                </a:solidFill>
                <a:latin typeface="メイリオ" panose="020B0604030504040204" pitchFamily="50" charset="-128"/>
                <a:ea typeface="メイリオ" panose="020B0604030504040204" pitchFamily="50" charset="-128"/>
              </a:rPr>
              <a:t>心を揺さぶる経験</a:t>
            </a:r>
          </a:p>
          <a:p>
            <a:pPr defTabSz="342900"/>
            <a:endParaRPr kumimoji="1" lang="en-US" altLang="ja-JP" sz="2100" dirty="0">
              <a:solidFill>
                <a:prstClr val="white"/>
              </a:solidFill>
              <a:latin typeface="メイリオ" panose="020B0604030504040204" pitchFamily="50" charset="-128"/>
              <a:ea typeface="メイリオ" panose="020B0604030504040204" pitchFamily="50" charset="-128"/>
            </a:endParaRPr>
          </a:p>
          <a:p>
            <a:pPr defTabSz="342900"/>
            <a:r>
              <a:rPr kumimoji="1" lang="ja-JP" altLang="en-US" sz="2100" dirty="0">
                <a:solidFill>
                  <a:prstClr val="white"/>
                </a:solidFill>
                <a:latin typeface="メイリオ" panose="020B0604030504040204" pitchFamily="50" charset="-128"/>
                <a:ea typeface="メイリオ" panose="020B0604030504040204" pitchFamily="50" charset="-128"/>
              </a:rPr>
              <a:t>客観的にみて、感情の作用を様々に経験することで、心を育む。</a:t>
            </a:r>
          </a:p>
        </p:txBody>
      </p:sp>
    </p:spTree>
    <p:extLst>
      <p:ext uri="{BB962C8B-B14F-4D97-AF65-F5344CB8AC3E}">
        <p14:creationId xmlns:p14="http://schemas.microsoft.com/office/powerpoint/2010/main" val="403867563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a:extLst>
              <a:ext uri="{FF2B5EF4-FFF2-40B4-BE49-F238E27FC236}">
                <a16:creationId xmlns:a16="http://schemas.microsoft.com/office/drawing/2014/main" id="{AE8ED1A6-6EEC-447A-9641-391CAFD0C012}"/>
              </a:ext>
            </a:extLst>
          </p:cNvPr>
          <p:cNvCxnSpPr/>
          <p:nvPr/>
        </p:nvCxnSpPr>
        <p:spPr>
          <a:xfrm>
            <a:off x="0" y="2765115"/>
            <a:ext cx="9144000" cy="0"/>
          </a:xfrm>
          <a:prstGeom prst="line">
            <a:avLst/>
          </a:prstGeom>
        </p:spPr>
        <p:style>
          <a:lnRef idx="3">
            <a:schemeClr val="accent4"/>
          </a:lnRef>
          <a:fillRef idx="0">
            <a:schemeClr val="accent4"/>
          </a:fillRef>
          <a:effectRef idx="2">
            <a:schemeClr val="accent4"/>
          </a:effectRef>
          <a:fontRef idx="minor">
            <a:schemeClr val="tx1"/>
          </a:fontRef>
        </p:style>
      </p:cxnSp>
      <p:sp>
        <p:nvSpPr>
          <p:cNvPr id="6" name="テキスト ボックス 5">
            <a:extLst>
              <a:ext uri="{FF2B5EF4-FFF2-40B4-BE49-F238E27FC236}">
                <a16:creationId xmlns:a16="http://schemas.microsoft.com/office/drawing/2014/main" id="{E3257B48-5546-447B-8E65-B6E41F103834}"/>
              </a:ext>
            </a:extLst>
          </p:cNvPr>
          <p:cNvSpPr txBox="1"/>
          <p:nvPr/>
        </p:nvSpPr>
        <p:spPr>
          <a:xfrm>
            <a:off x="1960567" y="1948279"/>
            <a:ext cx="6065436" cy="600164"/>
          </a:xfrm>
          <a:prstGeom prst="rect">
            <a:avLst/>
          </a:prstGeom>
          <a:noFill/>
        </p:spPr>
        <p:txBody>
          <a:bodyPr wrap="square" rtlCol="0">
            <a:spAutoFit/>
          </a:bodyPr>
          <a:lstStyle/>
          <a:p>
            <a:pPr defTabSz="342900"/>
            <a:r>
              <a:rPr lang="ja-JP" altLang="en-US" sz="3300" kern="0" dirty="0">
                <a:solidFill>
                  <a:prstClr val="white"/>
                </a:solidFill>
                <a:latin typeface="メイリオ" panose="020B0604030504040204" pitchFamily="50" charset="-128"/>
                <a:ea typeface="メイリオ" panose="020B0604030504040204" pitchFamily="50" charset="-128"/>
                <a:cs typeface="Arial" panose="020B0604020202020204" pitchFamily="34" charset="0"/>
              </a:rPr>
              <a:t>あなたにとって生きるとは</a:t>
            </a:r>
            <a:endParaRPr lang="ja-JP" altLang="ja-JP" sz="3300" kern="100" dirty="0">
              <a:solidFill>
                <a:prstClr val="white"/>
              </a:solidFill>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7" name="テキスト ボックス 6">
            <a:extLst>
              <a:ext uri="{FF2B5EF4-FFF2-40B4-BE49-F238E27FC236}">
                <a16:creationId xmlns:a16="http://schemas.microsoft.com/office/drawing/2014/main" id="{4F7828C3-87A3-4CF8-AC35-604644DFA0CA}"/>
              </a:ext>
            </a:extLst>
          </p:cNvPr>
          <p:cNvSpPr txBox="1"/>
          <p:nvPr/>
        </p:nvSpPr>
        <p:spPr>
          <a:xfrm>
            <a:off x="839783" y="3219196"/>
            <a:ext cx="7464435" cy="415498"/>
          </a:xfrm>
          <a:prstGeom prst="rect">
            <a:avLst/>
          </a:prstGeom>
          <a:noFill/>
        </p:spPr>
        <p:txBody>
          <a:bodyPr wrap="square" rtlCol="0">
            <a:spAutoFit/>
          </a:bodyPr>
          <a:lstStyle/>
          <a:p>
            <a:pPr defTabSz="342900"/>
            <a:endParaRPr kumimoji="1" lang="ja-JP" altLang="en-US" sz="2100" dirty="0">
              <a:solidFill>
                <a:prstClr val="white"/>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035117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1ED70BB-C053-40B9-85C8-17865A524A2F}"/>
              </a:ext>
            </a:extLst>
          </p:cNvPr>
          <p:cNvSpPr>
            <a:spLocks noGrp="1"/>
          </p:cNvSpPr>
          <p:nvPr>
            <p:ph type="title"/>
          </p:nvPr>
        </p:nvSpPr>
        <p:spPr/>
        <p:txBody>
          <a:bodyPr/>
          <a:lstStyle/>
          <a:p>
            <a:pPr algn="ctr"/>
            <a:r>
              <a:rPr lang="ja-JP" altLang="en-US">
                <a:latin typeface="メイリオ" panose="020B0604030504040204" pitchFamily="50" charset="-128"/>
                <a:ea typeface="メイリオ" panose="020B0604030504040204" pitchFamily="50" charset="-128"/>
              </a:rPr>
              <a:t>自分の</a:t>
            </a:r>
            <a:r>
              <a:rPr lang="ja-JP" altLang="en-US" dirty="0">
                <a:latin typeface="メイリオ" panose="020B0604030504040204" pitchFamily="50" charset="-128"/>
                <a:ea typeface="メイリオ" panose="020B0604030504040204" pitchFamily="50" charset="-128"/>
              </a:rPr>
              <a:t>限界を決めるのは？</a:t>
            </a:r>
            <a:endParaRPr kumimoji="1" lang="ja-JP" altLang="en-US" dirty="0">
              <a:latin typeface="メイリオ" panose="020B0604030504040204" pitchFamily="50" charset="-128"/>
              <a:ea typeface="メイリオ" panose="020B0604030504040204" pitchFamily="50" charset="-128"/>
            </a:endParaRPr>
          </a:p>
        </p:txBody>
      </p:sp>
      <p:sp>
        <p:nvSpPr>
          <p:cNvPr id="3" name="コンテンツ プレースホルダー 2">
            <a:extLst>
              <a:ext uri="{FF2B5EF4-FFF2-40B4-BE49-F238E27FC236}">
                <a16:creationId xmlns:a16="http://schemas.microsoft.com/office/drawing/2014/main" id="{FF615246-EE05-44BC-A9A6-482411F803E3}"/>
              </a:ext>
            </a:extLst>
          </p:cNvPr>
          <p:cNvSpPr>
            <a:spLocks noGrp="1"/>
          </p:cNvSpPr>
          <p:nvPr>
            <p:ph idx="1"/>
          </p:nvPr>
        </p:nvSpPr>
        <p:spPr>
          <a:xfrm>
            <a:off x="899591" y="2348880"/>
            <a:ext cx="7543801" cy="3600400"/>
          </a:xfrm>
        </p:spPr>
        <p:txBody>
          <a:bodyPr>
            <a:normAutofit fontScale="85000" lnSpcReduction="20000"/>
          </a:bodyPr>
          <a:lstStyle/>
          <a:p>
            <a:pPr lvl="2"/>
            <a:r>
              <a:rPr lang="ja-JP" altLang="ja-JP" sz="2800" dirty="0">
                <a:latin typeface="メイリオ" panose="020B0604030504040204" pitchFamily="50" charset="-128"/>
                <a:ea typeface="メイリオ" panose="020B0604030504040204" pitchFamily="50" charset="-128"/>
              </a:rPr>
              <a:t>西洋医学では</a:t>
            </a:r>
            <a:r>
              <a:rPr lang="ja-JP" altLang="en-US" sz="2800" dirty="0">
                <a:latin typeface="メイリオ" panose="020B0604030504040204" pitchFamily="50" charset="-128"/>
                <a:ea typeface="メイリオ" panose="020B0604030504040204" pitchFamily="50" charset="-128"/>
              </a:rPr>
              <a:t>治癒することが困難な状態を</a:t>
            </a:r>
            <a:endParaRPr lang="en-US" altLang="ja-JP" sz="2800" dirty="0">
              <a:latin typeface="メイリオ" panose="020B0604030504040204" pitchFamily="50" charset="-128"/>
              <a:ea typeface="メイリオ" panose="020B0604030504040204" pitchFamily="50" charset="-128"/>
            </a:endParaRPr>
          </a:p>
          <a:p>
            <a:pPr marL="384048" lvl="2" indent="0">
              <a:buNone/>
            </a:pPr>
            <a:r>
              <a:rPr lang="ja-JP" altLang="en-US" sz="2800" dirty="0">
                <a:latin typeface="メイリオ" panose="020B0604030504040204" pitchFamily="50" charset="-128"/>
                <a:ea typeface="メイリオ" panose="020B0604030504040204" pitchFamily="50" charset="-128"/>
              </a:rPr>
              <a:t>  目の当たりにしてきたが、それは当然の事</a:t>
            </a:r>
            <a:endParaRPr lang="en-US" altLang="ja-JP" sz="2800" dirty="0">
              <a:latin typeface="メイリオ" panose="020B0604030504040204" pitchFamily="50" charset="-128"/>
              <a:ea typeface="メイリオ" panose="020B0604030504040204" pitchFamily="50" charset="-128"/>
            </a:endParaRPr>
          </a:p>
          <a:p>
            <a:pPr marL="384048" lvl="2" indent="0">
              <a:buNone/>
            </a:pPr>
            <a:endParaRPr lang="en-US" altLang="ja-JP" sz="2800" dirty="0">
              <a:latin typeface="メイリオ" panose="020B0604030504040204" pitchFamily="50" charset="-128"/>
              <a:ea typeface="メイリオ" panose="020B0604030504040204" pitchFamily="50" charset="-128"/>
            </a:endParaRPr>
          </a:p>
          <a:p>
            <a:pPr marL="384048" lvl="2" indent="0">
              <a:buNone/>
            </a:pPr>
            <a:r>
              <a:rPr lang="ja-JP" altLang="en-US" sz="2800" dirty="0">
                <a:latin typeface="メイリオ" panose="020B0604030504040204" pitchFamily="50" charset="-128"/>
                <a:ea typeface="メイリオ" panose="020B0604030504040204" pitchFamily="50" charset="-128"/>
              </a:rPr>
              <a:t>「困難」を看護ケアでカバーしてきた・・・</a:t>
            </a:r>
            <a:endParaRPr lang="en-US" altLang="ja-JP" sz="2800" dirty="0">
              <a:latin typeface="メイリオ" panose="020B0604030504040204" pitchFamily="50" charset="-128"/>
              <a:ea typeface="メイリオ" panose="020B0604030504040204" pitchFamily="50" charset="-128"/>
            </a:endParaRPr>
          </a:p>
          <a:p>
            <a:pPr marL="384048" lvl="2" indent="0">
              <a:buNone/>
            </a:pPr>
            <a:endParaRPr lang="en-US" altLang="ja-JP" sz="2800" dirty="0">
              <a:latin typeface="メイリオ" panose="020B0604030504040204" pitchFamily="50" charset="-128"/>
              <a:ea typeface="メイリオ" panose="020B0604030504040204" pitchFamily="50" charset="-128"/>
            </a:endParaRPr>
          </a:p>
          <a:p>
            <a:pPr marL="384048" lvl="2" indent="0">
              <a:buNone/>
            </a:pPr>
            <a:r>
              <a:rPr lang="ja-JP" altLang="en-US" sz="2800" dirty="0">
                <a:latin typeface="メイリオ" panose="020B0604030504040204" pitchFamily="50" charset="-128"/>
                <a:ea typeface="メイリオ" panose="020B0604030504040204" pitchFamily="50" charset="-128"/>
              </a:rPr>
              <a:t>少しでも苦痛があれば緩和し、</a:t>
            </a:r>
            <a:endParaRPr lang="en-US" altLang="ja-JP" sz="2800" dirty="0">
              <a:latin typeface="メイリオ" panose="020B0604030504040204" pitchFamily="50" charset="-128"/>
              <a:ea typeface="メイリオ" panose="020B0604030504040204" pitchFamily="50" charset="-128"/>
            </a:endParaRPr>
          </a:p>
          <a:p>
            <a:pPr marL="384048" lvl="2" indent="0">
              <a:buNone/>
            </a:pPr>
            <a:r>
              <a:rPr lang="ja-JP" altLang="en-US" sz="2800" dirty="0">
                <a:latin typeface="メイリオ" panose="020B0604030504040204" pitchFamily="50" charset="-128"/>
                <a:ea typeface="メイリオ" panose="020B0604030504040204" pitchFamily="50" charset="-128"/>
              </a:rPr>
              <a:t>その人らしく、いきいきと生活できるように</a:t>
            </a:r>
            <a:endParaRPr lang="en-US" altLang="ja-JP" sz="2800" dirty="0">
              <a:latin typeface="メイリオ" panose="020B0604030504040204" pitchFamily="50" charset="-128"/>
              <a:ea typeface="メイリオ" panose="020B0604030504040204" pitchFamily="50" charset="-128"/>
            </a:endParaRPr>
          </a:p>
          <a:p>
            <a:pPr marL="384048" lvl="2" indent="0">
              <a:buNone/>
            </a:pPr>
            <a:endParaRPr lang="en-US" altLang="ja-JP" sz="2800" dirty="0">
              <a:solidFill>
                <a:srgbClr val="0070C0"/>
              </a:solidFill>
              <a:latin typeface="メイリオ" panose="020B0604030504040204" pitchFamily="50" charset="-128"/>
              <a:ea typeface="メイリオ" panose="020B0604030504040204" pitchFamily="50" charset="-128"/>
            </a:endParaRPr>
          </a:p>
          <a:p>
            <a:pPr marL="384048" lvl="2" indent="0">
              <a:buNone/>
            </a:pPr>
            <a:r>
              <a:rPr lang="ja-JP" altLang="en-US" sz="2800" dirty="0">
                <a:solidFill>
                  <a:srgbClr val="0070C0"/>
                </a:solidFill>
                <a:latin typeface="メイリオ" panose="020B0604030504040204" pitchFamily="50" charset="-128"/>
                <a:ea typeface="メイリオ" panose="020B0604030504040204" pitchFamily="50" charset="-128"/>
              </a:rPr>
              <a:t>その中で、現代医療の常識では考えられない状態へ</a:t>
            </a:r>
            <a:endParaRPr lang="en-US" altLang="ja-JP" sz="2800" dirty="0">
              <a:solidFill>
                <a:srgbClr val="0070C0"/>
              </a:solidFill>
              <a:latin typeface="メイリオ" panose="020B0604030504040204" pitchFamily="50" charset="-128"/>
              <a:ea typeface="メイリオ" panose="020B0604030504040204" pitchFamily="50" charset="-128"/>
            </a:endParaRPr>
          </a:p>
          <a:p>
            <a:pPr marL="384048" lvl="2" indent="0">
              <a:buNone/>
            </a:pPr>
            <a:r>
              <a:rPr lang="ja-JP" altLang="en-US" sz="2800" dirty="0">
                <a:solidFill>
                  <a:srgbClr val="0070C0"/>
                </a:solidFill>
                <a:latin typeface="メイリオ" panose="020B0604030504040204" pitchFamily="50" charset="-128"/>
                <a:ea typeface="メイリオ" panose="020B0604030504040204" pitchFamily="50" charset="-128"/>
              </a:rPr>
              <a:t>変化する方たちがいる。</a:t>
            </a:r>
            <a:endParaRPr lang="en-US" altLang="ja-JP" sz="2800" dirty="0">
              <a:solidFill>
                <a:srgbClr val="0070C0"/>
              </a:solidFill>
              <a:latin typeface="メイリオ" panose="020B0604030504040204" pitchFamily="50" charset="-128"/>
              <a:ea typeface="メイリオ" panose="020B0604030504040204" pitchFamily="50" charset="-128"/>
            </a:endParaRPr>
          </a:p>
          <a:p>
            <a:endParaRPr kumimoji="1" lang="ja-JP" altLang="en-US" dirty="0"/>
          </a:p>
        </p:txBody>
      </p:sp>
    </p:spTree>
    <p:extLst>
      <p:ext uri="{BB962C8B-B14F-4D97-AF65-F5344CB8AC3E}">
        <p14:creationId xmlns:p14="http://schemas.microsoft.com/office/powerpoint/2010/main" val="3703952084"/>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メトロポリタン">
  <a:themeElements>
    <a:clrScheme name="メトロポリタン">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メトロポリタン">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メトロポリタン">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0941A018-FB9B-4401-A32C-7E04526866E0}"/>
    </a:ext>
  </a:extLst>
</a:theme>
</file>

<file path=ppt/theme/theme2.xml><?xml version="1.0" encoding="utf-8"?>
<a:theme xmlns:a="http://schemas.openxmlformats.org/drawingml/2006/main" name="天空">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00000"/>
      </a:dk2>
      <a:lt2>
        <a:srgbClr val="EEECE1"/>
      </a:lt2>
      <a:accent1>
        <a:srgbClr val="808080"/>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メトロポリタン</Template>
  <TotalTime>274</TotalTime>
  <Words>5255</Words>
  <Application>Microsoft Office PowerPoint</Application>
  <PresentationFormat>画面に合わせる (4:3)</PresentationFormat>
  <Paragraphs>442</Paragraphs>
  <Slides>83</Slides>
  <Notes>2</Notes>
  <HiddenSlides>0</HiddenSlides>
  <MMClips>0</MMClips>
  <ScaleCrop>false</ScaleCrop>
  <HeadingPairs>
    <vt:vector size="6" baseType="variant">
      <vt:variant>
        <vt:lpstr>使用されているフォント</vt:lpstr>
      </vt:variant>
      <vt:variant>
        <vt:i4>4</vt:i4>
      </vt:variant>
      <vt:variant>
        <vt:lpstr>テーマ</vt:lpstr>
      </vt:variant>
      <vt:variant>
        <vt:i4>2</vt:i4>
      </vt:variant>
      <vt:variant>
        <vt:lpstr>スライド タイトル</vt:lpstr>
      </vt:variant>
      <vt:variant>
        <vt:i4>83</vt:i4>
      </vt:variant>
    </vt:vector>
  </HeadingPairs>
  <TitlesOfParts>
    <vt:vector size="89" baseType="lpstr">
      <vt:lpstr>メイリオ</vt:lpstr>
      <vt:lpstr>Arial</vt:lpstr>
      <vt:lpstr>Calibri</vt:lpstr>
      <vt:lpstr>Calibri Light</vt:lpstr>
      <vt:lpstr>メトロポリタン</vt:lpstr>
      <vt:lpstr>天空</vt:lpstr>
      <vt:lpstr>Session１　身体の捉え方</vt:lpstr>
      <vt:lpstr>PowerPoint プレゼンテーション</vt:lpstr>
      <vt:lpstr>   本日の勉強のねらい</vt:lpstr>
      <vt:lpstr>  西洋医学　　目に見えるものによって診断 </vt:lpstr>
      <vt:lpstr>東洋医学　 　　　目に見えないものも診断の材料になる</vt:lpstr>
      <vt:lpstr>ホリスティック医学　統合医療</vt:lpstr>
      <vt:lpstr>その他</vt:lpstr>
      <vt:lpstr>例えば花粉症・・・</vt:lpstr>
      <vt:lpstr>自分の限界を決めるのは？</vt:lpstr>
      <vt:lpstr>私たちの可能性</vt:lpstr>
      <vt:lpstr>なぜ回復できないのか</vt:lpstr>
      <vt:lpstr>医療の流れ</vt:lpstr>
      <vt:lpstr>NHKスペシャル「驚異の小宇宙　人体」 　1989（平成元）年～1999（平成11）年</vt:lpstr>
      <vt:lpstr>PowerPoint プレゼンテーション</vt:lpstr>
      <vt:lpstr>参考に</vt:lpstr>
      <vt:lpstr>私たちはどれ位自分の事を知っているだろう また、気づこうとしているだろうか　１</vt:lpstr>
      <vt:lpstr>私たちはどれ位自分の事を知っているだろう また、気づこうとしているだろうか　２</vt:lpstr>
      <vt:lpstr>次回</vt:lpstr>
      <vt:lpstr>PowerPoint プレゼンテーション</vt:lpstr>
      <vt:lpstr>健康になるために必要なこと</vt:lpstr>
      <vt:lpstr>意識 </vt:lpstr>
      <vt:lpstr>健康の定義</vt:lpstr>
      <vt:lpstr>健康になるために必要なこと </vt:lpstr>
      <vt:lpstr>心ー直感　　思考ー頭</vt:lpstr>
      <vt:lpstr>内観</vt:lpstr>
      <vt:lpstr>信じる</vt:lpstr>
      <vt:lpstr>行動</vt:lpstr>
      <vt:lpstr>行動</vt:lpstr>
      <vt:lpstr>食事</vt:lpstr>
      <vt:lpstr>排泄 便・尿・皮膚・呼吸</vt:lpstr>
      <vt:lpstr>睡眠</vt:lpstr>
      <vt:lpstr>環境</vt:lpstr>
      <vt:lpstr>気づき</vt:lpstr>
      <vt:lpstr>健康に対する意識</vt:lpstr>
      <vt:lpstr>PowerPoint プレゼンテーション</vt:lpstr>
      <vt:lpstr>医療の進歩の功罪 </vt:lpstr>
      <vt:lpstr>医療の進歩の功罪</vt:lpstr>
      <vt:lpstr>環境 </vt:lpstr>
      <vt:lpstr>PowerPoint プレゼンテーション</vt:lpstr>
      <vt:lpstr>あなたが望む「健康」</vt:lpstr>
      <vt:lpstr>Session３　病気とは</vt:lpstr>
      <vt:lpstr>皆さんはどんなことを イメージしますか？</vt:lpstr>
      <vt:lpstr>病気は健康を妨げている条件を除去しようとする自然の働きであるそれは、癒そうとする自然の試みである。われわれはその自然の試みを援助しなければならない。　　　　　　F.ナイチンゲール</vt:lpstr>
      <vt:lpstr> 全ての病気は、その経過のどの時期をとっても、程度の差こそあれ、その性質は回復過程であって、必ずしも苦痛を伴うものではないのである。　　　　　　　　　　　　　　　　　　　　　　　　　　　　　 　　　　　　　　　　　　　　F.ナイチンゲール</vt:lpstr>
      <vt:lpstr>つまり病気とは、毒されたり、衰えたりする過程を癒そうとする自然の努力のあらわれであり、それは何週間も何カ月も前から気づかずに始まっていて、このように進んできた以前からの過程の、その時々の結果として現れたのが病気という現象なのである。　　F.ナイチンゲール　　　　　　　　　　　　　　　　　　　　　　　</vt:lpstr>
      <vt:lpstr>病気とは、自分の身体が「健康」な状態へ回復させようとしている時に現れる、その時々の現象であり、身体からのサインである。 　　　　　　　　　　　　　　　　F.ナイチンゲール</vt:lpstr>
      <vt:lpstr>私たちを健康な状態に戻してくれようとしているサイン　ー　身体の声</vt:lpstr>
      <vt:lpstr> ９９．９９％身体の中に溜まった毒素 　　　　ー毒素とは　ストレス </vt:lpstr>
      <vt:lpstr>ストレスは、自分との繋がりを切ってしまったときに起きる自覚症 ▶身体へのストレスー必要以上の食事量、高カロリーな動物　　 　性たんぱく、睡眠、人間関係、環境 ▶感情のストレスー恐れや不安、恐怖、嫉妬 　…ネガティブな感情   </vt:lpstr>
      <vt:lpstr>環境？　社会？　自分？  「医療」という箱の中だけで捉えていると、治る可能性も小さくなってしまう。箱の外には、無限の可能性があり（意識・気づき・・・）治る可能性を大きくする。</vt:lpstr>
      <vt:lpstr>病気になる選択をしているのは、 無意識でもまぎれもない「自分」  正直な自分でいるか 素直な自分と向き合えているか </vt:lpstr>
      <vt:lpstr> 意識と選択 　これまでの習慣、概念もあり、なかなか一気に変　　 　えることは難しい ▶様々な健康法 　何に焦点を当てるか　「〇〇健康法」が沢山ある 　自分がしっくりくるもの、ピンとくるものを選択し行動していく</vt:lpstr>
      <vt:lpstr>▶東洋医学ー自然治癒を基本とする ▶西洋医学ー悪いところを排除しようとする 「自分が自然でいること」「自然の中に身をおくこと」  自然=「癒し」 私たちの心と身体に直接働きかけて自然治癒力を引き出し回復を促進させる一つの方法</vt:lpstr>
      <vt:lpstr>自分に合った方法を見つけていく 本来あるべき自分に戻っていく作業  </vt:lpstr>
      <vt:lpstr>それでも、ネガティブな感情を手放し、明るく、楽しく、ワクワクする気持ちで生活することが 回復に向かう道 完治する可能性もでてくる </vt:lpstr>
      <vt:lpstr>病気を排除するのではなく、身体の声を聴き、何をしていくことが自分にとって大切なのかを、素直に考えてみることからはじめてみよう。 そうやって考えられる時間と、空間をつくっていこう。=癒しの空間と時間　答えは自分の中にしかない</vt:lpstr>
      <vt:lpstr>これからの時代に必要な 　　　　健康管理の仕方 　　～自分の身体は自分で回復させる～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MeisterLabs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Mindmap of MindMeister</dc:title>
  <dc:creator>MeisterLabs GmbH</dc:creator>
  <cp:lastModifiedBy>冨澤 文絵</cp:lastModifiedBy>
  <cp:revision>25</cp:revision>
  <dcterms:created xsi:type="dcterms:W3CDTF">2011-05-09T10:21:00Z</dcterms:created>
  <dcterms:modified xsi:type="dcterms:W3CDTF">2021-04-07T10:57:03Z</dcterms:modified>
</cp:coreProperties>
</file>