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
  </p:notesMasterIdLst>
  <p:sldIdLst>
    <p:sldId id="258" r:id="rId2"/>
    <p:sldId id="259" r:id="rId3"/>
    <p:sldId id="260" r:id="rId4"/>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94681"/>
  </p:normalViewPr>
  <p:slideViewPr>
    <p:cSldViewPr snapToGrid="0" snapToObjects="1" showGuides="1">
      <p:cViewPr varScale="1">
        <p:scale>
          <a:sx n="75" d="100"/>
          <a:sy n="75" d="100"/>
        </p:scale>
        <p:origin x="1506" y="7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86704DB5-62A3-4872-818E-8BADBE1FB279}" type="datetimeFigureOut">
              <a:rPr kumimoji="1" lang="ja-JP" altLang="en-US" smtClean="0"/>
              <a:t>2021/4/9</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0A174C1F-9689-4E9C-AE2B-8ED012ADCC44}" type="slidenum">
              <a:rPr kumimoji="1" lang="ja-JP" altLang="en-US" smtClean="0"/>
              <a:t>‹#›</a:t>
            </a:fld>
            <a:endParaRPr kumimoji="1" lang="ja-JP" altLang="en-US"/>
          </a:p>
        </p:txBody>
      </p:sp>
    </p:spTree>
    <p:extLst>
      <p:ext uri="{BB962C8B-B14F-4D97-AF65-F5344CB8AC3E}">
        <p14:creationId xmlns:p14="http://schemas.microsoft.com/office/powerpoint/2010/main" val="16006998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a:t>
            </a:fld>
            <a:endParaRPr kumimoji="1" lang="ja-JP" altLang="en-US"/>
          </a:p>
        </p:txBody>
      </p:sp>
    </p:spTree>
    <p:extLst>
      <p:ext uri="{BB962C8B-B14F-4D97-AF65-F5344CB8AC3E}">
        <p14:creationId xmlns:p14="http://schemas.microsoft.com/office/powerpoint/2010/main" val="31163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2</a:t>
            </a:fld>
            <a:endParaRPr kumimoji="1" lang="ja-JP" altLang="en-US"/>
          </a:p>
        </p:txBody>
      </p:sp>
    </p:spTree>
    <p:extLst>
      <p:ext uri="{BB962C8B-B14F-4D97-AF65-F5344CB8AC3E}">
        <p14:creationId xmlns:p14="http://schemas.microsoft.com/office/powerpoint/2010/main" val="118521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3</a:t>
            </a:fld>
            <a:endParaRPr kumimoji="1" lang="ja-JP" altLang="en-US"/>
          </a:p>
        </p:txBody>
      </p:sp>
    </p:spTree>
    <p:extLst>
      <p:ext uri="{BB962C8B-B14F-4D97-AF65-F5344CB8AC3E}">
        <p14:creationId xmlns:p14="http://schemas.microsoft.com/office/powerpoint/2010/main" val="168020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8E9168D-E896-440C-89B9-E83E8F037AF6}" type="datetimeFigureOut">
              <a:rPr kumimoji="1" lang="ja-JP" altLang="en-US" smtClean="0"/>
              <a:t>2021/4/9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DADB2E-0187-49DC-B6F8-9282FA3AA93C}" type="slidenum">
              <a:rPr kumimoji="1" lang="ja-JP" altLang="en-US" smtClean="0"/>
              <a:t>‹#›</a:t>
            </a:fld>
            <a:endParaRPr kumimoji="1" lang="ja-JP" altLang="en-US"/>
          </a:p>
        </p:txBody>
      </p:sp>
    </p:spTree>
    <p:extLst>
      <p:ext uri="{BB962C8B-B14F-4D97-AF65-F5344CB8AC3E}">
        <p14:creationId xmlns:p14="http://schemas.microsoft.com/office/powerpoint/2010/main" val="398380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8E9168D-E896-440C-89B9-E83E8F037AF6}" type="datetimeFigureOut">
              <a:rPr kumimoji="1" lang="ja-JP" altLang="en-US" smtClean="0"/>
              <a:t>2021/4/9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DADB2E-0187-49DC-B6F8-9282FA3AA93C}" type="slidenum">
              <a:rPr kumimoji="1" lang="ja-JP" altLang="en-US" smtClean="0"/>
              <a:t>‹#›</a:t>
            </a:fld>
            <a:endParaRPr kumimoji="1" lang="ja-JP" altLang="en-US"/>
          </a:p>
        </p:txBody>
      </p:sp>
    </p:spTree>
    <p:extLst>
      <p:ext uri="{BB962C8B-B14F-4D97-AF65-F5344CB8AC3E}">
        <p14:creationId xmlns:p14="http://schemas.microsoft.com/office/powerpoint/2010/main" val="364131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875"/>
            <a:ext cx="4476750" cy="845185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8E9168D-E896-440C-89B9-E83E8F037AF6}" type="datetimeFigureOut">
              <a:rPr kumimoji="1" lang="ja-JP" altLang="en-US" smtClean="0"/>
              <a:t>2021/4/9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DADB2E-0187-49DC-B6F8-9282FA3AA93C}" type="slidenum">
              <a:rPr kumimoji="1" lang="ja-JP" altLang="en-US" smtClean="0"/>
              <a:t>‹#›</a:t>
            </a:fld>
            <a:endParaRPr kumimoji="1" lang="ja-JP" altLang="en-US"/>
          </a:p>
        </p:txBody>
      </p:sp>
    </p:spTree>
    <p:extLst>
      <p:ext uri="{BB962C8B-B14F-4D97-AF65-F5344CB8AC3E}">
        <p14:creationId xmlns:p14="http://schemas.microsoft.com/office/powerpoint/2010/main" val="2162743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5B051B3A-C9C9-413A-A4AA-B10505C51196}" type="datetime1">
              <a:rPr kumimoji="1" lang="ja-JP" altLang="en-US" smtClean="0"/>
              <a:pPr/>
              <a:t>2021/4/9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51048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8E9168D-E896-440C-89B9-E83E8F037AF6}" type="datetimeFigureOut">
              <a:rPr kumimoji="1" lang="ja-JP" altLang="en-US" smtClean="0"/>
              <a:t>2021/4/9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DADB2E-0187-49DC-B6F8-9282FA3AA93C}" type="slidenum">
              <a:rPr kumimoji="1" lang="ja-JP" altLang="en-US" smtClean="0"/>
              <a:t>‹#›</a:t>
            </a:fld>
            <a:endParaRPr kumimoji="1" lang="ja-JP" altLang="en-US"/>
          </a:p>
        </p:txBody>
      </p:sp>
    </p:spTree>
    <p:extLst>
      <p:ext uri="{BB962C8B-B14F-4D97-AF65-F5344CB8AC3E}">
        <p14:creationId xmlns:p14="http://schemas.microsoft.com/office/powerpoint/2010/main" val="67322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338" y="419893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8E9168D-E896-440C-89B9-E83E8F037AF6}" type="datetimeFigureOut">
              <a:rPr kumimoji="1" lang="ja-JP" altLang="en-US" smtClean="0"/>
              <a:t>2021/4/9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DADB2E-0187-49DC-B6F8-9282FA3AA93C}" type="slidenum">
              <a:rPr kumimoji="1" lang="ja-JP" altLang="en-US" smtClean="0"/>
              <a:t>‹#›</a:t>
            </a:fld>
            <a:endParaRPr kumimoji="1" lang="ja-JP" altLang="en-US"/>
          </a:p>
        </p:txBody>
      </p:sp>
    </p:spTree>
    <p:extLst>
      <p:ext uri="{BB962C8B-B14F-4D97-AF65-F5344CB8AC3E}">
        <p14:creationId xmlns:p14="http://schemas.microsoft.com/office/powerpoint/2010/main" val="235272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8E9168D-E896-440C-89B9-E83E8F037AF6}" type="datetimeFigureOut">
              <a:rPr kumimoji="1" lang="ja-JP" altLang="en-US" smtClean="0"/>
              <a:t>2021/4/9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DADB2E-0187-49DC-B6F8-9282FA3AA93C}" type="slidenum">
              <a:rPr kumimoji="1" lang="ja-JP" altLang="en-US" smtClean="0"/>
              <a:t>‹#›</a:t>
            </a:fld>
            <a:endParaRPr kumimoji="1" lang="ja-JP" altLang="en-US"/>
          </a:p>
        </p:txBody>
      </p:sp>
    </p:spTree>
    <p:extLst>
      <p:ext uri="{BB962C8B-B14F-4D97-AF65-F5344CB8AC3E}">
        <p14:creationId xmlns:p14="http://schemas.microsoft.com/office/powerpoint/2010/main" val="7762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8E9168D-E896-440C-89B9-E83E8F037AF6}" type="datetimeFigureOut">
              <a:rPr kumimoji="1" lang="ja-JP" altLang="en-US" smtClean="0"/>
              <a:t>2021/4/9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5DADB2E-0187-49DC-B6F8-9282FA3AA93C}" type="slidenum">
              <a:rPr kumimoji="1" lang="ja-JP" altLang="en-US" smtClean="0"/>
              <a:t>‹#›</a:t>
            </a:fld>
            <a:endParaRPr kumimoji="1" lang="ja-JP" altLang="en-US"/>
          </a:p>
        </p:txBody>
      </p:sp>
    </p:spTree>
    <p:extLst>
      <p:ext uri="{BB962C8B-B14F-4D97-AF65-F5344CB8AC3E}">
        <p14:creationId xmlns:p14="http://schemas.microsoft.com/office/powerpoint/2010/main" val="173015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8E9168D-E896-440C-89B9-E83E8F037AF6}" type="datetimeFigureOut">
              <a:rPr kumimoji="1" lang="ja-JP" altLang="en-US" smtClean="0"/>
              <a:t>2021/4/9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DADB2E-0187-49DC-B6F8-9282FA3AA93C}" type="slidenum">
              <a:rPr kumimoji="1" lang="ja-JP" altLang="en-US" smtClean="0"/>
              <a:t>‹#›</a:t>
            </a:fld>
            <a:endParaRPr kumimoji="1" lang="ja-JP" altLang="en-US"/>
          </a:p>
        </p:txBody>
      </p:sp>
    </p:spTree>
    <p:extLst>
      <p:ext uri="{BB962C8B-B14F-4D97-AF65-F5344CB8AC3E}">
        <p14:creationId xmlns:p14="http://schemas.microsoft.com/office/powerpoint/2010/main" val="172442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8E9168D-E896-440C-89B9-E83E8F037AF6}" type="datetimeFigureOut">
              <a:rPr kumimoji="1" lang="ja-JP" altLang="en-US" smtClean="0"/>
              <a:t>2021/4/9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5DADB2E-0187-49DC-B6F8-9282FA3AA93C}" type="slidenum">
              <a:rPr kumimoji="1" lang="ja-JP" altLang="en-US" smtClean="0"/>
              <a:t>‹#›</a:t>
            </a:fld>
            <a:endParaRPr kumimoji="1" lang="ja-JP" altLang="en-US"/>
          </a:p>
        </p:txBody>
      </p:sp>
    </p:spTree>
    <p:extLst>
      <p:ext uri="{BB962C8B-B14F-4D97-AF65-F5344CB8AC3E}">
        <p14:creationId xmlns:p14="http://schemas.microsoft.com/office/powerpoint/2010/main" val="247273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8E9168D-E896-440C-89B9-E83E8F037AF6}" type="datetimeFigureOut">
              <a:rPr kumimoji="1" lang="ja-JP" altLang="en-US" smtClean="0"/>
              <a:t>2021/4/9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DADB2E-0187-49DC-B6F8-9282FA3AA93C}" type="slidenum">
              <a:rPr kumimoji="1" lang="ja-JP" altLang="en-US" smtClean="0"/>
              <a:t>‹#›</a:t>
            </a:fld>
            <a:endParaRPr kumimoji="1" lang="ja-JP" altLang="en-US"/>
          </a:p>
        </p:txBody>
      </p:sp>
    </p:spTree>
    <p:extLst>
      <p:ext uri="{BB962C8B-B14F-4D97-AF65-F5344CB8AC3E}">
        <p14:creationId xmlns:p14="http://schemas.microsoft.com/office/powerpoint/2010/main" val="390511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8E9168D-E896-440C-89B9-E83E8F037AF6}" type="datetimeFigureOut">
              <a:rPr kumimoji="1" lang="ja-JP" altLang="en-US" smtClean="0"/>
              <a:t>2021/4/9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DADB2E-0187-49DC-B6F8-9282FA3AA93C}" type="slidenum">
              <a:rPr kumimoji="1" lang="ja-JP" altLang="en-US" smtClean="0"/>
              <a:t>‹#›</a:t>
            </a:fld>
            <a:endParaRPr kumimoji="1" lang="ja-JP" altLang="en-US"/>
          </a:p>
        </p:txBody>
      </p:sp>
    </p:spTree>
    <p:extLst>
      <p:ext uri="{BB962C8B-B14F-4D97-AF65-F5344CB8AC3E}">
        <p14:creationId xmlns:p14="http://schemas.microsoft.com/office/powerpoint/2010/main" val="316839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0"/>
            <a:ext cx="6172200" cy="65373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A8E9168D-E896-440C-89B9-E83E8F037AF6}" type="datetimeFigureOut">
              <a:rPr kumimoji="1" lang="ja-JP" altLang="en-US" smtClean="0"/>
              <a:t>2021/4/9</a:t>
            </a:fld>
            <a:endParaRPr kumimoji="1" lang="ja-JP" altLang="en-US"/>
          </a:p>
        </p:txBody>
      </p:sp>
      <p:sp>
        <p:nvSpPr>
          <p:cNvPr id="5" name="フッター プレースホルダー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A5DADB2E-0187-49DC-B6F8-9282FA3AA93C}" type="slidenum">
              <a:rPr kumimoji="1" lang="ja-JP" altLang="en-US" smtClean="0"/>
              <a:t>‹#›</a:t>
            </a:fld>
            <a:endParaRPr kumimoji="1" lang="ja-JP" altLang="en-US"/>
          </a:p>
        </p:txBody>
      </p:sp>
    </p:spTree>
    <p:extLst>
      <p:ext uri="{BB962C8B-B14F-4D97-AF65-F5344CB8AC3E}">
        <p14:creationId xmlns:p14="http://schemas.microsoft.com/office/powerpoint/2010/main" val="72787765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0.pn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DDC41035-E645-4DD8-977F-9D7449F6AA94}"/>
              </a:ext>
            </a:extLst>
          </p:cNvPr>
          <p:cNvSpPr/>
          <p:nvPr/>
        </p:nvSpPr>
        <p:spPr>
          <a:xfrm>
            <a:off x="2253803" y="193185"/>
            <a:ext cx="4604197" cy="8351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きれいな海でおもてなし大作戦！</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しずおか海洋ごみゼロ対策プロジェクト実行委員会</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253803" y="1228955"/>
            <a:ext cx="4188552" cy="338554"/>
          </a:xfrm>
          <a:prstGeom prst="rect">
            <a:avLst/>
          </a:prstGeom>
          <a:noFill/>
        </p:spPr>
        <p:txBody>
          <a:bodyPr wrap="square" rtlCol="0">
            <a:spAutoFit/>
          </a:bodyPr>
          <a:lstStyle/>
          <a:p>
            <a:pPr algn="ctr"/>
            <a:r>
              <a:rPr lang="ja-JP" altLang="en-US" sz="1600" dirty="0">
                <a:solidFill>
                  <a:schemeClr val="tx2">
                    <a:lumMod val="60000"/>
                    <a:lumOff val="40000"/>
                  </a:schemeClr>
                </a:solidFill>
                <a:latin typeface="HGPｺﾞｼｯｸE" pitchFamily="50" charset="-128"/>
                <a:ea typeface="HGPｺﾞｼｯｸE" pitchFamily="50" charset="-128"/>
              </a:rPr>
              <a:t>静岡から全国へ！海洋ごみ削減を呼びかけ</a:t>
            </a:r>
          </a:p>
        </p:txBody>
      </p:sp>
      <p:sp>
        <p:nvSpPr>
          <p:cNvPr id="26" name="テキスト ボックス 25"/>
          <p:cNvSpPr txBox="1"/>
          <p:nvPr/>
        </p:nvSpPr>
        <p:spPr>
          <a:xfrm>
            <a:off x="401997" y="1638660"/>
            <a:ext cx="6054006" cy="1361911"/>
          </a:xfrm>
          <a:prstGeom prst="rect">
            <a:avLst/>
          </a:prstGeom>
          <a:noFill/>
        </p:spPr>
        <p:txBody>
          <a:bodyPr wrap="square" rtlCol="0">
            <a:spAutoFit/>
          </a:bodyPr>
          <a:lstStyle/>
          <a:p>
            <a:r>
              <a:rPr lang="ja-JP" altLang="ja-JP" sz="1050" dirty="0">
                <a:latin typeface="メイリオ" panose="020B0604030504040204" pitchFamily="50" charset="-128"/>
                <a:ea typeface="メイリオ" panose="020B0604030504040204" pitchFamily="50" charset="-128"/>
                <a:cs typeface="メイリオ" panose="020B0604030504040204" pitchFamily="50" charset="-128"/>
              </a:rPr>
              <a:t>静岡県</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の豊かな海を未来に残すため、近年問題となっている「海洋ごみ」に焦点をあて次世代を担う若者を中心に、海の現状や課題等を学び海を大切にする心を育みました。</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当実行委員会では、静岡県の人気サッカー球団清水エスパルスの協力得て、海ごみゼロＰＲ大使として活動してもらい清掃活動のみならず、</a:t>
            </a:r>
            <a:r>
              <a:rPr lang="ja-JP" altLang="ja-JP" sz="1050" dirty="0">
                <a:latin typeface="メイリオ" panose="020B0604030504040204" pitchFamily="50" charset="-128"/>
                <a:ea typeface="メイリオ" panose="020B0604030504040204" pitchFamily="50" charset="-128"/>
                <a:cs typeface="メイリオ" panose="020B0604030504040204" pitchFamily="50" charset="-128"/>
              </a:rPr>
              <a:t>喚起ポスターの作成・掲示</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、ミズウオの解剖イベントの実施など、</a:t>
            </a:r>
            <a:r>
              <a:rPr lang="ja-JP" altLang="ja-JP" sz="1050" dirty="0">
                <a:latin typeface="メイリオ" panose="020B0604030504040204" pitchFamily="50" charset="-128"/>
                <a:ea typeface="メイリオ" panose="020B0604030504040204" pitchFamily="50" charset="-128"/>
                <a:cs typeface="メイリオ" panose="020B0604030504040204" pitchFamily="50" charset="-128"/>
              </a:rPr>
              <a:t>「きれいな海でおもてなし大作戦」と銘打った海洋ごみ削減のための活動</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に取り組みました。これにより、</a:t>
            </a:r>
            <a:r>
              <a:rPr lang="ja-JP" altLang="ja-JP" sz="1050" dirty="0">
                <a:latin typeface="メイリオ" panose="020B0604030504040204" pitchFamily="50" charset="-128"/>
                <a:ea typeface="メイリオ" panose="020B0604030504040204" pitchFamily="50" charset="-128"/>
                <a:cs typeface="メイリオ" panose="020B0604030504040204" pitchFamily="50" charset="-128"/>
              </a:rPr>
              <a:t>市民や観光客の皆さまに海洋ごみに関する理解を深めてもらい、海洋ごみ削減に対する意識</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050" dirty="0">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を図りました。</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900" dirty="0">
              <a:latin typeface="メイリオ" pitchFamily="50" charset="-128"/>
              <a:ea typeface="メイリオ" pitchFamily="50" charset="-128"/>
            </a:endParaRPr>
          </a:p>
        </p:txBody>
      </p:sp>
      <p:cxnSp>
        <p:nvCxnSpPr>
          <p:cNvPr id="7" name="直線コネクタ 6"/>
          <p:cNvCxnSpPr/>
          <p:nvPr/>
        </p:nvCxnSpPr>
        <p:spPr>
          <a:xfrm>
            <a:off x="401997" y="1567509"/>
            <a:ext cx="605400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83574" y="7737916"/>
            <a:ext cx="6054006" cy="230832"/>
          </a:xfrm>
          <a:prstGeom prst="rect">
            <a:avLst/>
          </a:prstGeom>
          <a:noFill/>
        </p:spPr>
        <p:txBody>
          <a:bodyPr wrap="square" rtlCol="0">
            <a:spAutoFit/>
          </a:bodyPr>
          <a:lstStyle/>
          <a:p>
            <a:pPr algn="just"/>
            <a:r>
              <a:rPr lang="ja-JP" altLang="en-US" sz="900" b="1" dirty="0">
                <a:latin typeface="メイリオ" pitchFamily="50" charset="-128"/>
                <a:ea typeface="メイリオ" pitchFamily="50" charset="-128"/>
              </a:rPr>
              <a:t>メディア露出（抜粋）</a:t>
            </a:r>
          </a:p>
        </p:txBody>
      </p:sp>
      <p:graphicFrame>
        <p:nvGraphicFramePr>
          <p:cNvPr id="44" name="表 43"/>
          <p:cNvGraphicFramePr>
            <a:graphicFrameLocks noGrp="1"/>
          </p:cNvGraphicFramePr>
          <p:nvPr>
            <p:extLst>
              <p:ext uri="{D42A27DB-BD31-4B8C-83A1-F6EECF244321}">
                <p14:modId xmlns:p14="http://schemas.microsoft.com/office/powerpoint/2010/main" val="2275275680"/>
              </p:ext>
            </p:extLst>
          </p:nvPr>
        </p:nvGraphicFramePr>
        <p:xfrm>
          <a:off x="236220" y="5751832"/>
          <a:ext cx="6386131" cy="1828800"/>
        </p:xfrm>
        <a:graphic>
          <a:graphicData uri="http://schemas.openxmlformats.org/drawingml/2006/table">
            <a:tbl>
              <a:tblPr firstRow="1" bandRow="1">
                <a:tableStyleId>{5C22544A-7EE6-4342-B048-85BDC9FD1C3A}</a:tableStyleId>
              </a:tblPr>
              <a:tblGrid>
                <a:gridCol w="1211580">
                  <a:extLst>
                    <a:ext uri="{9D8B030D-6E8A-4147-A177-3AD203B41FA5}">
                      <a16:colId xmlns:a16="http://schemas.microsoft.com/office/drawing/2014/main" val="20000"/>
                    </a:ext>
                  </a:extLst>
                </a:gridCol>
                <a:gridCol w="2353963">
                  <a:extLst>
                    <a:ext uri="{9D8B030D-6E8A-4147-A177-3AD203B41FA5}">
                      <a16:colId xmlns:a16="http://schemas.microsoft.com/office/drawing/2014/main" val="20001"/>
                    </a:ext>
                  </a:extLst>
                </a:gridCol>
                <a:gridCol w="1555156">
                  <a:extLst>
                    <a:ext uri="{9D8B030D-6E8A-4147-A177-3AD203B41FA5}">
                      <a16:colId xmlns:a16="http://schemas.microsoft.com/office/drawing/2014/main" val="20002"/>
                    </a:ext>
                  </a:extLst>
                </a:gridCol>
                <a:gridCol w="607649">
                  <a:extLst>
                    <a:ext uri="{9D8B030D-6E8A-4147-A177-3AD203B41FA5}">
                      <a16:colId xmlns:a16="http://schemas.microsoft.com/office/drawing/2014/main" val="20003"/>
                    </a:ext>
                  </a:extLst>
                </a:gridCol>
                <a:gridCol w="657783">
                  <a:extLst>
                    <a:ext uri="{9D8B030D-6E8A-4147-A177-3AD203B41FA5}">
                      <a16:colId xmlns:a16="http://schemas.microsoft.com/office/drawing/2014/main" val="20004"/>
                    </a:ext>
                  </a:extLst>
                </a:gridCol>
              </a:tblGrid>
              <a:tr h="185418">
                <a:tc>
                  <a:txBody>
                    <a:bodyPr/>
                    <a:lstStyle/>
                    <a:p>
                      <a:pPr algn="l"/>
                      <a:r>
                        <a:rPr kumimoji="1" lang="ja-JP" altLang="en-US" sz="900" b="1" i="0" dirty="0">
                          <a:solidFill>
                            <a:schemeClr val="tx1"/>
                          </a:solidFill>
                          <a:latin typeface="Meiryo UI" pitchFamily="50" charset="-128"/>
                          <a:ea typeface="Meiryo UI" pitchFamily="50" charset="-128"/>
                        </a:rPr>
                        <a:t>実施日</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kumimoji="1" lang="ja-JP" altLang="en-US" sz="900" b="1" dirty="0">
                          <a:solidFill>
                            <a:schemeClr val="tx1"/>
                          </a:solidFill>
                          <a:latin typeface="Meiryo UI" pitchFamily="50" charset="-128"/>
                          <a:ea typeface="Meiryo UI" pitchFamily="50" charset="-128"/>
                        </a:rPr>
                        <a:t>イベント内容</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kumimoji="1" lang="ja-JP" altLang="en-US" sz="900" b="1" dirty="0">
                          <a:solidFill>
                            <a:schemeClr val="tx1"/>
                          </a:solidFill>
                          <a:latin typeface="Meiryo UI" pitchFamily="50" charset="-128"/>
                          <a:ea typeface="Meiryo UI" pitchFamily="50" charset="-128"/>
                        </a:rPr>
                        <a:t>場所</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kumimoji="1" lang="ja-JP" altLang="en-US" sz="900" b="1" dirty="0">
                          <a:solidFill>
                            <a:schemeClr val="tx1"/>
                          </a:solidFill>
                          <a:latin typeface="Meiryo UI" pitchFamily="50" charset="-128"/>
                          <a:ea typeface="Meiryo UI" pitchFamily="50" charset="-128"/>
                        </a:rPr>
                        <a:t>参加人数</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kumimoji="1" lang="ja-JP" altLang="en-US" sz="900" b="1" dirty="0">
                          <a:solidFill>
                            <a:schemeClr val="tx1"/>
                          </a:solidFill>
                          <a:latin typeface="Meiryo UI" pitchFamily="50" charset="-128"/>
                          <a:ea typeface="Meiryo UI" pitchFamily="50" charset="-128"/>
                        </a:rPr>
                        <a:t>ゴミ袋</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169847">
                <a:tc>
                  <a:txBody>
                    <a:bodyPr/>
                    <a:lstStyle/>
                    <a:p>
                      <a:pPr algn="l"/>
                      <a:r>
                        <a:rPr kumimoji="1" lang="en-US" altLang="ja-JP" sz="900" b="0" dirty="0">
                          <a:solidFill>
                            <a:schemeClr val="tx1"/>
                          </a:solidFill>
                        </a:rPr>
                        <a:t>2020</a:t>
                      </a:r>
                      <a:r>
                        <a:rPr kumimoji="1" lang="ja-JP" altLang="en-US" sz="900" b="0" dirty="0">
                          <a:solidFill>
                            <a:schemeClr val="tx1"/>
                          </a:solidFill>
                        </a:rPr>
                        <a:t>年</a:t>
                      </a:r>
                      <a:r>
                        <a:rPr kumimoji="1" lang="en-US" altLang="ja-JP" sz="900" b="0" dirty="0">
                          <a:solidFill>
                            <a:schemeClr val="tx1"/>
                          </a:solidFill>
                        </a:rPr>
                        <a:t>07</a:t>
                      </a:r>
                      <a:r>
                        <a:rPr kumimoji="1" lang="ja-JP" altLang="en-US" sz="900" b="0" dirty="0">
                          <a:solidFill>
                            <a:schemeClr val="tx1"/>
                          </a:solidFill>
                        </a:rPr>
                        <a:t>月</a:t>
                      </a:r>
                      <a:r>
                        <a:rPr kumimoji="1" lang="en-US" altLang="ja-JP" sz="900" b="0" dirty="0">
                          <a:solidFill>
                            <a:schemeClr val="tx1"/>
                          </a:solidFill>
                        </a:rPr>
                        <a:t>13</a:t>
                      </a:r>
                      <a:r>
                        <a:rPr kumimoji="1" lang="ja-JP" altLang="en-US" sz="900" b="0" dirty="0">
                          <a:solidFill>
                            <a:schemeClr val="tx1"/>
                          </a:solidFill>
                        </a:rPr>
                        <a:t>日（月）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i="0" dirty="0">
                          <a:solidFill>
                            <a:schemeClr val="tx1"/>
                          </a:solidFill>
                        </a:rPr>
                        <a:t>魚がし鮨グループ清掃活動</a:t>
                      </a:r>
                      <a:endParaRPr kumimoji="1" lang="en-US" altLang="ja-JP" sz="9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dirty="0">
                          <a:solidFill>
                            <a:schemeClr val="tx1"/>
                          </a:solidFill>
                        </a:rPr>
                        <a:t>伊豆市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b="0" dirty="0">
                          <a:solidFill>
                            <a:schemeClr val="tx1"/>
                          </a:solidFill>
                        </a:rPr>
                        <a:t>25</a:t>
                      </a:r>
                      <a:endParaRPr kumimoji="1" lang="ja-JP" alt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900" b="0" dirty="0">
                          <a:solidFill>
                            <a:schemeClr val="tx1"/>
                          </a:solidFill>
                        </a:rPr>
                        <a:t>30</a:t>
                      </a:r>
                      <a:r>
                        <a:rPr kumimoji="1" lang="ja-JP" altLang="en-US" sz="900" b="0" dirty="0">
                          <a:solidFill>
                            <a:schemeClr val="tx1"/>
                          </a:solidFill>
                        </a:rPr>
                        <a:t>袋分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7837">
                <a:tc>
                  <a:txBody>
                    <a:bodyPr/>
                    <a:lstStyle/>
                    <a:p>
                      <a:pPr algn="l"/>
                      <a:r>
                        <a:rPr kumimoji="1" lang="en-US" altLang="ja-JP" sz="900" b="0" dirty="0">
                          <a:solidFill>
                            <a:schemeClr val="tx1"/>
                          </a:solidFill>
                        </a:rPr>
                        <a:t>2020</a:t>
                      </a:r>
                      <a:r>
                        <a:rPr kumimoji="1" lang="ja-JP" altLang="en-US" sz="900" b="0" dirty="0">
                          <a:solidFill>
                            <a:schemeClr val="tx1"/>
                          </a:solidFill>
                        </a:rPr>
                        <a:t>年</a:t>
                      </a:r>
                      <a:r>
                        <a:rPr kumimoji="1" lang="en-US" altLang="ja-JP" sz="900" b="0" dirty="0">
                          <a:solidFill>
                            <a:schemeClr val="tx1"/>
                          </a:solidFill>
                        </a:rPr>
                        <a:t>09</a:t>
                      </a:r>
                      <a:r>
                        <a:rPr kumimoji="1" lang="ja-JP" altLang="en-US" sz="900" b="0" dirty="0">
                          <a:solidFill>
                            <a:schemeClr val="tx1"/>
                          </a:solidFill>
                        </a:rPr>
                        <a:t>月</a:t>
                      </a:r>
                      <a:r>
                        <a:rPr kumimoji="1" lang="en-US" altLang="ja-JP" sz="900" b="0" dirty="0">
                          <a:solidFill>
                            <a:schemeClr val="tx1"/>
                          </a:solidFill>
                        </a:rPr>
                        <a:t>02</a:t>
                      </a:r>
                      <a:r>
                        <a:rPr kumimoji="1" lang="ja-JP" altLang="en-US" sz="900" b="0" dirty="0">
                          <a:solidFill>
                            <a:schemeClr val="tx1"/>
                          </a:solidFill>
                        </a:rPr>
                        <a:t>日（水）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a:solidFill>
                            <a:schemeClr val="tx1"/>
                          </a:solidFill>
                        </a:rPr>
                        <a:t>魚がし鮨グループ清掃活動</a:t>
                      </a:r>
                      <a:endParaRPr kumimoji="1" lang="en-US" altLang="ja-JP" sz="9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dirty="0">
                          <a:solidFill>
                            <a:schemeClr val="tx1"/>
                          </a:solidFill>
                        </a:rPr>
                        <a:t>伊豆市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b="0" dirty="0">
                          <a:solidFill>
                            <a:schemeClr val="tx1"/>
                          </a:solidFill>
                        </a:rPr>
                        <a:t>25</a:t>
                      </a:r>
                      <a:endParaRPr kumimoji="1" lang="ja-JP" alt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900" b="0" dirty="0">
                          <a:solidFill>
                            <a:schemeClr val="tx1"/>
                          </a:solidFill>
                        </a:rPr>
                        <a:t>28</a:t>
                      </a:r>
                      <a:r>
                        <a:rPr kumimoji="1" lang="ja-JP" altLang="en-US" sz="900" b="0" dirty="0">
                          <a:solidFill>
                            <a:schemeClr val="tx1"/>
                          </a:solidFill>
                        </a:rPr>
                        <a:t>袋分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9427">
                <a:tc>
                  <a:txBody>
                    <a:bodyPr/>
                    <a:lstStyle/>
                    <a:p>
                      <a:pPr algn="l"/>
                      <a:r>
                        <a:rPr kumimoji="1" lang="en-US" altLang="ja-JP" sz="900" b="0" dirty="0">
                          <a:solidFill>
                            <a:schemeClr val="tx1"/>
                          </a:solidFill>
                        </a:rPr>
                        <a:t>2020</a:t>
                      </a:r>
                      <a:r>
                        <a:rPr kumimoji="1" lang="ja-JP" altLang="en-US" sz="900" b="0" dirty="0">
                          <a:solidFill>
                            <a:schemeClr val="tx1"/>
                          </a:solidFill>
                        </a:rPr>
                        <a:t>年</a:t>
                      </a:r>
                      <a:r>
                        <a:rPr kumimoji="1" lang="en-US" altLang="ja-JP" sz="900" b="0" dirty="0">
                          <a:solidFill>
                            <a:schemeClr val="tx1"/>
                          </a:solidFill>
                        </a:rPr>
                        <a:t>09</a:t>
                      </a:r>
                      <a:r>
                        <a:rPr kumimoji="1" lang="ja-JP" altLang="en-US" sz="900" b="0" dirty="0">
                          <a:solidFill>
                            <a:schemeClr val="tx1"/>
                          </a:solidFill>
                        </a:rPr>
                        <a:t>月</a:t>
                      </a:r>
                      <a:r>
                        <a:rPr kumimoji="1" lang="en-US" altLang="ja-JP" sz="900" b="0" dirty="0">
                          <a:solidFill>
                            <a:schemeClr val="tx1"/>
                          </a:solidFill>
                        </a:rPr>
                        <a:t>06</a:t>
                      </a:r>
                      <a:r>
                        <a:rPr kumimoji="1" lang="ja-JP" altLang="en-US" sz="900" b="0" dirty="0">
                          <a:solidFill>
                            <a:schemeClr val="tx1"/>
                          </a:solidFill>
                        </a:rPr>
                        <a:t>日（日）</a:t>
                      </a:r>
                      <a:endParaRPr kumimoji="1" lang="en-US" altLang="ja-JP"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i="0" dirty="0">
                          <a:solidFill>
                            <a:schemeClr val="tx1"/>
                          </a:solidFill>
                        </a:rPr>
                        <a:t>大浜ビーチフェスタ実行委員会清掃活動</a:t>
                      </a:r>
                      <a:endParaRPr kumimoji="1" lang="en-US" altLang="ja-JP" sz="9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dirty="0">
                          <a:solidFill>
                            <a:schemeClr val="tx1"/>
                          </a:solidFill>
                        </a:rPr>
                        <a:t>静岡市駿河区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b="0" dirty="0">
                          <a:solidFill>
                            <a:schemeClr val="tx1"/>
                          </a:solidFill>
                        </a:rPr>
                        <a:t>150</a:t>
                      </a:r>
                      <a:endParaRPr kumimoji="1" lang="ja-JP" alt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rPr>
                        <a:t>159</a:t>
                      </a:r>
                      <a:r>
                        <a:rPr kumimoji="1" lang="ja-JP" altLang="en-US" sz="900" b="0" dirty="0">
                          <a:solidFill>
                            <a:schemeClr val="tx1"/>
                          </a:solidFill>
                        </a:rPr>
                        <a:t>袋分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17517">
                <a:tc>
                  <a:txBody>
                    <a:bodyPr/>
                    <a:lstStyle/>
                    <a:p>
                      <a:pPr algn="l"/>
                      <a:r>
                        <a:rPr kumimoji="1" lang="en-US" altLang="ja-JP" sz="900" b="0" dirty="0">
                          <a:solidFill>
                            <a:schemeClr val="tx1"/>
                          </a:solidFill>
                        </a:rPr>
                        <a:t>2020</a:t>
                      </a:r>
                      <a:r>
                        <a:rPr kumimoji="1" lang="ja-JP" altLang="en-US" sz="900" b="0" dirty="0">
                          <a:solidFill>
                            <a:schemeClr val="tx1"/>
                          </a:solidFill>
                        </a:rPr>
                        <a:t>年</a:t>
                      </a:r>
                      <a:r>
                        <a:rPr kumimoji="1" lang="en-US" altLang="ja-JP" sz="900" b="0" dirty="0">
                          <a:solidFill>
                            <a:schemeClr val="tx1"/>
                          </a:solidFill>
                        </a:rPr>
                        <a:t>09</a:t>
                      </a:r>
                      <a:r>
                        <a:rPr kumimoji="1" lang="ja-JP" altLang="en-US" sz="900" b="0" dirty="0">
                          <a:solidFill>
                            <a:schemeClr val="tx1"/>
                          </a:solidFill>
                        </a:rPr>
                        <a:t>月</a:t>
                      </a:r>
                      <a:r>
                        <a:rPr kumimoji="1" lang="en-US" altLang="ja-JP" sz="900" b="0" dirty="0">
                          <a:solidFill>
                            <a:schemeClr val="tx1"/>
                          </a:solidFill>
                        </a:rPr>
                        <a:t>12</a:t>
                      </a:r>
                      <a:r>
                        <a:rPr kumimoji="1" lang="ja-JP" altLang="en-US" sz="900" b="0" dirty="0">
                          <a:solidFill>
                            <a:schemeClr val="tx1"/>
                          </a:solidFill>
                        </a:rPr>
                        <a:t>日（土）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i="0" dirty="0">
                          <a:solidFill>
                            <a:schemeClr val="tx1"/>
                          </a:solidFill>
                        </a:rPr>
                        <a:t>清水エスパルス清掃活動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dirty="0">
                          <a:solidFill>
                            <a:schemeClr val="tx1"/>
                          </a:solidFill>
                        </a:rPr>
                        <a:t>静岡市清水区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b="0" dirty="0">
                          <a:solidFill>
                            <a:schemeClr val="tx1"/>
                          </a:solidFill>
                        </a:rPr>
                        <a:t>4000</a:t>
                      </a:r>
                      <a:endParaRPr kumimoji="1" lang="ja-JP" alt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900" b="0" dirty="0">
                          <a:solidFill>
                            <a:schemeClr val="tx1"/>
                          </a:solidFill>
                        </a:rPr>
                        <a:t>4000</a:t>
                      </a:r>
                      <a:r>
                        <a:rPr kumimoji="1" lang="ja-JP" altLang="en-US" sz="900" b="0" dirty="0">
                          <a:solidFill>
                            <a:schemeClr val="tx1"/>
                          </a:solidFill>
                        </a:rPr>
                        <a:t>袋分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l"/>
                      <a:r>
                        <a:rPr kumimoji="1" lang="en-US" altLang="ja-JP" sz="900" b="0" dirty="0">
                          <a:solidFill>
                            <a:schemeClr val="tx1"/>
                          </a:solidFill>
                        </a:rPr>
                        <a:t>2020</a:t>
                      </a:r>
                      <a:r>
                        <a:rPr kumimoji="1" lang="ja-JP" altLang="en-US" sz="900" b="0" dirty="0">
                          <a:solidFill>
                            <a:schemeClr val="tx1"/>
                          </a:solidFill>
                        </a:rPr>
                        <a:t>年</a:t>
                      </a:r>
                      <a:r>
                        <a:rPr kumimoji="1" lang="en-US" altLang="ja-JP" sz="900" b="0" dirty="0">
                          <a:solidFill>
                            <a:schemeClr val="tx1"/>
                          </a:solidFill>
                        </a:rPr>
                        <a:t>11</a:t>
                      </a:r>
                      <a:r>
                        <a:rPr kumimoji="1" lang="ja-JP" altLang="en-US" sz="900" b="0" dirty="0">
                          <a:solidFill>
                            <a:schemeClr val="tx1"/>
                          </a:solidFill>
                        </a:rPr>
                        <a:t>月</a:t>
                      </a:r>
                      <a:r>
                        <a:rPr kumimoji="1" lang="en-US" altLang="ja-JP" sz="900" b="0" dirty="0">
                          <a:solidFill>
                            <a:schemeClr val="tx1"/>
                          </a:solidFill>
                        </a:rPr>
                        <a:t>7</a:t>
                      </a:r>
                      <a:r>
                        <a:rPr kumimoji="1" lang="ja-JP" altLang="en-US" sz="900" b="0" dirty="0">
                          <a:solidFill>
                            <a:schemeClr val="tx1"/>
                          </a:solidFill>
                        </a:rPr>
                        <a:t>日（土）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i="0" dirty="0">
                          <a:solidFill>
                            <a:schemeClr val="tx1"/>
                          </a:solidFill>
                        </a:rPr>
                        <a:t>ミズウオ解剖教室</a:t>
                      </a:r>
                      <a:endParaRPr kumimoji="1" lang="en-US" altLang="ja-JP" sz="9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dirty="0">
                          <a:solidFill>
                            <a:schemeClr val="tx1"/>
                          </a:solidFill>
                        </a:rPr>
                        <a:t>静岡市清水区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b="0" dirty="0">
                          <a:solidFill>
                            <a:schemeClr val="tx1"/>
                          </a:solidFill>
                        </a:rPr>
                        <a:t>24</a:t>
                      </a:r>
                      <a:endParaRPr kumimoji="1" lang="ja-JP" alt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algn="l"/>
                      <a:r>
                        <a:rPr kumimoji="1" lang="en-US" altLang="ja-JP" sz="900" b="0" dirty="0">
                          <a:solidFill>
                            <a:schemeClr val="tx1"/>
                          </a:solidFill>
                        </a:rPr>
                        <a:t>2021</a:t>
                      </a:r>
                      <a:r>
                        <a:rPr kumimoji="1" lang="ja-JP" altLang="en-US" sz="900" b="0" dirty="0">
                          <a:solidFill>
                            <a:schemeClr val="tx1"/>
                          </a:solidFill>
                        </a:rPr>
                        <a:t>年</a:t>
                      </a:r>
                      <a:r>
                        <a:rPr kumimoji="1" lang="en-US" altLang="ja-JP" sz="900" b="0" dirty="0">
                          <a:solidFill>
                            <a:schemeClr val="tx1"/>
                          </a:solidFill>
                        </a:rPr>
                        <a:t>02</a:t>
                      </a:r>
                      <a:r>
                        <a:rPr kumimoji="1" lang="ja-JP" altLang="en-US" sz="900" b="0" dirty="0">
                          <a:solidFill>
                            <a:schemeClr val="tx1"/>
                          </a:solidFill>
                        </a:rPr>
                        <a:t>月</a:t>
                      </a:r>
                      <a:r>
                        <a:rPr kumimoji="1" lang="en-US" altLang="ja-JP" sz="900" b="0" dirty="0">
                          <a:solidFill>
                            <a:schemeClr val="tx1"/>
                          </a:solidFill>
                        </a:rPr>
                        <a:t>21</a:t>
                      </a:r>
                      <a:r>
                        <a:rPr kumimoji="1" lang="ja-JP" altLang="en-US" sz="900" b="0" dirty="0">
                          <a:solidFill>
                            <a:schemeClr val="tx1"/>
                          </a:solidFill>
                        </a:rPr>
                        <a:t>日（日）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i="0" dirty="0">
                          <a:solidFill>
                            <a:schemeClr val="tx1"/>
                          </a:solidFill>
                        </a:rPr>
                        <a:t>用宗子供会清掃活動</a:t>
                      </a:r>
                      <a:endParaRPr kumimoji="1" lang="en-US" altLang="ja-JP" sz="9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dirty="0">
                          <a:solidFill>
                            <a:schemeClr val="tx1"/>
                          </a:solidFill>
                        </a:rPr>
                        <a:t>静岡市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b="0" dirty="0">
                          <a:solidFill>
                            <a:schemeClr val="tx1"/>
                          </a:solidFill>
                        </a:rPr>
                        <a:t>40</a:t>
                      </a:r>
                      <a:endParaRPr kumimoji="1" lang="ja-JP" alt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900" b="0" dirty="0">
                          <a:solidFill>
                            <a:schemeClr val="tx1"/>
                          </a:solidFill>
                        </a:rPr>
                        <a:t>80</a:t>
                      </a:r>
                      <a:r>
                        <a:rPr kumimoji="1" lang="ja-JP" altLang="en-US" sz="900" b="0" dirty="0">
                          <a:solidFill>
                            <a:schemeClr val="tx1"/>
                          </a:solidFill>
                        </a:rPr>
                        <a:t>袋分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0">
                <a:tc>
                  <a:txBody>
                    <a:bodyPr/>
                    <a:lstStyle/>
                    <a:p>
                      <a:pPr algn="l"/>
                      <a:r>
                        <a:rPr kumimoji="1" lang="en-US" altLang="ja-JP" sz="900" b="0" dirty="0">
                          <a:solidFill>
                            <a:schemeClr val="tx1"/>
                          </a:solidFill>
                        </a:rPr>
                        <a:t>2021</a:t>
                      </a:r>
                      <a:r>
                        <a:rPr kumimoji="1" lang="ja-JP" altLang="en-US" sz="900" b="0" dirty="0">
                          <a:solidFill>
                            <a:schemeClr val="tx1"/>
                          </a:solidFill>
                        </a:rPr>
                        <a:t>年</a:t>
                      </a:r>
                      <a:r>
                        <a:rPr kumimoji="1" lang="en-US" altLang="ja-JP" sz="900" b="0" dirty="0">
                          <a:solidFill>
                            <a:schemeClr val="tx1"/>
                          </a:solidFill>
                        </a:rPr>
                        <a:t>03</a:t>
                      </a:r>
                      <a:r>
                        <a:rPr kumimoji="1" lang="ja-JP" altLang="en-US" sz="900" b="0" dirty="0">
                          <a:solidFill>
                            <a:schemeClr val="tx1"/>
                          </a:solidFill>
                        </a:rPr>
                        <a:t>月</a:t>
                      </a:r>
                      <a:r>
                        <a:rPr kumimoji="1" lang="en-US" altLang="ja-JP" sz="900" b="0" dirty="0">
                          <a:solidFill>
                            <a:schemeClr val="tx1"/>
                          </a:solidFill>
                        </a:rPr>
                        <a:t>14</a:t>
                      </a:r>
                      <a:r>
                        <a:rPr kumimoji="1" lang="ja-JP" altLang="en-US" sz="900" b="0" dirty="0">
                          <a:solidFill>
                            <a:schemeClr val="tx1"/>
                          </a:solidFill>
                        </a:rPr>
                        <a:t>日（日）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i="0" dirty="0">
                          <a:solidFill>
                            <a:schemeClr val="tx1"/>
                          </a:solidFill>
                        </a:rPr>
                        <a:t>清水エスパルス清掃活動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b="0" dirty="0">
                          <a:solidFill>
                            <a:schemeClr val="tx1"/>
                          </a:solidFill>
                        </a:rPr>
                        <a:t>静岡市清水区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b="0" dirty="0">
                          <a:solidFill>
                            <a:schemeClr val="tx1"/>
                          </a:solidFill>
                        </a:rPr>
                        <a:t>5000</a:t>
                      </a:r>
                      <a:endParaRPr kumimoji="1" lang="ja-JP" alt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900" b="0" dirty="0">
                          <a:solidFill>
                            <a:schemeClr val="tx1"/>
                          </a:solidFill>
                        </a:rPr>
                        <a:t>5010</a:t>
                      </a:r>
                      <a:r>
                        <a:rPr kumimoji="1" lang="ja-JP" altLang="en-US" sz="900" b="0" dirty="0">
                          <a:solidFill>
                            <a:schemeClr val="tx1"/>
                          </a:solidFill>
                        </a:rPr>
                        <a:t>袋分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54" name="テキスト ボックス 53"/>
          <p:cNvSpPr txBox="1"/>
          <p:nvPr/>
        </p:nvSpPr>
        <p:spPr>
          <a:xfrm>
            <a:off x="535974" y="9188774"/>
            <a:ext cx="2019230" cy="200055"/>
          </a:xfrm>
          <a:prstGeom prst="rect">
            <a:avLst/>
          </a:prstGeom>
          <a:noFill/>
        </p:spPr>
        <p:txBody>
          <a:bodyPr wrap="square" rtlCol="0">
            <a:spAutoFit/>
          </a:bodyPr>
          <a:lstStyle/>
          <a:p>
            <a:pPr algn="just"/>
            <a:r>
              <a:rPr lang="ja-JP" altLang="en-US" sz="700" dirty="0">
                <a:latin typeface="メイリオ" pitchFamily="50" charset="-128"/>
                <a:ea typeface="メイリオ" pitchFamily="50" charset="-128"/>
              </a:rPr>
              <a:t>ＣＭ放送</a:t>
            </a:r>
            <a:r>
              <a:rPr lang="en-US" altLang="ja-JP" sz="700" dirty="0">
                <a:latin typeface="メイリオ" pitchFamily="50" charset="-128"/>
                <a:ea typeface="メイリオ" pitchFamily="50" charset="-128"/>
              </a:rPr>
              <a:t>2020/8/28</a:t>
            </a:r>
            <a:r>
              <a:rPr lang="ja-JP" altLang="en-US" sz="700" dirty="0">
                <a:latin typeface="メイリオ" pitchFamily="50" charset="-128"/>
                <a:ea typeface="メイリオ" pitchFamily="50" charset="-128"/>
              </a:rPr>
              <a:t>～　</a:t>
            </a:r>
            <a:r>
              <a:rPr lang="en-US" altLang="ja-JP" sz="700" dirty="0">
                <a:latin typeface="メイリオ" pitchFamily="50" charset="-128"/>
                <a:ea typeface="メイリオ" pitchFamily="50" charset="-128"/>
              </a:rPr>
              <a:t>2021/02/24</a:t>
            </a:r>
            <a:endParaRPr lang="ja-JP" altLang="en-US" sz="700" dirty="0">
              <a:latin typeface="メイリオ" pitchFamily="50" charset="-128"/>
              <a:ea typeface="メイリオ" pitchFamily="50" charset="-128"/>
            </a:endParaRPr>
          </a:p>
        </p:txBody>
      </p:sp>
      <p:sp>
        <p:nvSpPr>
          <p:cNvPr id="55" name="テキスト ボックス 54"/>
          <p:cNvSpPr txBox="1"/>
          <p:nvPr/>
        </p:nvSpPr>
        <p:spPr>
          <a:xfrm>
            <a:off x="2392052" y="9163374"/>
            <a:ext cx="2019230" cy="307777"/>
          </a:xfrm>
          <a:prstGeom prst="rect">
            <a:avLst/>
          </a:prstGeom>
          <a:noFill/>
        </p:spPr>
        <p:txBody>
          <a:bodyPr wrap="square" rtlCol="0">
            <a:spAutoFit/>
          </a:bodyPr>
          <a:lstStyle/>
          <a:p>
            <a:pPr algn="just"/>
            <a:r>
              <a:rPr lang="ja-JP" altLang="en-US" sz="700" dirty="0">
                <a:latin typeface="メイリオ" pitchFamily="50" charset="-128"/>
                <a:ea typeface="メイリオ" pitchFamily="50" charset="-128"/>
              </a:rPr>
              <a:t>テレビ静岡</a:t>
            </a:r>
            <a:endParaRPr lang="en-US" altLang="ja-JP" sz="700" dirty="0">
              <a:latin typeface="メイリオ" pitchFamily="50" charset="-128"/>
              <a:ea typeface="メイリオ" pitchFamily="50" charset="-128"/>
            </a:endParaRPr>
          </a:p>
          <a:p>
            <a:pPr algn="just"/>
            <a:r>
              <a:rPr lang="en-US" altLang="ja-JP" sz="700" dirty="0">
                <a:latin typeface="メイリオ" pitchFamily="50" charset="-128"/>
                <a:ea typeface="メイリオ" pitchFamily="50" charset="-128"/>
              </a:rPr>
              <a:t>2020/09/30</a:t>
            </a:r>
            <a:r>
              <a:rPr lang="ja-JP" altLang="en-US" sz="700" dirty="0">
                <a:latin typeface="メイリオ" pitchFamily="50" charset="-128"/>
                <a:ea typeface="メイリオ" pitchFamily="50" charset="-128"/>
              </a:rPr>
              <a:t>　</a:t>
            </a:r>
            <a:r>
              <a:rPr lang="en-US" altLang="ja-JP" sz="700" dirty="0">
                <a:latin typeface="メイリオ" pitchFamily="50" charset="-128"/>
                <a:ea typeface="メイリオ" pitchFamily="50" charset="-128"/>
              </a:rPr>
              <a:t>22</a:t>
            </a:r>
            <a:r>
              <a:rPr lang="ja-JP" altLang="en-US" sz="700" dirty="0">
                <a:latin typeface="メイリオ" pitchFamily="50" charset="-128"/>
                <a:ea typeface="メイリオ" pitchFamily="50" charset="-128"/>
              </a:rPr>
              <a:t>：</a:t>
            </a:r>
            <a:r>
              <a:rPr lang="en-US" altLang="ja-JP" sz="700" dirty="0">
                <a:latin typeface="メイリオ" pitchFamily="50" charset="-128"/>
                <a:ea typeface="メイリオ" pitchFamily="50" charset="-128"/>
              </a:rPr>
              <a:t>54</a:t>
            </a:r>
            <a:r>
              <a:rPr lang="ja-JP" altLang="en-US" sz="700" dirty="0">
                <a:latin typeface="メイリオ" pitchFamily="50" charset="-128"/>
                <a:ea typeface="メイリオ" pitchFamily="50" charset="-128"/>
              </a:rPr>
              <a:t>～</a:t>
            </a:r>
            <a:r>
              <a:rPr lang="en-US" altLang="ja-JP" sz="700" dirty="0">
                <a:latin typeface="メイリオ" pitchFamily="50" charset="-128"/>
                <a:ea typeface="メイリオ" pitchFamily="50" charset="-128"/>
              </a:rPr>
              <a:t>23</a:t>
            </a:r>
            <a:r>
              <a:rPr lang="ja-JP" altLang="en-US" sz="700" dirty="0">
                <a:latin typeface="メイリオ" pitchFamily="50" charset="-128"/>
                <a:ea typeface="メイリオ" pitchFamily="50" charset="-128"/>
              </a:rPr>
              <a:t>：</a:t>
            </a:r>
            <a:r>
              <a:rPr lang="en-US" altLang="ja-JP" sz="700" dirty="0">
                <a:latin typeface="メイリオ" pitchFamily="50" charset="-128"/>
                <a:ea typeface="メイリオ" pitchFamily="50" charset="-128"/>
              </a:rPr>
              <a:t>00</a:t>
            </a:r>
            <a:r>
              <a:rPr lang="ja-JP" altLang="en-US" sz="700" dirty="0">
                <a:latin typeface="メイリオ" pitchFamily="50" charset="-128"/>
                <a:ea typeface="メイリオ" pitchFamily="50" charset="-128"/>
              </a:rPr>
              <a:t>　放送</a:t>
            </a:r>
          </a:p>
        </p:txBody>
      </p:sp>
      <p:sp>
        <p:nvSpPr>
          <p:cNvPr id="56" name="テキスト ボックス 55"/>
          <p:cNvSpPr txBox="1"/>
          <p:nvPr/>
        </p:nvSpPr>
        <p:spPr>
          <a:xfrm>
            <a:off x="4410082" y="9163374"/>
            <a:ext cx="2019230" cy="307777"/>
          </a:xfrm>
          <a:prstGeom prst="rect">
            <a:avLst/>
          </a:prstGeom>
          <a:noFill/>
        </p:spPr>
        <p:txBody>
          <a:bodyPr wrap="square" rtlCol="0">
            <a:spAutoFit/>
          </a:bodyPr>
          <a:lstStyle/>
          <a:p>
            <a:pPr algn="just"/>
            <a:r>
              <a:rPr lang="ja-JP" altLang="en-US" sz="700" dirty="0">
                <a:latin typeface="メイリオ" pitchFamily="50" charset="-128"/>
                <a:ea typeface="メイリオ" pitchFamily="50" charset="-128"/>
              </a:rPr>
              <a:t>テレビ静岡</a:t>
            </a:r>
            <a:endParaRPr lang="en-US" altLang="ja-JP" sz="700" dirty="0">
              <a:latin typeface="メイリオ" pitchFamily="50" charset="-128"/>
              <a:ea typeface="メイリオ" pitchFamily="50" charset="-128"/>
            </a:endParaRPr>
          </a:p>
          <a:p>
            <a:pPr algn="just"/>
            <a:r>
              <a:rPr lang="en-US" altLang="ja-JP" sz="700" dirty="0">
                <a:latin typeface="メイリオ" pitchFamily="50" charset="-128"/>
                <a:ea typeface="メイリオ" pitchFamily="50" charset="-128"/>
              </a:rPr>
              <a:t>2021/03/04</a:t>
            </a:r>
            <a:r>
              <a:rPr lang="ja-JP" altLang="en-US" sz="700" dirty="0">
                <a:latin typeface="メイリオ" pitchFamily="50" charset="-128"/>
                <a:ea typeface="メイリオ" pitchFamily="50" charset="-128"/>
              </a:rPr>
              <a:t>　</a:t>
            </a:r>
            <a:r>
              <a:rPr lang="en-US" altLang="ja-JP" sz="700" dirty="0">
                <a:latin typeface="メイリオ" pitchFamily="50" charset="-128"/>
                <a:ea typeface="メイリオ" pitchFamily="50" charset="-128"/>
              </a:rPr>
              <a:t>11:19</a:t>
            </a:r>
            <a:r>
              <a:rPr lang="ja-JP" altLang="en-US" sz="700" dirty="0">
                <a:latin typeface="メイリオ" pitchFamily="50" charset="-128"/>
                <a:ea typeface="メイリオ" pitchFamily="50" charset="-128"/>
              </a:rPr>
              <a:t>～</a:t>
            </a:r>
            <a:r>
              <a:rPr lang="en-US" altLang="ja-JP" sz="700" dirty="0">
                <a:latin typeface="メイリオ" pitchFamily="50" charset="-128"/>
                <a:ea typeface="メイリオ" pitchFamily="50" charset="-128"/>
              </a:rPr>
              <a:t>11:25</a:t>
            </a:r>
            <a:r>
              <a:rPr lang="ja-JP" altLang="en-US" sz="700" dirty="0">
                <a:latin typeface="メイリオ" pitchFamily="50" charset="-128"/>
                <a:ea typeface="メイリオ" pitchFamily="50" charset="-128"/>
              </a:rPr>
              <a:t> 放送</a:t>
            </a:r>
          </a:p>
        </p:txBody>
      </p:sp>
      <p:sp>
        <p:nvSpPr>
          <p:cNvPr id="36" name="テキスト ボックス 35"/>
          <p:cNvSpPr txBox="1"/>
          <p:nvPr/>
        </p:nvSpPr>
        <p:spPr>
          <a:xfrm>
            <a:off x="785529" y="5433612"/>
            <a:ext cx="2019230" cy="215444"/>
          </a:xfrm>
          <a:prstGeom prst="rect">
            <a:avLst/>
          </a:prstGeom>
          <a:noFill/>
        </p:spPr>
        <p:txBody>
          <a:bodyPr wrap="square" rtlCol="0">
            <a:spAutoFit/>
          </a:bodyPr>
          <a:lstStyle/>
          <a:p>
            <a:r>
              <a:rPr lang="ja-JP" altLang="en-US" sz="800" dirty="0">
                <a:latin typeface="メイリオ" pitchFamily="50" charset="-128"/>
                <a:ea typeface="メイリオ" pitchFamily="50" charset="-128"/>
              </a:rPr>
              <a:t>用宗子供会（静岡市）</a:t>
            </a:r>
          </a:p>
        </p:txBody>
      </p:sp>
      <p:sp>
        <p:nvSpPr>
          <p:cNvPr id="37" name="テキスト ボックス 36"/>
          <p:cNvSpPr txBox="1"/>
          <p:nvPr/>
        </p:nvSpPr>
        <p:spPr>
          <a:xfrm>
            <a:off x="2484832" y="5431980"/>
            <a:ext cx="2019230" cy="338554"/>
          </a:xfrm>
          <a:prstGeom prst="rect">
            <a:avLst/>
          </a:prstGeom>
          <a:noFill/>
        </p:spPr>
        <p:txBody>
          <a:bodyPr wrap="square" rtlCol="0">
            <a:spAutoFit/>
          </a:bodyPr>
          <a:lstStyle/>
          <a:p>
            <a:r>
              <a:rPr lang="ja-JP" altLang="en-US" sz="800" dirty="0">
                <a:latin typeface="メイリオ" pitchFamily="50" charset="-128"/>
                <a:ea typeface="メイリオ" pitchFamily="50" charset="-128"/>
              </a:rPr>
              <a:t>エスパルスホームゲームでのイベント（静岡市）</a:t>
            </a:r>
          </a:p>
        </p:txBody>
      </p:sp>
      <p:sp>
        <p:nvSpPr>
          <p:cNvPr id="38" name="テキスト ボックス 37"/>
          <p:cNvSpPr txBox="1"/>
          <p:nvPr/>
        </p:nvSpPr>
        <p:spPr>
          <a:xfrm>
            <a:off x="4443102" y="5432041"/>
            <a:ext cx="2019230" cy="461665"/>
          </a:xfrm>
          <a:prstGeom prst="rect">
            <a:avLst/>
          </a:prstGeom>
          <a:noFill/>
        </p:spPr>
        <p:txBody>
          <a:bodyPr wrap="square" rtlCol="0">
            <a:spAutoFit/>
          </a:bodyPr>
          <a:lstStyle/>
          <a:p>
            <a:r>
              <a:rPr lang="ja-JP" altLang="en-US" sz="800" dirty="0">
                <a:latin typeface="メイリオ" pitchFamily="50" charset="-128"/>
                <a:ea typeface="メイリオ" pitchFamily="50" charset="-128"/>
              </a:rPr>
              <a:t>エスパルスホームゲームでのイベント（静岡市）</a:t>
            </a:r>
          </a:p>
          <a:p>
            <a:endParaRPr lang="ja-JP" altLang="en-US" sz="800" dirty="0">
              <a:latin typeface="メイリオ" pitchFamily="50" charset="-128"/>
              <a:ea typeface="メイリオ" pitchFamily="50" charset="-128"/>
            </a:endParaRPr>
          </a:p>
        </p:txBody>
      </p:sp>
      <p:sp>
        <p:nvSpPr>
          <p:cNvPr id="39" name="テキスト ボックス 38"/>
          <p:cNvSpPr txBox="1"/>
          <p:nvPr/>
        </p:nvSpPr>
        <p:spPr>
          <a:xfrm>
            <a:off x="1029369" y="4000016"/>
            <a:ext cx="2019230" cy="215444"/>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喚起ポスター</a:t>
            </a:r>
          </a:p>
        </p:txBody>
      </p:sp>
      <p:sp>
        <p:nvSpPr>
          <p:cNvPr id="40" name="テキスト ボックス 39"/>
          <p:cNvSpPr txBox="1"/>
          <p:nvPr/>
        </p:nvSpPr>
        <p:spPr>
          <a:xfrm>
            <a:off x="2568652" y="4000016"/>
            <a:ext cx="2019230" cy="215444"/>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ミズウオの解剖イベント（静岡市）</a:t>
            </a:r>
          </a:p>
        </p:txBody>
      </p:sp>
      <p:sp>
        <p:nvSpPr>
          <p:cNvPr id="41" name="テキスト ボックス 40"/>
          <p:cNvSpPr txBox="1"/>
          <p:nvPr/>
        </p:nvSpPr>
        <p:spPr>
          <a:xfrm>
            <a:off x="4603121" y="4000170"/>
            <a:ext cx="2019230" cy="215444"/>
          </a:xfrm>
          <a:prstGeom prst="rect">
            <a:avLst/>
          </a:prstGeom>
          <a:noFill/>
        </p:spPr>
        <p:txBody>
          <a:bodyPr wrap="square" rtlCol="0">
            <a:spAutoFit/>
          </a:bodyPr>
          <a:lstStyle/>
          <a:p>
            <a:r>
              <a:rPr lang="ja-JP" altLang="en-US" sz="800" dirty="0">
                <a:latin typeface="メイリオ" pitchFamily="50" charset="-128"/>
                <a:ea typeface="メイリオ" pitchFamily="50" charset="-128"/>
              </a:rPr>
              <a:t>ミズウオの解剖イベント（静岡市）</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5583" y="4205938"/>
            <a:ext cx="1649987" cy="123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6717" y="2777325"/>
            <a:ext cx="1639791" cy="12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6462" y="2829783"/>
            <a:ext cx="857328" cy="121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202" y="8019632"/>
            <a:ext cx="1933849" cy="106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6717" y="4205938"/>
            <a:ext cx="1634075" cy="123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5583" y="2781864"/>
            <a:ext cx="1649987" cy="123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2633" y="8019632"/>
            <a:ext cx="1895888" cy="106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15401" y="4214528"/>
            <a:ext cx="1617870" cy="121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51259" y="8019632"/>
            <a:ext cx="1891277" cy="106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4893" y="72000"/>
            <a:ext cx="15871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88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DDC41035-E645-4DD8-977F-9D7449F6AA94}"/>
              </a:ext>
            </a:extLst>
          </p:cNvPr>
          <p:cNvSpPr/>
          <p:nvPr/>
        </p:nvSpPr>
        <p:spPr>
          <a:xfrm>
            <a:off x="2253803" y="193185"/>
            <a:ext cx="4604197" cy="8351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きれいな海でおもてなし大作戦！</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しずおか海洋ごみゼロ対策プロジェクト実行委員会</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253803" y="1228955"/>
            <a:ext cx="4188552" cy="338554"/>
          </a:xfrm>
          <a:prstGeom prst="rect">
            <a:avLst/>
          </a:prstGeom>
          <a:noFill/>
        </p:spPr>
        <p:txBody>
          <a:bodyPr wrap="square" rtlCol="0">
            <a:spAutoFit/>
          </a:bodyPr>
          <a:lstStyle/>
          <a:p>
            <a:pPr algn="ctr"/>
            <a:r>
              <a:rPr lang="ja-JP" altLang="en-US" sz="1600" dirty="0">
                <a:solidFill>
                  <a:schemeClr val="tx2">
                    <a:lumMod val="60000"/>
                    <a:lumOff val="40000"/>
                  </a:schemeClr>
                </a:solidFill>
                <a:latin typeface="HGPｺﾞｼｯｸE" pitchFamily="50" charset="-128"/>
                <a:ea typeface="HGPｺﾞｼｯｸE" pitchFamily="50" charset="-128"/>
              </a:rPr>
              <a:t>静岡から全国へ！海洋ごみ削減を呼びかけ</a:t>
            </a:r>
          </a:p>
        </p:txBody>
      </p:sp>
      <p:sp>
        <p:nvSpPr>
          <p:cNvPr id="26" name="テキスト ボックス 25"/>
          <p:cNvSpPr txBox="1"/>
          <p:nvPr/>
        </p:nvSpPr>
        <p:spPr>
          <a:xfrm>
            <a:off x="401997" y="1694860"/>
            <a:ext cx="6054006" cy="577081"/>
          </a:xfrm>
          <a:prstGeom prst="rect">
            <a:avLst/>
          </a:prstGeom>
          <a:noFill/>
        </p:spPr>
        <p:txBody>
          <a:bodyPr wrap="square" rtlCol="0">
            <a:spAutoFit/>
          </a:bodyPr>
          <a:lstStyle/>
          <a:p>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・海洋ごみ削減のための喚起ポスターの作成・掲示</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本プロジェクトに関する喚起ポスターを</a:t>
            </a:r>
            <a:r>
              <a:rPr lang="en-US" altLang="ja-JP" sz="1050" dirty="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種類作成しイベント等で掲示しました。</a:t>
            </a:r>
            <a:endParaRPr lang="en-US" altLang="ja-JP" sz="1050" dirty="0">
              <a:latin typeface="メイリオ" panose="020B0604030504040204" pitchFamily="50" charset="-128"/>
              <a:ea typeface="メイリオ" panose="020B0604030504040204" pitchFamily="50" charset="-128"/>
            </a:endParaRPr>
          </a:p>
        </p:txBody>
      </p:sp>
      <p:cxnSp>
        <p:nvCxnSpPr>
          <p:cNvPr id="7" name="直線コネクタ 6"/>
          <p:cNvCxnSpPr/>
          <p:nvPr/>
        </p:nvCxnSpPr>
        <p:spPr>
          <a:xfrm>
            <a:off x="401997" y="1567509"/>
            <a:ext cx="6054006"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893" y="72000"/>
            <a:ext cx="15871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descr="マップ が含まれている画像&#10;&#10;自動的に生成された説明">
            <a:extLst>
              <a:ext uri="{FF2B5EF4-FFF2-40B4-BE49-F238E27FC236}">
                <a16:creationId xmlns:a16="http://schemas.microsoft.com/office/drawing/2014/main" id="{136D0799-46AE-44A3-B16D-9D016248E7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9345" y="2300973"/>
            <a:ext cx="1233111" cy="1736938"/>
          </a:xfrm>
          <a:prstGeom prst="rect">
            <a:avLst/>
          </a:prstGeom>
        </p:spPr>
      </p:pic>
      <p:pic>
        <p:nvPicPr>
          <p:cNvPr id="6" name="図 5" descr="マップ が含まれている画像&#10;&#10;自動的に生成された説明">
            <a:extLst>
              <a:ext uri="{FF2B5EF4-FFF2-40B4-BE49-F238E27FC236}">
                <a16:creationId xmlns:a16="http://schemas.microsoft.com/office/drawing/2014/main" id="{C9612784-7D11-489A-A225-FCC22D0F07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1372" y="2303376"/>
            <a:ext cx="1233112" cy="1736939"/>
          </a:xfrm>
          <a:prstGeom prst="rect">
            <a:avLst/>
          </a:prstGeom>
        </p:spPr>
      </p:pic>
      <p:pic>
        <p:nvPicPr>
          <p:cNvPr id="16" name="図 15" descr="マップ が含まれている画像&#10;&#10;自動的に生成された説明">
            <a:extLst>
              <a:ext uri="{FF2B5EF4-FFF2-40B4-BE49-F238E27FC236}">
                <a16:creationId xmlns:a16="http://schemas.microsoft.com/office/drawing/2014/main" id="{F20450F7-4F49-4A35-A2F0-05F227564B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7317" y="2303377"/>
            <a:ext cx="1233112" cy="1744402"/>
          </a:xfrm>
          <a:prstGeom prst="rect">
            <a:avLst/>
          </a:prstGeom>
        </p:spPr>
      </p:pic>
      <p:pic>
        <p:nvPicPr>
          <p:cNvPr id="20" name="図 19" descr="人, 屋内, 立つ, グループ が含まれている画像&#10;&#10;自動的に生成された説明">
            <a:extLst>
              <a:ext uri="{FF2B5EF4-FFF2-40B4-BE49-F238E27FC236}">
                <a16:creationId xmlns:a16="http://schemas.microsoft.com/office/drawing/2014/main" id="{797F96B7-18A1-41D8-9AC6-6D7797E9F4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580" y="2483923"/>
            <a:ext cx="1908107" cy="1431080"/>
          </a:xfrm>
          <a:prstGeom prst="rect">
            <a:avLst/>
          </a:prstGeom>
        </p:spPr>
      </p:pic>
      <p:sp>
        <p:nvSpPr>
          <p:cNvPr id="42" name="テキスト ボックス 41">
            <a:extLst>
              <a:ext uri="{FF2B5EF4-FFF2-40B4-BE49-F238E27FC236}">
                <a16:creationId xmlns:a16="http://schemas.microsoft.com/office/drawing/2014/main" id="{035DD26E-FC40-4E40-A0AC-628A53D441EA}"/>
              </a:ext>
            </a:extLst>
          </p:cNvPr>
          <p:cNvSpPr txBox="1"/>
          <p:nvPr/>
        </p:nvSpPr>
        <p:spPr>
          <a:xfrm>
            <a:off x="388349" y="4151577"/>
            <a:ext cx="6054006" cy="1869743"/>
          </a:xfrm>
          <a:prstGeom prst="rect">
            <a:avLst/>
          </a:prstGeom>
          <a:noFill/>
        </p:spPr>
        <p:txBody>
          <a:bodyPr wrap="square" rtlCol="0">
            <a:spAutoFit/>
          </a:bodyPr>
          <a:lstStyle/>
          <a:p>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・清掃イベントの開催</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「秋の海ごみゼロウィーク」（</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日）の期間中、海洋ごみに関する啓発活動、海洋ごみ削減のための「海ごみゼロウィーク」一斉アクション（参加者が青いアイテムを身に着ける）の呼びかけなどを実施しました。</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itchFamily="50" charset="-128"/>
                <a:ea typeface="メイリオ" pitchFamily="50" charset="-128"/>
              </a:rPr>
              <a:t>海ごみゼロウィーク前週の</a:t>
            </a:r>
            <a:r>
              <a:rPr lang="en-US" altLang="ja-JP" sz="1050" dirty="0">
                <a:latin typeface="メイリオ" pitchFamily="50" charset="-128"/>
                <a:ea typeface="メイリオ" pitchFamily="50" charset="-128"/>
              </a:rPr>
              <a:t>9</a:t>
            </a:r>
            <a:r>
              <a:rPr lang="ja-JP" altLang="en-US" sz="1050" dirty="0">
                <a:latin typeface="メイリオ" pitchFamily="50" charset="-128"/>
                <a:ea typeface="メイリオ" pitchFamily="50" charset="-128"/>
              </a:rPr>
              <a:t>月</a:t>
            </a:r>
            <a:r>
              <a:rPr lang="en-US" altLang="ja-JP" sz="1050" dirty="0">
                <a:latin typeface="メイリオ" pitchFamily="50" charset="-128"/>
                <a:ea typeface="メイリオ" pitchFamily="50" charset="-128"/>
              </a:rPr>
              <a:t>5</a:t>
            </a:r>
            <a:r>
              <a:rPr lang="ja-JP" altLang="en-US" sz="1050" dirty="0">
                <a:latin typeface="メイリオ" pitchFamily="50" charset="-128"/>
                <a:ea typeface="メイリオ" pitchFamily="50" charset="-128"/>
              </a:rPr>
              <a:t>日、「清水エスパルス」（</a:t>
            </a:r>
            <a:r>
              <a:rPr lang="en-US" altLang="ja-JP" sz="1050" dirty="0">
                <a:latin typeface="メイリオ" pitchFamily="50" charset="-128"/>
                <a:ea typeface="メイリオ" pitchFamily="50" charset="-128"/>
              </a:rPr>
              <a:t>2020</a:t>
            </a:r>
            <a:r>
              <a:rPr lang="ja-JP" altLang="en-US" sz="1050" dirty="0">
                <a:latin typeface="メイリオ" pitchFamily="50" charset="-128"/>
                <a:ea typeface="メイリオ" pitchFamily="50" charset="-128"/>
              </a:rPr>
              <a:t>年度静岡海ごみゼロ</a:t>
            </a:r>
            <a:r>
              <a:rPr lang="en-US" altLang="ja-JP" sz="1050" dirty="0">
                <a:latin typeface="メイリオ" pitchFamily="50" charset="-128"/>
                <a:ea typeface="メイリオ" pitchFamily="50" charset="-128"/>
              </a:rPr>
              <a:t>PR</a:t>
            </a:r>
            <a:r>
              <a:rPr lang="ja-JP" altLang="en-US" sz="1050" dirty="0">
                <a:latin typeface="メイリオ" pitchFamily="50" charset="-128"/>
                <a:ea typeface="メイリオ" pitchFamily="50" charset="-128"/>
              </a:rPr>
              <a:t>大使）のホームゲームにて、海ごみゼロウィーク告知うちわ（</a:t>
            </a:r>
            <a:r>
              <a:rPr lang="en-US" altLang="ja-JP" sz="1050" dirty="0">
                <a:latin typeface="メイリオ" pitchFamily="50" charset="-128"/>
                <a:ea typeface="メイリオ" pitchFamily="50" charset="-128"/>
              </a:rPr>
              <a:t>1500</a:t>
            </a:r>
            <a:r>
              <a:rPr lang="ja-JP" altLang="en-US" sz="1050" dirty="0">
                <a:latin typeface="メイリオ" pitchFamily="50" charset="-128"/>
                <a:ea typeface="メイリオ" pitchFamily="50" charset="-128"/>
              </a:rPr>
              <a:t>枚）を配布し啓発を行いました。</a:t>
            </a:r>
            <a:endParaRPr lang="en-US" altLang="ja-JP" sz="1050" dirty="0">
              <a:latin typeface="メイリオ" pitchFamily="50" charset="-128"/>
              <a:ea typeface="メイリオ" pitchFamily="50" charset="-128"/>
            </a:endParaRPr>
          </a:p>
          <a:p>
            <a:r>
              <a:rPr lang="ja-JP" altLang="en-US" sz="1050" dirty="0">
                <a:latin typeface="メイリオ" pitchFamily="50" charset="-128"/>
                <a:ea typeface="メイリオ" pitchFamily="50" charset="-128"/>
              </a:rPr>
              <a:t>また</a:t>
            </a:r>
            <a:r>
              <a:rPr lang="en-US" altLang="ja-JP" sz="1050" dirty="0">
                <a:latin typeface="メイリオ" pitchFamily="50" charset="-128"/>
                <a:ea typeface="メイリオ" pitchFamily="50" charset="-128"/>
              </a:rPr>
              <a:t>9</a:t>
            </a:r>
            <a:r>
              <a:rPr lang="ja-JP" altLang="en-US" sz="1050" dirty="0">
                <a:latin typeface="メイリオ" pitchFamily="50" charset="-128"/>
                <a:ea typeface="メイリオ" pitchFamily="50" charset="-128"/>
              </a:rPr>
              <a:t>月</a:t>
            </a:r>
            <a:r>
              <a:rPr lang="en-US" altLang="ja-JP" sz="1050" dirty="0">
                <a:latin typeface="メイリオ" pitchFamily="50" charset="-128"/>
                <a:ea typeface="メイリオ" pitchFamily="50" charset="-128"/>
              </a:rPr>
              <a:t>12</a:t>
            </a:r>
            <a:r>
              <a:rPr lang="ja-JP" altLang="en-US" sz="1050" dirty="0">
                <a:latin typeface="メイリオ" pitchFamily="50" charset="-128"/>
                <a:ea typeface="メイリオ" pitchFamily="50" charset="-128"/>
              </a:rPr>
              <a:t>日（土）には、</a:t>
            </a:r>
            <a:r>
              <a:rPr lang="en-US" altLang="ja-JP" sz="1050" dirty="0">
                <a:latin typeface="メイリオ" pitchFamily="50" charset="-128"/>
                <a:ea typeface="メイリオ" pitchFamily="50" charset="-128"/>
              </a:rPr>
              <a:t>IAI</a:t>
            </a:r>
            <a:r>
              <a:rPr lang="ja-JP" altLang="en-US" sz="1050" dirty="0">
                <a:latin typeface="メイリオ" pitchFamily="50" charset="-128"/>
                <a:ea typeface="メイリオ" pitchFamily="50" charset="-128"/>
              </a:rPr>
              <a:t>スタジアム日本平で行われた清水エスパルス対鹿島アントラーズ戦にて、特設ブースを設置。ゴミ袋を配布しながらスタジアム周辺のゴミ拾いを呼びかけ、スタジアムの大型ビジョンで来場者全員に向けて、集客人数が制限されていた中、来場者の</a:t>
            </a:r>
            <a:r>
              <a:rPr lang="en-US" altLang="ja-JP" sz="1050" dirty="0">
                <a:latin typeface="メイリオ" pitchFamily="50" charset="-128"/>
                <a:ea typeface="メイリオ" pitchFamily="50" charset="-128"/>
              </a:rPr>
              <a:t>8</a:t>
            </a:r>
            <a:r>
              <a:rPr lang="ja-JP" altLang="en-US" sz="1050" dirty="0">
                <a:latin typeface="メイリオ" pitchFamily="50" charset="-128"/>
                <a:ea typeface="メイリオ" pitchFamily="50" charset="-128"/>
              </a:rPr>
              <a:t>割の方が趣旨に賛同し、ゴミ拾いへ参加いただきました。</a:t>
            </a:r>
            <a:endParaRPr lang="en-US" altLang="ja-JP" sz="1050" dirty="0">
              <a:latin typeface="メイリオ" pitchFamily="50" charset="-128"/>
              <a:ea typeface="メイリオ" pitchFamily="50" charset="-128"/>
            </a:endParaRPr>
          </a:p>
        </p:txBody>
      </p:sp>
      <p:pic>
        <p:nvPicPr>
          <p:cNvPr id="22" name="図 21" descr="建物, 屋外, 立つ, フロント が含まれている画像&#10;&#10;自動的に生成された説明">
            <a:extLst>
              <a:ext uri="{FF2B5EF4-FFF2-40B4-BE49-F238E27FC236}">
                <a16:creationId xmlns:a16="http://schemas.microsoft.com/office/drawing/2014/main" id="{41F5BD8F-8E0F-42E1-9366-01D1AA15C0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613" y="7678554"/>
            <a:ext cx="1998439" cy="1498829"/>
          </a:xfrm>
          <a:prstGeom prst="rect">
            <a:avLst/>
          </a:prstGeom>
        </p:spPr>
      </p:pic>
      <p:pic>
        <p:nvPicPr>
          <p:cNvPr id="24" name="図 23" descr="建物の前に立っている子供たち&#10;&#10;低い精度で自動的に生成された説明">
            <a:extLst>
              <a:ext uri="{FF2B5EF4-FFF2-40B4-BE49-F238E27FC236}">
                <a16:creationId xmlns:a16="http://schemas.microsoft.com/office/drawing/2014/main" id="{61BD573E-7FBF-4E35-90E7-34AD41AEC9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54659" y="7678553"/>
            <a:ext cx="1998440" cy="1498830"/>
          </a:xfrm>
          <a:prstGeom prst="rect">
            <a:avLst/>
          </a:prstGeom>
        </p:spPr>
      </p:pic>
      <p:pic>
        <p:nvPicPr>
          <p:cNvPr id="27" name="図 26" descr="人, 屋外, 建物, 立つ が含まれている画像&#10;&#10;自動的に生成された説明">
            <a:extLst>
              <a:ext uri="{FF2B5EF4-FFF2-40B4-BE49-F238E27FC236}">
                <a16:creationId xmlns:a16="http://schemas.microsoft.com/office/drawing/2014/main" id="{53100667-2A84-4197-9149-9644FB38E12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57461" y="7703594"/>
            <a:ext cx="1998439" cy="1498829"/>
          </a:xfrm>
          <a:prstGeom prst="rect">
            <a:avLst/>
          </a:prstGeom>
        </p:spPr>
      </p:pic>
      <p:pic>
        <p:nvPicPr>
          <p:cNvPr id="29" name="図 28" descr="ダイアグラム&#10;&#10;低い精度で自動的に生成された説明">
            <a:extLst>
              <a:ext uri="{FF2B5EF4-FFF2-40B4-BE49-F238E27FC236}">
                <a16:creationId xmlns:a16="http://schemas.microsoft.com/office/drawing/2014/main" id="{7D90F792-6036-48A9-A92D-7F56401D04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6899" y="6031510"/>
            <a:ext cx="1999469" cy="1498829"/>
          </a:xfrm>
          <a:prstGeom prst="rect">
            <a:avLst/>
          </a:prstGeom>
        </p:spPr>
      </p:pic>
      <p:pic>
        <p:nvPicPr>
          <p:cNvPr id="32" name="図 31" descr="人, 屋外, 男, 立つ が含まれている画像&#10;&#10;自動的に生成された説明">
            <a:extLst>
              <a:ext uri="{FF2B5EF4-FFF2-40B4-BE49-F238E27FC236}">
                <a16:creationId xmlns:a16="http://schemas.microsoft.com/office/drawing/2014/main" id="{27622FB3-798C-4002-95F0-F72A2C22230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2687" y="6039705"/>
            <a:ext cx="1977603" cy="1482438"/>
          </a:xfrm>
          <a:prstGeom prst="rect">
            <a:avLst/>
          </a:prstGeom>
        </p:spPr>
      </p:pic>
      <p:pic>
        <p:nvPicPr>
          <p:cNvPr id="35" name="図 34" descr="ベンチに座っている子供たち&#10;&#10;中程度の精度で自動的に生成された説明">
            <a:extLst>
              <a:ext uri="{FF2B5EF4-FFF2-40B4-BE49-F238E27FC236}">
                <a16:creationId xmlns:a16="http://schemas.microsoft.com/office/drawing/2014/main" id="{B7369DDE-8D5A-4A41-878F-54C9E130F0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54659" y="6023313"/>
            <a:ext cx="1999470" cy="1498830"/>
          </a:xfrm>
          <a:prstGeom prst="rect">
            <a:avLst/>
          </a:prstGeom>
        </p:spPr>
      </p:pic>
    </p:spTree>
    <p:extLst>
      <p:ext uri="{BB962C8B-B14F-4D97-AF65-F5344CB8AC3E}">
        <p14:creationId xmlns:p14="http://schemas.microsoft.com/office/powerpoint/2010/main" val="396295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DDC41035-E645-4DD8-977F-9D7449F6AA94}"/>
              </a:ext>
            </a:extLst>
          </p:cNvPr>
          <p:cNvSpPr/>
          <p:nvPr/>
        </p:nvSpPr>
        <p:spPr>
          <a:xfrm>
            <a:off x="2253803" y="193185"/>
            <a:ext cx="4604197" cy="8351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きれいな海でおもてなし大作戦！</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しずおか海洋ごみゼロ対策プロジェクト実行委員会</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253803" y="1228955"/>
            <a:ext cx="4188552" cy="338554"/>
          </a:xfrm>
          <a:prstGeom prst="rect">
            <a:avLst/>
          </a:prstGeom>
          <a:noFill/>
        </p:spPr>
        <p:txBody>
          <a:bodyPr wrap="square" rtlCol="0">
            <a:spAutoFit/>
          </a:bodyPr>
          <a:lstStyle/>
          <a:p>
            <a:pPr algn="ctr"/>
            <a:r>
              <a:rPr lang="ja-JP" altLang="en-US" sz="1600" dirty="0">
                <a:solidFill>
                  <a:schemeClr val="tx2">
                    <a:lumMod val="60000"/>
                    <a:lumOff val="40000"/>
                  </a:schemeClr>
                </a:solidFill>
                <a:latin typeface="HGPｺﾞｼｯｸE" pitchFamily="50" charset="-128"/>
                <a:ea typeface="HGPｺﾞｼｯｸE" pitchFamily="50" charset="-128"/>
              </a:rPr>
              <a:t>静岡から全国へ！海洋ごみ削減を呼びかけ</a:t>
            </a:r>
          </a:p>
        </p:txBody>
      </p:sp>
      <p:cxnSp>
        <p:nvCxnSpPr>
          <p:cNvPr id="7" name="直線コネクタ 6"/>
          <p:cNvCxnSpPr/>
          <p:nvPr/>
        </p:nvCxnSpPr>
        <p:spPr>
          <a:xfrm>
            <a:off x="401997" y="1567509"/>
            <a:ext cx="6054006"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893" y="72000"/>
            <a:ext cx="15871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a:extLst>
              <a:ext uri="{FF2B5EF4-FFF2-40B4-BE49-F238E27FC236}">
                <a16:creationId xmlns:a16="http://schemas.microsoft.com/office/drawing/2014/main" id="{147D29A8-F18C-411C-8D74-78211B0A88EF}"/>
              </a:ext>
            </a:extLst>
          </p:cNvPr>
          <p:cNvSpPr txBox="1"/>
          <p:nvPr/>
        </p:nvSpPr>
        <p:spPr>
          <a:xfrm>
            <a:off x="401997" y="1694860"/>
            <a:ext cx="6054006" cy="1061829"/>
          </a:xfrm>
          <a:prstGeom prst="rect">
            <a:avLst/>
          </a:prstGeom>
          <a:noFill/>
        </p:spPr>
        <p:txBody>
          <a:bodyPr wrap="square" rtlCol="0">
            <a:spAutoFit/>
          </a:bodyPr>
          <a:lstStyle/>
          <a:p>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・ミズウオの解剖イベント</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東海大学海洋科学博物館・学芸員 伊藤芳英氏によるミズウオの解剖イベントを実施しました。</a:t>
            </a:r>
          </a:p>
          <a:p>
            <a:r>
              <a:rPr lang="ja-JP" altLang="en-US" sz="1050" dirty="0">
                <a:latin typeface="メイリオ" panose="020B0604030504040204" pitchFamily="50" charset="-128"/>
                <a:ea typeface="メイリオ" panose="020B0604030504040204" pitchFamily="50" charset="-128"/>
              </a:rPr>
              <a:t>日時：１１</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７（土）１４：００～１６：００</a:t>
            </a:r>
          </a:p>
          <a:p>
            <a:r>
              <a:rPr lang="ja-JP" altLang="en-US" sz="1050" dirty="0">
                <a:latin typeface="メイリオ" panose="020B0604030504040204" pitchFamily="50" charset="-128"/>
                <a:ea typeface="メイリオ" panose="020B0604030504040204" pitchFamily="50" charset="-128"/>
              </a:rPr>
              <a:t>場所：東海大学海洋科学博物館</a:t>
            </a:r>
          </a:p>
          <a:p>
            <a:r>
              <a:rPr lang="ja-JP" altLang="en-US" sz="1050" dirty="0">
                <a:latin typeface="メイリオ" panose="020B0604030504040204" pitchFamily="50" charset="-128"/>
                <a:ea typeface="メイリオ" panose="020B0604030504040204" pitchFamily="50" charset="-128"/>
              </a:rPr>
              <a:t>参加人数：親子１０組２０名</a:t>
            </a:r>
            <a:endParaRPr lang="en-US" altLang="ja-JP" sz="1050" dirty="0">
              <a:latin typeface="メイリオ" panose="020B0604030504040204" pitchFamily="50" charset="-128"/>
              <a:ea typeface="メイリオ" panose="020B0604030504040204" pitchFamily="50" charset="-128"/>
            </a:endParaRPr>
          </a:p>
        </p:txBody>
      </p:sp>
      <p:pic>
        <p:nvPicPr>
          <p:cNvPr id="5" name="図 4" descr="屋内, 建物, 女性, 食品 が含まれている画像&#10;&#10;自動的に生成された説明">
            <a:extLst>
              <a:ext uri="{FF2B5EF4-FFF2-40B4-BE49-F238E27FC236}">
                <a16:creationId xmlns:a16="http://schemas.microsoft.com/office/drawing/2014/main" id="{8D303816-DAB2-426C-BF87-2E63D94A56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893" y="2756689"/>
            <a:ext cx="1933507" cy="1450130"/>
          </a:xfrm>
          <a:prstGeom prst="rect">
            <a:avLst/>
          </a:prstGeom>
        </p:spPr>
      </p:pic>
      <p:pic>
        <p:nvPicPr>
          <p:cNvPr id="9" name="図 8" descr="屋内, テーブル, 座る, ボックス が含まれている画像&#10;&#10;自動的に生成された説明">
            <a:extLst>
              <a:ext uri="{FF2B5EF4-FFF2-40B4-BE49-F238E27FC236}">
                <a16:creationId xmlns:a16="http://schemas.microsoft.com/office/drawing/2014/main" id="{D354893F-26E8-4CB5-B4B3-1491CE503E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3694" y="2756689"/>
            <a:ext cx="1933507" cy="1450130"/>
          </a:xfrm>
          <a:prstGeom prst="rect">
            <a:avLst/>
          </a:prstGeom>
        </p:spPr>
      </p:pic>
      <p:pic>
        <p:nvPicPr>
          <p:cNvPr id="12" name="図 11" descr="テレビを見ている人たち&#10;&#10;低い精度で自動的に生成された説明">
            <a:extLst>
              <a:ext uri="{FF2B5EF4-FFF2-40B4-BE49-F238E27FC236}">
                <a16:creationId xmlns:a16="http://schemas.microsoft.com/office/drawing/2014/main" id="{9CD313E9-7C55-4B5A-AFB9-67930B6A63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2496" y="2756689"/>
            <a:ext cx="1933508" cy="1450131"/>
          </a:xfrm>
          <a:prstGeom prst="rect">
            <a:avLst/>
          </a:prstGeom>
        </p:spPr>
      </p:pic>
      <p:pic>
        <p:nvPicPr>
          <p:cNvPr id="14" name="図 13" descr="人, 屋内, 民衆, テーブル が含まれている画像&#10;&#10;自動的に生成された説明">
            <a:extLst>
              <a:ext uri="{FF2B5EF4-FFF2-40B4-BE49-F238E27FC236}">
                <a16:creationId xmlns:a16="http://schemas.microsoft.com/office/drawing/2014/main" id="{6F03FE8C-CE4F-400E-B7A9-5418ECD398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892" y="7542339"/>
            <a:ext cx="1933507" cy="1450130"/>
          </a:xfrm>
          <a:prstGeom prst="rect">
            <a:avLst/>
          </a:prstGeom>
        </p:spPr>
      </p:pic>
      <p:pic>
        <p:nvPicPr>
          <p:cNvPr id="17" name="図 16" descr="会議室に集まる人々&#10;&#10;自動的に生成された説明">
            <a:extLst>
              <a:ext uri="{FF2B5EF4-FFF2-40B4-BE49-F238E27FC236}">
                <a16:creationId xmlns:a16="http://schemas.microsoft.com/office/drawing/2014/main" id="{80E8C7C9-80CB-42A0-AC7F-DD3121E39A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5901" y="7517537"/>
            <a:ext cx="1933507" cy="1450130"/>
          </a:xfrm>
          <a:prstGeom prst="rect">
            <a:avLst/>
          </a:prstGeom>
        </p:spPr>
      </p:pic>
      <p:pic>
        <p:nvPicPr>
          <p:cNvPr id="21" name="図 20" descr="テーブルに肘をついている女性&#10;&#10;低い精度で自動的に生成された説明">
            <a:extLst>
              <a:ext uri="{FF2B5EF4-FFF2-40B4-BE49-F238E27FC236}">
                <a16:creationId xmlns:a16="http://schemas.microsoft.com/office/drawing/2014/main" id="{92A926B8-24F1-434E-9158-9AAF93C352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30396" y="7517537"/>
            <a:ext cx="1933507" cy="1450130"/>
          </a:xfrm>
          <a:prstGeom prst="rect">
            <a:avLst/>
          </a:prstGeom>
        </p:spPr>
      </p:pic>
      <p:sp>
        <p:nvSpPr>
          <p:cNvPr id="31" name="テキスト ボックス 30">
            <a:extLst>
              <a:ext uri="{FF2B5EF4-FFF2-40B4-BE49-F238E27FC236}">
                <a16:creationId xmlns:a16="http://schemas.microsoft.com/office/drawing/2014/main" id="{0434E12A-594A-4231-BD51-B3542EB98176}"/>
              </a:ext>
            </a:extLst>
          </p:cNvPr>
          <p:cNvSpPr txBox="1"/>
          <p:nvPr/>
        </p:nvSpPr>
        <p:spPr>
          <a:xfrm>
            <a:off x="401998" y="5904200"/>
            <a:ext cx="6054006" cy="1546577"/>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あらゆるものを丸呑みしてしまう深海魚ミズウオの胃の中にはイワシやフグ、タチウオの赤ちゃんがそのままの形で残っていました。ただ問題はミズウオの体内から人間が捨てたごみ（ビニール袋）も出てきたこと。</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伊藤氏の研究によると、これまで解剖したミズウオのうち約</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割もの生態の胃の中からビニールなど人間が作り出したごみが確認されています。また、目に見えない海の底に、海底一面を埋め尽くすほどのビニール袋が沈んでいる映像も公開されました。イベントに参加した参加者は近年全世界中で問題となっている海洋汚染の現状を目の当たりにし、海洋生物がプラスチックごみなどを誤飲してしまう深刻な問題をこれ以上増やさないように、積極的にゴミ拾い活動に参加したりマイバックを持参するなど自分にできることから始めていきたいと話しました。</a:t>
            </a:r>
            <a:endParaRPr lang="en-US" altLang="ja-JP" sz="1050" dirty="0">
              <a:latin typeface="メイリオ" panose="020B0604030504040204" pitchFamily="50" charset="-128"/>
              <a:ea typeface="メイリオ" panose="020B0604030504040204" pitchFamily="50" charset="-128"/>
            </a:endParaRPr>
          </a:p>
        </p:txBody>
      </p:sp>
      <p:pic>
        <p:nvPicPr>
          <p:cNvPr id="25" name="図 24" descr="人, 屋内, テーブル, 男 が含まれている画像&#10;&#10;自動的に生成された説明">
            <a:extLst>
              <a:ext uri="{FF2B5EF4-FFF2-40B4-BE49-F238E27FC236}">
                <a16:creationId xmlns:a16="http://schemas.microsoft.com/office/drawing/2014/main" id="{79C75A4D-1B77-4894-BA7F-C73CB6648C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4891" y="4324565"/>
            <a:ext cx="1933507" cy="1450130"/>
          </a:xfrm>
          <a:prstGeom prst="rect">
            <a:avLst/>
          </a:prstGeom>
        </p:spPr>
      </p:pic>
      <p:pic>
        <p:nvPicPr>
          <p:cNvPr id="30" name="図 29" descr="人, 屋内, 女性, 若い が含まれている画像&#10;&#10;自動的に生成された説明">
            <a:extLst>
              <a:ext uri="{FF2B5EF4-FFF2-40B4-BE49-F238E27FC236}">
                <a16:creationId xmlns:a16="http://schemas.microsoft.com/office/drawing/2014/main" id="{709FC62F-5604-4A4A-9192-EFEAEA357A7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3694" y="4298381"/>
            <a:ext cx="1933507" cy="1450130"/>
          </a:xfrm>
          <a:prstGeom prst="rect">
            <a:avLst/>
          </a:prstGeom>
        </p:spPr>
      </p:pic>
      <p:pic>
        <p:nvPicPr>
          <p:cNvPr id="40" name="図 39" descr="ケーキを切っている男性&#10;&#10;中程度の精度で自動的に生成された説明">
            <a:extLst>
              <a:ext uri="{FF2B5EF4-FFF2-40B4-BE49-F238E27FC236}">
                <a16:creationId xmlns:a16="http://schemas.microsoft.com/office/drawing/2014/main" id="{7F41A511-8FFB-4680-AEAA-252C8CB2AC2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08847" y="4298381"/>
            <a:ext cx="1933507" cy="1450130"/>
          </a:xfrm>
          <a:prstGeom prst="rect">
            <a:avLst/>
          </a:prstGeom>
        </p:spPr>
      </p:pic>
    </p:spTree>
    <p:extLst>
      <p:ext uri="{BB962C8B-B14F-4D97-AF65-F5344CB8AC3E}">
        <p14:creationId xmlns:p14="http://schemas.microsoft.com/office/powerpoint/2010/main" val="4046721065"/>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49681</TotalTime>
  <Words>874</Words>
  <Application>Microsoft Office PowerPoint</Application>
  <PresentationFormat>A4 210 x 297 mm</PresentationFormat>
  <Paragraphs>84</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HGPｺﾞｼｯｸE</vt:lpstr>
      <vt:lpstr>Meiryo UI</vt:lpstr>
      <vt:lpstr>メイリオ</vt:lpstr>
      <vt:lpstr>Arial</vt:lpstr>
      <vt:lpstr>Calibri</vt:lpstr>
      <vt:lpstr>デザインの設定</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【○○都道府県】06_他助成事業との連携企画</dc:title>
  <dc:creator>ソーシャルアクションリング</dc:creator>
  <cp:lastModifiedBy>石垣 さくら</cp:lastModifiedBy>
  <cp:revision>266</cp:revision>
  <cp:lastPrinted>2020-04-02T04:59:52Z</cp:lastPrinted>
  <dcterms:created xsi:type="dcterms:W3CDTF">2016-05-09T08:30:14Z</dcterms:created>
  <dcterms:modified xsi:type="dcterms:W3CDTF">2021-04-09T07:43:11Z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【○○都道府県】06_他助成事業との連携企画</vt:lpwstr>
  </property>
  <property fmtid="{D5CDD505-2E9C-101B-9397-08002B2CF9AE}" pid="3" name="SlideDescription">
    <vt:lpwstr/>
  </property>
</Properties>
</file>