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8.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9.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0.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1.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2.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3.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4.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15.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 id="2147483690" r:id="rId2"/>
  </p:sldMasterIdLst>
  <p:notesMasterIdLst>
    <p:notesMasterId r:id="rId26"/>
  </p:notesMasterIdLst>
  <p:sldIdLst>
    <p:sldId id="256" r:id="rId3"/>
    <p:sldId id="286" r:id="rId4"/>
    <p:sldId id="289" r:id="rId5"/>
    <p:sldId id="299" r:id="rId6"/>
    <p:sldId id="262" r:id="rId7"/>
    <p:sldId id="303" r:id="rId8"/>
    <p:sldId id="304" r:id="rId9"/>
    <p:sldId id="308" r:id="rId10"/>
    <p:sldId id="305" r:id="rId11"/>
    <p:sldId id="306" r:id="rId12"/>
    <p:sldId id="307" r:id="rId13"/>
    <p:sldId id="309" r:id="rId14"/>
    <p:sldId id="313" r:id="rId15"/>
    <p:sldId id="310" r:id="rId16"/>
    <p:sldId id="311" r:id="rId17"/>
    <p:sldId id="312" r:id="rId18"/>
    <p:sldId id="296" r:id="rId19"/>
    <p:sldId id="297" r:id="rId20"/>
    <p:sldId id="298" r:id="rId21"/>
    <p:sldId id="314" r:id="rId22"/>
    <p:sldId id="315" r:id="rId23"/>
    <p:sldId id="316" r:id="rId24"/>
    <p:sldId id="317"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6F4ED9-F007-492B-B5C1-6A8C48DB1609}">
  <a:tblStyle styleId="{F66F4ED9-F007-492B-B5C1-6A8C48DB16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94992"/>
  </p:normalViewPr>
  <p:slideViewPr>
    <p:cSldViewPr snapToGrid="0" snapToObjects="1">
      <p:cViewPr varScale="1">
        <p:scale>
          <a:sx n="140" d="100"/>
          <a:sy n="140" d="100"/>
        </p:scale>
        <p:origin x="12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1.753"/>
    </inkml:context>
    <inkml:brush xml:id="br0">
      <inkml:brushProperty name="width" value="0.2" units="cm"/>
      <inkml:brushProperty name="height" value="0.2" units="cm"/>
      <inkml:brushProperty name="color" value="#FFFFFF"/>
    </inkml:brush>
  </inkml:definitions>
  <inkml:trace contextRef="#ctx0" brushRef="#br0">2 0 24575,'-1'31'0,"2"-3"0,3 0 0,11 3 0,-3-10 0,15 16 0,-8-14 0,16 21 0,-15-21 0,3 6 0,-14-24 0,-4-6 0,-5-7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3.451"/>
    </inkml:context>
    <inkml:brush xml:id="br0">
      <inkml:brushProperty name="width" value="0.2" units="cm"/>
      <inkml:brushProperty name="height" value="0.2" units="cm"/>
      <inkml:brushProperty name="color" value="#FFFFFF"/>
    </inkml:brush>
  </inkml:definitions>
  <inkml:trace contextRef="#ctx0" brushRef="#br0">182 0 24575,'-7'25'0,"-4"5"0,4-11 0,-16 23 0,-5 9 0,-8 12 0,7-10 0,6-1 0,15-28 0,1-1 0,5-15 0,1-8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4.351"/>
    </inkml:context>
    <inkml:brush xml:id="br0">
      <inkml:brushProperty name="width" value="0.2" units="cm"/>
      <inkml:brushProperty name="height" value="0.2" units="cm"/>
      <inkml:brushProperty name="color" value="#FFFFFF"/>
    </inkml:brush>
  </inkml:definitions>
  <inkml:trace contextRef="#ctx0" brushRef="#br0">185 1 24575,'-24'35'0,"4"-5"0,-5 8 0,8-13 0,-10 23 0,11-19 0,1 7 0,1-1 0,5-9 0,-4 15 0,11-34 0,1-4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24T11:01:00.906"/>
    </inkml:context>
    <inkml:brush xml:id="br0">
      <inkml:brushProperty name="width" value="0.2" units="cm"/>
      <inkml:brushProperty name="height" value="0.2" units="cm"/>
      <inkml:brushProperty name="color" value="#FFFFFF"/>
    </inkml:brush>
  </inkml:definitions>
  <inkml:trace contextRef="#ctx0" brushRef="#br0">0 1 24575,'11'20'0,"1"19"0,-6-11 0,13 38 0,-5-26 0,13 16 0,-7-19 0,-3-11 0,-2 1 0,-8-16 0,-2-2 0,-2-4 0,-5-4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151533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72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69108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65915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503454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28672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403673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10507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7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46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39613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91360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12763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24139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26287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身体的、性的、心理的、その他の虐待、体罰、人権侵害を受けることなく生活すること。</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CE6E6-5EC0-C041-B45A-18F535FCE4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28330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ja-JP" altLang="en-US"/>
              <a:t>マスター タイトルの書式設定</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147512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401159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2833998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207398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177834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2379627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ja-JP" altLang="en-US"/>
              <a:t>マスター タイトルの書式設定</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164216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89056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1843438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352644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390264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3784749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3861249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3753105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ja-JP" altLang="en-US"/>
              <a:t>マスター タイトルの書式設定</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341862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2914358" y="4531022"/>
            <a:ext cx="732659" cy="273844"/>
          </a:xfrm>
        </p:spPr>
        <p:txBody>
          <a:bodyPr/>
          <a:lstStyle/>
          <a:p>
            <a:fld id="{2F57C55F-85D1-5A4C-9D4D-437D80F54A90}" type="datetimeFigureOut">
              <a:rPr kumimoji="1" lang="ja-JP" altLang="en-US" smtClean="0"/>
              <a:t>2022/2/19</a:t>
            </a:fld>
            <a:endParaRPr kumimoji="1" lang="ja-JP" altLang="en-US"/>
          </a:p>
        </p:txBody>
      </p:sp>
      <p:sp>
        <p:nvSpPr>
          <p:cNvPr id="6" name="Footer Placeholder 5"/>
          <p:cNvSpPr>
            <a:spLocks noGrp="1"/>
          </p:cNvSpPr>
          <p:nvPr>
            <p:ph type="ftr" sz="quarter" idx="11"/>
          </p:nvPr>
        </p:nvSpPr>
        <p:spPr>
          <a:xfrm>
            <a:off x="442797" y="4531022"/>
            <a:ext cx="2471560" cy="273844"/>
          </a:xfrm>
        </p:spPr>
        <p:txBody>
          <a:bodyPr/>
          <a:lstStyle/>
          <a:p>
            <a:endParaRPr kumimoji="1" lang="ja-JP" altLang="en-US"/>
          </a:p>
        </p:txBody>
      </p:sp>
      <p:sp>
        <p:nvSpPr>
          <p:cNvPr id="7" name="Slide Number Placeholder 6"/>
          <p:cNvSpPr>
            <a:spLocks noGrp="1"/>
          </p:cNvSpPr>
          <p:nvPr>
            <p:ph type="sldNum" sz="quarter" idx="12"/>
          </p:nvPr>
        </p:nvSpPr>
        <p:spPr>
          <a:xfrm>
            <a:off x="3647017" y="4436917"/>
            <a:ext cx="796616" cy="367949"/>
          </a:xfrm>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1405207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3568633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2627547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4096984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4154903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281065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211749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13169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60422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9446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41158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ja-JP" altLang="en-US"/>
              <a:t>マスター タイトルの書式設定</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57C55F-85D1-5A4C-9D4D-437D80F54A90}" type="datetimeFigureOut">
              <a:rPr kumimoji="1" lang="ja-JP" altLang="en-US" smtClean="0"/>
              <a:t>2022/2/19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333515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2914358" y="4531022"/>
            <a:ext cx="732659" cy="273844"/>
          </a:xfrm>
        </p:spPr>
        <p:txBody>
          <a:bodyPr/>
          <a:lstStyle/>
          <a:p>
            <a:fld id="{2F57C55F-85D1-5A4C-9D4D-437D80F54A90}" type="datetimeFigureOut">
              <a:rPr kumimoji="1" lang="ja-JP" altLang="en-US" smtClean="0"/>
              <a:t>2022/2/19</a:t>
            </a:fld>
            <a:endParaRPr kumimoji="1" lang="ja-JP" altLang="en-US"/>
          </a:p>
        </p:txBody>
      </p:sp>
      <p:sp>
        <p:nvSpPr>
          <p:cNvPr id="6" name="Footer Placeholder 5"/>
          <p:cNvSpPr>
            <a:spLocks noGrp="1"/>
          </p:cNvSpPr>
          <p:nvPr>
            <p:ph type="ftr" sz="quarter" idx="11"/>
          </p:nvPr>
        </p:nvSpPr>
        <p:spPr>
          <a:xfrm>
            <a:off x="442797" y="4531022"/>
            <a:ext cx="2471560" cy="273844"/>
          </a:xfrm>
        </p:spPr>
        <p:txBody>
          <a:bodyPr/>
          <a:lstStyle/>
          <a:p>
            <a:endParaRPr kumimoji="1" lang="ja-JP" altLang="en-US"/>
          </a:p>
        </p:txBody>
      </p:sp>
      <p:sp>
        <p:nvSpPr>
          <p:cNvPr id="7" name="Slide Number Placeholder 6"/>
          <p:cNvSpPr>
            <a:spLocks noGrp="1"/>
          </p:cNvSpPr>
          <p:nvPr>
            <p:ph type="sldNum" sz="quarter" idx="12"/>
          </p:nvPr>
        </p:nvSpPr>
        <p:spPr>
          <a:xfrm>
            <a:off x="3647017" y="4436917"/>
            <a:ext cx="796616" cy="367949"/>
          </a:xfrm>
        </p:spPr>
        <p:txBody>
          <a:bodyPr/>
          <a:lstStyle/>
          <a:p>
            <a:fld id="{C047395D-C7DC-A94F-A4F3-E0935FBCB1BD}" type="slidenum">
              <a:rPr kumimoji="1" lang="ja-JP" altLang="en-US" smtClean="0"/>
              <a:t>‹#›</a:t>
            </a:fld>
            <a:endParaRPr kumimoji="1" lang="ja-JP" altLang="en-US"/>
          </a:p>
        </p:txBody>
      </p:sp>
    </p:spTree>
    <p:extLst>
      <p:ext uri="{BB962C8B-B14F-4D97-AF65-F5344CB8AC3E}">
        <p14:creationId xmlns:p14="http://schemas.microsoft.com/office/powerpoint/2010/main" val="242395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2/19/2022</a:t>
            </a:fld>
            <a:endParaRPr lang="en-US" dirty="0"/>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9775541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342900" rtl="0" eaLnBrk="1" latinLnBrk="0" hangingPunct="1">
        <a:spcBef>
          <a:spcPct val="0"/>
        </a:spcBef>
        <a:buNone/>
        <a:defRPr kumimoji="1" sz="3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kumimoji="1"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kumimoji="1"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kumimoji="1"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smtClean="0"/>
              <a:pPr/>
              <a:t>2/19/2022</a:t>
            </a:fld>
            <a:endParaRPr lang="en-US" dirty="0"/>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137818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defTabSz="342900" rtl="0" eaLnBrk="1" latinLnBrk="0" hangingPunct="1">
        <a:spcBef>
          <a:spcPct val="0"/>
        </a:spcBef>
        <a:buNone/>
        <a:defRPr kumimoji="1" sz="3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kumimoji="1"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kumimoji="1"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kumimoji="1"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kumimoji="1" sz="900" kern="1200">
          <a:solidFill>
            <a:schemeClr val="tx1"/>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21.xml"/><Relationship Id="rId7" Type="http://schemas.openxmlformats.org/officeDocument/2006/relationships/customXml" Target="../ink/ink2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22.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24.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26.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28.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29.xml"/><Relationship Id="rId7" Type="http://schemas.openxmlformats.org/officeDocument/2006/relationships/customXml" Target="../ink/ink3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30.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3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33.xml"/><Relationship Id="rId7" Type="http://schemas.openxmlformats.org/officeDocument/2006/relationships/customXml" Target="../ink/ink3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34.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36.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37.xml"/><Relationship Id="rId7" Type="http://schemas.openxmlformats.org/officeDocument/2006/relationships/customXml" Target="../ink/ink3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38.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40.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41.xml"/><Relationship Id="rId7" Type="http://schemas.openxmlformats.org/officeDocument/2006/relationships/customXml" Target="../ink/ink4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42.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44.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45.xml"/><Relationship Id="rId7" Type="http://schemas.openxmlformats.org/officeDocument/2006/relationships/customXml" Target="../ink/ink4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46.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4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2.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6.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8.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10.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1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14.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16.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18.xml"/><Relationship Id="rId10" Type="http://schemas.openxmlformats.org/officeDocument/2006/relationships/image" Target="../media/image50.png"/><Relationship Id="rId4" Type="http://schemas.openxmlformats.org/officeDocument/2006/relationships/image" Target="../media/image20.png"/><Relationship Id="rId9" Type="http://schemas.openxmlformats.org/officeDocument/2006/relationships/customXml" Target="../ink/ink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07501" y="1086861"/>
            <a:ext cx="7929000" cy="26810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US" sz="2800" dirty="0">
                <a:latin typeface="Hiragino Maru Gothic Pro W4" charset="-128"/>
                <a:ea typeface="Hiragino Maru Gothic Pro W4" charset="-128"/>
                <a:cs typeface="Hiragino Maru Gothic Pro W4" charset="-128"/>
              </a:rPr>
            </a:br>
            <a:r>
              <a:rPr lang="en-US" sz="2800" dirty="0">
                <a:latin typeface="Hiragino Maru Gothic Pro W4" charset="-128"/>
                <a:ea typeface="Hiragino Maru Gothic Pro W4" charset="-128"/>
                <a:cs typeface="Hiragino Maru Gothic Pro W4" charset="-128"/>
              </a:rPr>
              <a:t>プロジェクト2A</a:t>
            </a:r>
            <a:r>
              <a:rPr lang="ja-JP" altLang="en-US" sz="2800" dirty="0">
                <a:latin typeface="Hiragino Maru Gothic Pro W4" charset="-128"/>
                <a:ea typeface="Hiragino Maru Gothic Pro W4" charset="-128"/>
                <a:cs typeface="Hiragino Maru Gothic Pro W4" charset="-128"/>
              </a:rPr>
              <a:t>　</a:t>
            </a:r>
            <a:r>
              <a:rPr lang="en-US" sz="2800" dirty="0" err="1">
                <a:latin typeface="Hiragino Maru Gothic Pro W4" charset="-128"/>
                <a:ea typeface="Hiragino Maru Gothic Pro W4" charset="-128"/>
                <a:cs typeface="Hiragino Maru Gothic Pro W4" charset="-128"/>
              </a:rPr>
              <a:t>子どもの権利擁護とユース・アドボカシープロジェクト</a:t>
            </a:r>
            <a:br>
              <a:rPr lang="en-US" sz="2800" dirty="0">
                <a:latin typeface="Hiragino Maru Gothic Pro W4" charset="-128"/>
                <a:ea typeface="Hiragino Maru Gothic Pro W4" charset="-128"/>
                <a:cs typeface="Hiragino Maru Gothic Pro W4" charset="-128"/>
              </a:rPr>
            </a:br>
            <a:br>
              <a:rPr lang="en-US" sz="3600" dirty="0">
                <a:latin typeface="Hiragino Maru Gothic Pro W4" charset="-128"/>
                <a:ea typeface="Hiragino Maru Gothic Pro W4" charset="-128"/>
                <a:cs typeface="Hiragino Maru Gothic Pro W4" charset="-128"/>
              </a:rPr>
            </a:br>
            <a:r>
              <a:rPr lang="en-US" sz="3600" dirty="0">
                <a:latin typeface="Hiragino Maru Gothic Pro W4" charset="-128"/>
                <a:ea typeface="Hiragino Maru Gothic Pro W4" charset="-128"/>
                <a:cs typeface="Hiragino Maru Gothic Pro W4" charset="-128"/>
              </a:rPr>
              <a:t>”</a:t>
            </a:r>
            <a:r>
              <a:rPr lang="en-US" sz="3600" u="sng" dirty="0">
                <a:latin typeface="Hiragino Maru Gothic Pro W4" charset="-128"/>
                <a:ea typeface="Hiragino Maru Gothic Pro W4" charset="-128"/>
                <a:cs typeface="Hiragino Maru Gothic Pro W4" charset="-128"/>
              </a:rPr>
              <a:t>Foster Youth Bill of Rights”</a:t>
            </a:r>
            <a:br>
              <a:rPr lang="en-US" sz="3600" u="sng" dirty="0">
                <a:latin typeface="Hiragino Maru Gothic Pro W4" charset="-128"/>
                <a:ea typeface="Hiragino Maru Gothic Pro W4" charset="-128"/>
                <a:cs typeface="Hiragino Maru Gothic Pro W4" charset="-128"/>
              </a:rPr>
            </a:br>
            <a:br>
              <a:rPr lang="en-US" sz="3600" dirty="0">
                <a:latin typeface="Hiragino Maru Gothic Pro W4" charset="-128"/>
                <a:ea typeface="Hiragino Maru Gothic Pro W4" charset="-128"/>
                <a:cs typeface="Hiragino Maru Gothic Pro W4" charset="-128"/>
              </a:rPr>
            </a:br>
            <a:r>
              <a:rPr lang="en-US" sz="3600" dirty="0" err="1">
                <a:latin typeface="Hiragino Maru Gothic Pro W4" charset="-128"/>
                <a:ea typeface="Hiragino Maru Gothic Pro W4" charset="-128"/>
                <a:cs typeface="Hiragino Maru Gothic Pro W4" charset="-128"/>
              </a:rPr>
              <a:t>社会的養護に特化した権利章典とは</a:t>
            </a:r>
            <a:endParaRPr sz="3600" dirty="0">
              <a:latin typeface="Hiragino Maru Gothic Pro W4" charset="-128"/>
              <a:ea typeface="Hiragino Maru Gothic Pro W4" charset="-128"/>
              <a:cs typeface="Hiragino Maru Gothic Pro W4" charset="-128"/>
            </a:endParaRPr>
          </a:p>
        </p:txBody>
      </p:sp>
      <p:sp>
        <p:nvSpPr>
          <p:cNvPr id="3" name="字幕 2">
            <a:extLst>
              <a:ext uri="{FF2B5EF4-FFF2-40B4-BE49-F238E27FC236}">
                <a16:creationId xmlns:a16="http://schemas.microsoft.com/office/drawing/2014/main" id="{D4E7D3CB-B460-E645-BDD1-827232908CE3}"/>
              </a:ext>
            </a:extLst>
          </p:cNvPr>
          <p:cNvSpPr>
            <a:spLocks noGrp="1"/>
          </p:cNvSpPr>
          <p:nvPr>
            <p:ph type="subTitle" idx="1"/>
          </p:nvPr>
        </p:nvSpPr>
        <p:spPr/>
        <p:txBody>
          <a:bodyPr/>
          <a:lstStyle/>
          <a:p>
            <a:pPr algn="r"/>
            <a:r>
              <a:rPr lang="ja-JP" altLang="en-US"/>
              <a:t>東京チーム　香坂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1829700"/>
            <a:ext cx="6858000" cy="1241822"/>
          </a:xfrm>
        </p:spPr>
        <p:txBody>
          <a:bodyPr>
            <a:normAutofit/>
          </a:bodyPr>
          <a:lstStyle/>
          <a:p>
            <a:r>
              <a:rPr lang="ja-JP" altLang="en-US" sz="2400" b="0" dirty="0">
                <a:latin typeface="Futura Medium" panose="020B0602020204020303" pitchFamily="34" charset="-79"/>
                <a:ea typeface="+mn-ea"/>
                <a:cs typeface="Futura Medium" panose="020B0602020204020303" pitchFamily="34" charset="-79"/>
              </a:rPr>
              <a:t>身体的、性的、感情的、その他の虐待、体罰、人権侵害を受けることなく生活すること。 </a:t>
            </a:r>
            <a:endParaRPr lang="ja-JP" altLang="en-US" sz="24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6" y="660177"/>
            <a:ext cx="5965120" cy="369332"/>
          </a:xfrm>
          <a:prstGeom prst="rect">
            <a:avLst/>
          </a:prstGeom>
          <a:noFill/>
        </p:spPr>
        <p:txBody>
          <a:bodyPr wrap="square" rtlCol="0">
            <a:spAutoFit/>
          </a:bodyPr>
          <a:lstStyle/>
          <a:p>
            <a:pPr defTabSz="342900">
              <a:buClrTx/>
            </a:pP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２　暴力および権利侵害を受けない権利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45D7CF46-062E-8644-838F-9B5327DBA5E7}"/>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関西チーム　響</a:t>
            </a:r>
          </a:p>
        </p:txBody>
      </p:sp>
    </p:spTree>
    <p:extLst>
      <p:ext uri="{BB962C8B-B14F-4D97-AF65-F5344CB8AC3E}">
        <p14:creationId xmlns:p14="http://schemas.microsoft.com/office/powerpoint/2010/main" val="104434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1829700"/>
            <a:ext cx="6858000" cy="1241822"/>
          </a:xfrm>
        </p:spPr>
        <p:txBody>
          <a:bodyPr>
            <a:normAutofit fontScale="90000"/>
          </a:bodyPr>
          <a:lstStyle/>
          <a:p>
            <a:r>
              <a:rPr lang="ja-JP" altLang="en-US" sz="2400" b="0" dirty="0">
                <a:latin typeface="Futura Medium" panose="020B0602020204020303" pitchFamily="34" charset="-79"/>
                <a:ea typeface="+mn-ea"/>
                <a:cs typeface="Futura Medium" panose="020B0602020204020303" pitchFamily="34" charset="-79"/>
              </a:rPr>
              <a:t>年齢、身体的・精神的な状態、性的指向、性自認と性表現、少年法裁判所の監督下、または妊娠中、子育て中であっても、裁判所の命令と相反しない限り、できる限り最も制限の少ない環境に生活すること。 </a:t>
            </a:r>
            <a:endParaRPr lang="ja-JP" altLang="en-US" sz="24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6" y="660177"/>
            <a:ext cx="5965120" cy="369332"/>
          </a:xfrm>
          <a:prstGeom prst="rect">
            <a:avLst/>
          </a:prstGeom>
          <a:noFill/>
        </p:spPr>
        <p:txBody>
          <a:bodyPr wrap="square" rtlCol="0">
            <a:spAutoFit/>
          </a:bodyPr>
          <a:lstStyle/>
          <a:p>
            <a:pPr defTabSz="342900">
              <a:buClrTx/>
            </a:pP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４　もっとも制限の少ない環境で生活する権利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11" name="テキスト ボックス 10">
            <a:extLst>
              <a:ext uri="{FF2B5EF4-FFF2-40B4-BE49-F238E27FC236}">
                <a16:creationId xmlns:a16="http://schemas.microsoft.com/office/drawing/2014/main" id="{F5818F90-8F0C-4CBA-91D8-94FC3A9D82A6}"/>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関西チーム　響</a:t>
            </a:r>
          </a:p>
        </p:txBody>
      </p:sp>
    </p:spTree>
    <p:extLst>
      <p:ext uri="{BB962C8B-B14F-4D97-AF65-F5344CB8AC3E}">
        <p14:creationId xmlns:p14="http://schemas.microsoft.com/office/powerpoint/2010/main" val="54623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2450611"/>
            <a:ext cx="6858000" cy="1241822"/>
          </a:xfrm>
        </p:spPr>
        <p:txBody>
          <a:bodyPr>
            <a:noAutofit/>
          </a:bodyPr>
          <a:lstStyle/>
          <a:p>
            <a:r>
              <a:rPr lang="ja-JP" altLang="en-US" sz="1800" b="0" dirty="0">
                <a:latin typeface="Futura Medium" panose="020B0602020204020303" pitchFamily="34" charset="-79"/>
                <a:ea typeface="+mn-ea"/>
                <a:cs typeface="Futura Medium" panose="020B0602020204020303" pitchFamily="34" charset="-79"/>
              </a:rPr>
              <a:t>措置決定やパーマネンシー計画を含む、自分自身のケースプラン作成のプロセスに関与・参加すること。この関与には、子どもの性自認を考慮した措置、およびトランスジェンダーに特化した医療のためのケースプラン作成が含まれるが、それに限定されるものではない。インディアン（ネイティブ・アメリカン）部族の子どもの場合は、ケースプランに部族や部族コミュニティとの政治的、文化的、社会的な関係を確立し、発展、維持するために、子どもを支援し、子どもにとって重要な部族関係と最善の利益を守ることが含まれていなければならない。 </a:t>
            </a:r>
            <a:endParaRPr lang="ja-JP" altLang="en-US" sz="18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5" y="660177"/>
            <a:ext cx="6401455" cy="369332"/>
          </a:xfrm>
          <a:prstGeom prst="rect">
            <a:avLst/>
          </a:prstGeom>
          <a:noFill/>
        </p:spPr>
        <p:txBody>
          <a:bodyPr wrap="square" rtlCol="0">
            <a:spAutoFit/>
          </a:bodyPr>
          <a:lstStyle/>
          <a:p>
            <a:pPr defTabSz="342900">
              <a:buClrTx/>
            </a:pP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37</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　措置決定およびパーマネンシー計画における参加の権利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11" name="テキスト ボックス 10">
            <a:extLst>
              <a:ext uri="{FF2B5EF4-FFF2-40B4-BE49-F238E27FC236}">
                <a16:creationId xmlns:a16="http://schemas.microsoft.com/office/drawing/2014/main" id="{65BC2FAC-781F-4781-8BF9-586BAD2B063C}"/>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関西チーム　響</a:t>
            </a:r>
          </a:p>
        </p:txBody>
      </p:sp>
    </p:spTree>
    <p:extLst>
      <p:ext uri="{BB962C8B-B14F-4D97-AF65-F5344CB8AC3E}">
        <p14:creationId xmlns:p14="http://schemas.microsoft.com/office/powerpoint/2010/main" val="420490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1829700"/>
            <a:ext cx="6858000" cy="1241822"/>
          </a:xfrm>
        </p:spPr>
        <p:txBody>
          <a:bodyPr>
            <a:normAutofit/>
          </a:bodyPr>
          <a:lstStyle/>
          <a:p>
            <a:r>
              <a:rPr lang="ja-JP" altLang="en-US" sz="2400" b="0" dirty="0">
                <a:latin typeface="Futura Medium" panose="020B0602020204020303" pitchFamily="34" charset="-79"/>
                <a:ea typeface="+mn-ea"/>
                <a:cs typeface="Futura Medium" panose="020B0602020204020303" pitchFamily="34" charset="-79"/>
              </a:rPr>
              <a:t>身体的、性的、感情的、その他の虐待、体罰、人権侵害を受けることなく生活すること。 </a:t>
            </a:r>
            <a:endParaRPr lang="ja-JP" altLang="en-US" sz="24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6" y="660177"/>
            <a:ext cx="5965120" cy="369332"/>
          </a:xfrm>
          <a:prstGeom prst="rect">
            <a:avLst/>
          </a:prstGeom>
          <a:noFill/>
        </p:spPr>
        <p:txBody>
          <a:bodyPr wrap="square" rtlCol="0">
            <a:spAutoFit/>
          </a:bodyPr>
          <a:lstStyle/>
          <a:p>
            <a:pPr defTabSz="342900">
              <a:buClrTx/>
            </a:pP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２　暴力および権利侵害を受けない権利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12" name="テキスト ボックス 11">
            <a:extLst>
              <a:ext uri="{FF2B5EF4-FFF2-40B4-BE49-F238E27FC236}">
                <a16:creationId xmlns:a16="http://schemas.microsoft.com/office/drawing/2014/main" id="{451612AE-7D46-4B1F-A1EC-E95750EEE9BF}"/>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関西チーム　咲葉</a:t>
            </a:r>
          </a:p>
        </p:txBody>
      </p:sp>
    </p:spTree>
    <p:extLst>
      <p:ext uri="{BB962C8B-B14F-4D97-AF65-F5344CB8AC3E}">
        <p14:creationId xmlns:p14="http://schemas.microsoft.com/office/powerpoint/2010/main" val="359568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2450611"/>
            <a:ext cx="6858000" cy="1241822"/>
          </a:xfrm>
        </p:spPr>
        <p:txBody>
          <a:bodyPr>
            <a:noAutofit/>
          </a:bodyPr>
          <a:lstStyle/>
          <a:p>
            <a:r>
              <a:rPr lang="ja-JP" altLang="en-US" sz="1800" b="0" dirty="0">
                <a:latin typeface="Futura Medium" panose="020B0602020204020303" pitchFamily="34" charset="-79"/>
                <a:ea typeface="+mn-ea"/>
                <a:cs typeface="Futura Medium" panose="020B0602020204020303" pitchFamily="34" charset="-79"/>
              </a:rPr>
              <a:t>以下の関係者の氏名と連絡先を保持し、これらの個人と監視・盗聴されることなく、個人的にコミュニケーションを取れること：担当ソーシャル・ワーカー、保護観察官、弁護士、サービス提供者、社会的養護専門の権利擁護者（アドボケイト）および支援者、裁判所から認可を受けた特別弁護人（</a:t>
            </a:r>
            <a:r>
              <a:rPr lang="en-US" altLang="ja-JP" sz="1800" b="0" dirty="0">
                <a:latin typeface="Futura Medium" panose="020B0602020204020303" pitchFamily="34" charset="-79"/>
                <a:ea typeface="+mn-ea"/>
                <a:cs typeface="Futura Medium" panose="020B0602020204020303" pitchFamily="34" charset="-79"/>
              </a:rPr>
              <a:t>CASA</a:t>
            </a:r>
            <a:r>
              <a:rPr lang="ja-JP" altLang="en-US" sz="1800" b="0" dirty="0">
                <a:latin typeface="Futura Medium" panose="020B0602020204020303" pitchFamily="34" charset="-79"/>
                <a:ea typeface="+mn-ea"/>
                <a:cs typeface="Futura Medium" panose="020B0602020204020303" pitchFamily="34" charset="-79"/>
              </a:rPr>
              <a:t>）、教育に関する権利保持者（親以外に教育権利保持者がいる場合、また該当する場合） 裁判所のヒアリングへの参加権のある子どものインディアン部族が指定した代表者。 </a:t>
            </a:r>
            <a:endParaRPr lang="ja-JP" altLang="en-US" sz="18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5" y="660177"/>
            <a:ext cx="6401455" cy="369332"/>
          </a:xfrm>
          <a:prstGeom prst="rect">
            <a:avLst/>
          </a:prstGeom>
          <a:noFill/>
        </p:spPr>
        <p:txBody>
          <a:bodyPr wrap="square" rtlCol="0">
            <a:spAutoFit/>
          </a:bodyPr>
          <a:lstStyle/>
          <a:p>
            <a:pPr defTabSz="342900">
              <a:buClrTx/>
            </a:pP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11</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　自分にとって支援者となる人の連絡先をもてる権利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12" name="テキスト ボックス 11">
            <a:extLst>
              <a:ext uri="{FF2B5EF4-FFF2-40B4-BE49-F238E27FC236}">
                <a16:creationId xmlns:a16="http://schemas.microsoft.com/office/drawing/2014/main" id="{27F45B0E-1C37-4183-B760-04ABDFDB3AB8}"/>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関西チーム　咲葉</a:t>
            </a:r>
          </a:p>
        </p:txBody>
      </p:sp>
    </p:spTree>
    <p:extLst>
      <p:ext uri="{BB962C8B-B14F-4D97-AF65-F5344CB8AC3E}">
        <p14:creationId xmlns:p14="http://schemas.microsoft.com/office/powerpoint/2010/main" val="315056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2450611"/>
            <a:ext cx="6858000" cy="1241822"/>
          </a:xfrm>
        </p:spPr>
        <p:txBody>
          <a:bodyPr>
            <a:noAutofit/>
          </a:bodyPr>
          <a:lstStyle/>
          <a:p>
            <a:r>
              <a:rPr lang="ja-JP" altLang="en-US" sz="1800" b="0" dirty="0">
                <a:latin typeface="Futura Medium" panose="020B0602020204020303" pitchFamily="34" charset="-79"/>
                <a:ea typeface="+mn-ea"/>
                <a:cs typeface="Futura Medium" panose="020B0602020204020303" pitchFamily="34" charset="-79"/>
              </a:rPr>
              <a:t>利用可能なすべてのサービス、措置先、ケア、治療、および利益を公正かつ平等に利用し、人種（自己のアイデンティティとしての人種と外見的に想定されがちな人種の両方の意）、民族、祖先、国籍、肌の色、宗教、性別、性的指向（</a:t>
            </a:r>
            <a:r>
              <a:rPr lang="en-US" altLang="ja-JP" sz="1800" b="0" dirty="0">
                <a:latin typeface="Futura Medium" panose="020B0602020204020303" pitchFamily="34" charset="-79"/>
                <a:ea typeface="+mn-ea"/>
                <a:cs typeface="Futura Medium" panose="020B0602020204020303" pitchFamily="34" charset="-79"/>
              </a:rPr>
              <a:t>SO</a:t>
            </a:r>
            <a:r>
              <a:rPr lang="ja-JP" altLang="en-US" sz="1800" b="0" dirty="0">
                <a:latin typeface="Futura Medium" panose="020B0602020204020303" pitchFamily="34" charset="-79"/>
                <a:ea typeface="+mn-ea"/>
                <a:cs typeface="Futura Medium" panose="020B0602020204020303" pitchFamily="34" charset="-79"/>
              </a:rPr>
              <a:t>）、ジェンダーアイデンティティ（</a:t>
            </a:r>
            <a:r>
              <a:rPr lang="en-US" altLang="ja-JP" sz="1800" b="0" dirty="0">
                <a:latin typeface="Futura Medium" panose="020B0602020204020303" pitchFamily="34" charset="-79"/>
                <a:ea typeface="+mn-ea"/>
                <a:cs typeface="Futura Medium" panose="020B0602020204020303" pitchFamily="34" charset="-79"/>
              </a:rPr>
              <a:t>GI</a:t>
            </a:r>
            <a:r>
              <a:rPr lang="ja-JP" altLang="en-US" sz="1800" b="0" dirty="0">
                <a:latin typeface="Futura Medium" panose="020B0602020204020303" pitchFamily="34" charset="-79"/>
                <a:ea typeface="+mn-ea"/>
                <a:cs typeface="Futura Medium" panose="020B0602020204020303" pitchFamily="34" charset="-79"/>
              </a:rPr>
              <a:t>）と性表現（見た目や言動などで表す性）、精神的または身体的障害、または</a:t>
            </a:r>
            <a:r>
              <a:rPr lang="en-US" altLang="ja-JP" sz="1800" b="0" dirty="0">
                <a:latin typeface="Futura Medium" panose="020B0602020204020303" pitchFamily="34" charset="-79"/>
                <a:ea typeface="+mn-ea"/>
                <a:cs typeface="Futura Medium" panose="020B0602020204020303" pitchFamily="34" charset="-79"/>
              </a:rPr>
              <a:t>HIV</a:t>
            </a:r>
            <a:r>
              <a:rPr lang="ja-JP" altLang="en-US" sz="1800" b="0" dirty="0">
                <a:latin typeface="Futura Medium" panose="020B0602020204020303" pitchFamily="34" charset="-79"/>
                <a:ea typeface="+mn-ea"/>
                <a:cs typeface="Futura Medium" panose="020B0602020204020303" pitchFamily="34" charset="-79"/>
              </a:rPr>
              <a:t>感染の有無を理由に差別やハラスメントを受けない。 </a:t>
            </a:r>
            <a:endParaRPr lang="ja-JP" altLang="en-US" sz="18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5" y="660177"/>
            <a:ext cx="6401455" cy="646331"/>
          </a:xfrm>
          <a:prstGeom prst="rect">
            <a:avLst/>
          </a:prstGeom>
          <a:noFill/>
        </p:spPr>
        <p:txBody>
          <a:bodyPr wrap="square" rtlCol="0">
            <a:spAutoFit/>
          </a:bodyPr>
          <a:lstStyle/>
          <a:p>
            <a:pPr defTabSz="342900">
              <a:buClrTx/>
            </a:pP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17</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　サービス・措置先・ケア・治療が属性にかかわらず公平に利用できる権利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11" name="テキスト ボックス 10">
            <a:extLst>
              <a:ext uri="{FF2B5EF4-FFF2-40B4-BE49-F238E27FC236}">
                <a16:creationId xmlns:a16="http://schemas.microsoft.com/office/drawing/2014/main" id="{65BC2FAC-781F-4781-8BF9-586BAD2B063C}"/>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関西チーム　咲葉</a:t>
            </a:r>
          </a:p>
        </p:txBody>
      </p:sp>
    </p:spTree>
    <p:extLst>
      <p:ext uri="{BB962C8B-B14F-4D97-AF65-F5344CB8AC3E}">
        <p14:creationId xmlns:p14="http://schemas.microsoft.com/office/powerpoint/2010/main" val="6417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2450611"/>
            <a:ext cx="6858000" cy="1241822"/>
          </a:xfrm>
        </p:spPr>
        <p:txBody>
          <a:bodyPr>
            <a:noAutofit/>
          </a:bodyPr>
          <a:lstStyle/>
          <a:p>
            <a:r>
              <a:rPr lang="ja-JP" altLang="en-US" sz="1800" b="0" dirty="0">
                <a:latin typeface="Futura Medium" panose="020B0602020204020303" pitchFamily="34" charset="-79"/>
                <a:ea typeface="+mn-ea"/>
                <a:cs typeface="Futura Medium" panose="020B0602020204020303" pitchFamily="34" charset="-79"/>
              </a:rPr>
              <a:t>措置決定やパーマネンシー計画を含む、自分自身のケースプラン作成のプロセスに関与・参加すること。この関与には、子どもの性自認を考慮した措置、およびトランスジェンダーに特化した医療のためのケースプラン作成が含まれるが、それに限定されるものではない。インディアン（ネイティブ・アメリカン）部族の子どもの場合は、ケースプランに部族や部族コミュニティとの政治的、文化的、社会的な関係を確立し、発展、維持するために、子どもを支援し、子どもにとって重要な部族関係と最善の利益を守ることが含まれていなければならない。 </a:t>
            </a:r>
            <a:endParaRPr lang="ja-JP" altLang="en-US" sz="18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5" y="660177"/>
            <a:ext cx="6401455" cy="369332"/>
          </a:xfrm>
          <a:prstGeom prst="rect">
            <a:avLst/>
          </a:prstGeom>
          <a:noFill/>
        </p:spPr>
        <p:txBody>
          <a:bodyPr wrap="square" rtlCol="0">
            <a:spAutoFit/>
          </a:bodyPr>
          <a:lstStyle/>
          <a:p>
            <a:pPr defTabSz="342900">
              <a:buClrTx/>
            </a:pP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37</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　措置決定およびパーマネンシー計画における参加の権利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11" name="テキスト ボックス 10">
            <a:extLst>
              <a:ext uri="{FF2B5EF4-FFF2-40B4-BE49-F238E27FC236}">
                <a16:creationId xmlns:a16="http://schemas.microsoft.com/office/drawing/2014/main" id="{65BC2FAC-781F-4781-8BF9-586BAD2B063C}"/>
              </a:ext>
            </a:extLst>
          </p:cNvPr>
          <p:cNvSpPr txBox="1"/>
          <p:nvPr/>
        </p:nvSpPr>
        <p:spPr>
          <a:xfrm>
            <a:off x="5693308" y="3901646"/>
            <a:ext cx="2472632"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関西チーム　ふうか</a:t>
            </a:r>
          </a:p>
        </p:txBody>
      </p:sp>
    </p:spTree>
    <p:extLst>
      <p:ext uri="{BB962C8B-B14F-4D97-AF65-F5344CB8AC3E}">
        <p14:creationId xmlns:p14="http://schemas.microsoft.com/office/powerpoint/2010/main" val="182003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10;&#10;自動的に生成された説明">
            <a:extLst>
              <a:ext uri="{FF2B5EF4-FFF2-40B4-BE49-F238E27FC236}">
                <a16:creationId xmlns:a16="http://schemas.microsoft.com/office/drawing/2014/main" id="{DB28E032-0D6B-2B45-9411-8C0329E017E6}"/>
              </a:ext>
            </a:extLst>
          </p:cNvPr>
          <p:cNvPicPr>
            <a:picLocks noChangeAspect="1"/>
          </p:cNvPicPr>
          <p:nvPr/>
        </p:nvPicPr>
        <p:blipFill>
          <a:blip r:embed="rId2"/>
          <a:stretch>
            <a:fillRect/>
          </a:stretch>
        </p:blipFill>
        <p:spPr>
          <a:xfrm>
            <a:off x="5953" y="0"/>
            <a:ext cx="9132094" cy="5143500"/>
          </a:xfrm>
          <a:prstGeom prst="rect">
            <a:avLst/>
          </a:prstGeom>
        </p:spPr>
      </p:pic>
    </p:spTree>
    <p:extLst>
      <p:ext uri="{BB962C8B-B14F-4D97-AF65-F5344CB8AC3E}">
        <p14:creationId xmlns:p14="http://schemas.microsoft.com/office/powerpoint/2010/main" val="274332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中程度の精度で自動的に生成された説明">
            <a:extLst>
              <a:ext uri="{FF2B5EF4-FFF2-40B4-BE49-F238E27FC236}">
                <a16:creationId xmlns:a16="http://schemas.microsoft.com/office/drawing/2014/main" id="{86D0ED9B-A4A1-E54D-B3E6-924204A9D58F}"/>
              </a:ext>
            </a:extLst>
          </p:cNvPr>
          <p:cNvPicPr>
            <a:picLocks noChangeAspect="1"/>
          </p:cNvPicPr>
          <p:nvPr/>
        </p:nvPicPr>
        <p:blipFill>
          <a:blip r:embed="rId2"/>
          <a:stretch>
            <a:fillRect/>
          </a:stretch>
        </p:blipFill>
        <p:spPr>
          <a:xfrm>
            <a:off x="8259" y="0"/>
            <a:ext cx="9127483" cy="5143500"/>
          </a:xfrm>
          <a:prstGeom prst="rect">
            <a:avLst/>
          </a:prstGeom>
        </p:spPr>
      </p:pic>
    </p:spTree>
    <p:extLst>
      <p:ext uri="{BB962C8B-B14F-4D97-AF65-F5344CB8AC3E}">
        <p14:creationId xmlns:p14="http://schemas.microsoft.com/office/powerpoint/2010/main" val="327306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 が含まれている画像&#10;&#10;自動的に生成された説明">
            <a:extLst>
              <a:ext uri="{FF2B5EF4-FFF2-40B4-BE49-F238E27FC236}">
                <a16:creationId xmlns:a16="http://schemas.microsoft.com/office/drawing/2014/main" id="{61915D8B-D283-944F-8BC7-EDEEE157FF33}"/>
              </a:ext>
            </a:extLst>
          </p:cNvPr>
          <p:cNvPicPr>
            <a:picLocks noChangeAspect="1"/>
          </p:cNvPicPr>
          <p:nvPr/>
        </p:nvPicPr>
        <p:blipFill>
          <a:blip r:embed="rId2"/>
          <a:stretch>
            <a:fillRect/>
          </a:stretch>
        </p:blipFill>
        <p:spPr>
          <a:xfrm>
            <a:off x="14205" y="0"/>
            <a:ext cx="9115590" cy="5143500"/>
          </a:xfrm>
          <a:prstGeom prst="rect">
            <a:avLst/>
          </a:prstGeom>
        </p:spPr>
      </p:pic>
    </p:spTree>
    <p:extLst>
      <p:ext uri="{BB962C8B-B14F-4D97-AF65-F5344CB8AC3E}">
        <p14:creationId xmlns:p14="http://schemas.microsoft.com/office/powerpoint/2010/main" val="221413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0257"/>
            <a:ext cx="8952411" cy="727838"/>
          </a:xfrm>
        </p:spPr>
        <p:txBody>
          <a:bodyPr/>
          <a:lstStyle/>
          <a:p>
            <a:r>
              <a:rPr lang="ja-JP" altLang="ja-JP" sz="2500">
                <a:latin typeface="Hiragino Maru Gothic Pro W4" panose="020F0400000000000000" pitchFamily="34" charset="-128"/>
                <a:ea typeface="Hiragino Maru Gothic Pro W4" panose="020F0400000000000000" pitchFamily="34" charset="-128"/>
              </a:rPr>
              <a:t>カリフォルニアフォスターケアオンブズパーソン</a:t>
            </a:r>
            <a:r>
              <a:rPr lang="ja-JP" altLang="en-US" sz="2500">
                <a:latin typeface="Hiragino Maru Gothic Pro W4" panose="020F0400000000000000" pitchFamily="34" charset="-128"/>
                <a:ea typeface="Hiragino Maru Gothic Pro W4" panose="020F0400000000000000" pitchFamily="34" charset="-128"/>
              </a:rPr>
              <a:t>との出会い</a:t>
            </a:r>
            <a:endParaRPr kumimoji="1" lang="ja-JP" altLang="en-US" sz="2500" dirty="0">
              <a:latin typeface="Hiragino Maru Gothic Pro W4" panose="020F0400000000000000" pitchFamily="34" charset="-128"/>
              <a:ea typeface="Hiragino Maru Gothic Pro W4" panose="020F0400000000000000" pitchFamily="34" charset="-128"/>
              <a:cs typeface="Hiragino Maru Gothic Pro W4" charset="-128"/>
            </a:endParaRPr>
          </a:p>
        </p:txBody>
      </p:sp>
      <p:sp>
        <p:nvSpPr>
          <p:cNvPr id="4" name="スライド番号プレースホルダー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2</a:t>
            </a:fld>
            <a:endParaRPr lang="en"/>
          </a:p>
        </p:txBody>
      </p:sp>
      <p:pic>
        <p:nvPicPr>
          <p:cNvPr id="8" name="Picture 2" descr="california fostercare ombudsperson」の画像検索結果">
            <a:extLst>
              <a:ext uri="{FF2B5EF4-FFF2-40B4-BE49-F238E27FC236}">
                <a16:creationId xmlns:a16="http://schemas.microsoft.com/office/drawing/2014/main" id="{69C4D15C-7D93-4846-A429-6F9C7FEEC2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125" y="1689599"/>
            <a:ext cx="1472748" cy="151877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15DF3A8-86B2-A143-BB11-913B6526969E}"/>
              </a:ext>
            </a:extLst>
          </p:cNvPr>
          <p:cNvSpPr txBox="1"/>
          <p:nvPr/>
        </p:nvSpPr>
        <p:spPr>
          <a:xfrm>
            <a:off x="94795" y="3218105"/>
            <a:ext cx="2289409" cy="461665"/>
          </a:xfrm>
          <a:prstGeom prst="rect">
            <a:avLst/>
          </a:prstGeom>
          <a:noFill/>
        </p:spPr>
        <p:txBody>
          <a:bodyPr wrap="none" rtlCol="0">
            <a:spAutoFit/>
          </a:bodyPr>
          <a:lstStyle/>
          <a:p>
            <a:r>
              <a:rPr kumimoji="1" lang="ja-JP" altLang="en-US" sz="1200">
                <a:solidFill>
                  <a:schemeClr val="tx1"/>
                </a:solidFill>
                <a:latin typeface="Hiragino Maru Gothic Pro W4" charset="-128"/>
                <a:ea typeface="Hiragino Maru Gothic Pro W4" charset="-128"/>
                <a:cs typeface="Hiragino Maru Gothic Pro W4" charset="-128"/>
              </a:rPr>
              <a:t>現オンブズパーソン</a:t>
            </a:r>
          </a:p>
          <a:p>
            <a:r>
              <a:rPr kumimoji="1" lang="en-US" altLang="ja-JP" sz="1200" dirty="0">
                <a:solidFill>
                  <a:schemeClr val="tx1"/>
                </a:solidFill>
                <a:latin typeface="Hiragino Maru Gothic Pro W4" charset="-128"/>
                <a:ea typeface="Hiragino Maru Gothic Pro W4" charset="-128"/>
                <a:cs typeface="Hiragino Maru Gothic Pro W4" charset="-128"/>
              </a:rPr>
              <a:t>Rochelle </a:t>
            </a:r>
            <a:r>
              <a:rPr kumimoji="1" lang="en-US" altLang="ja-JP" sz="1200" dirty="0" err="1">
                <a:solidFill>
                  <a:schemeClr val="tx1"/>
                </a:solidFill>
                <a:latin typeface="Hiragino Maru Gothic Pro W4" charset="-128"/>
                <a:ea typeface="Hiragino Maru Gothic Pro W4" charset="-128"/>
                <a:cs typeface="Hiragino Maru Gothic Pro W4" charset="-128"/>
              </a:rPr>
              <a:t>Trochetenberg</a:t>
            </a:r>
            <a:r>
              <a:rPr kumimoji="1" lang="ja-JP" altLang="en-US" sz="1200">
                <a:solidFill>
                  <a:schemeClr val="tx1"/>
                </a:solidFill>
                <a:latin typeface="Hiragino Maru Gothic Pro W4" charset="-128"/>
                <a:ea typeface="Hiragino Maru Gothic Pro W4" charset="-128"/>
                <a:cs typeface="Hiragino Maru Gothic Pro W4" charset="-128"/>
              </a:rPr>
              <a:t>さん</a:t>
            </a:r>
          </a:p>
        </p:txBody>
      </p:sp>
      <p:sp>
        <p:nvSpPr>
          <p:cNvPr id="9" name="テキスト ボックス 8">
            <a:extLst>
              <a:ext uri="{FF2B5EF4-FFF2-40B4-BE49-F238E27FC236}">
                <a16:creationId xmlns:a16="http://schemas.microsoft.com/office/drawing/2014/main" id="{4E73D46E-41DB-2444-A38E-3F8CA51134AE}"/>
              </a:ext>
            </a:extLst>
          </p:cNvPr>
          <p:cNvSpPr txBox="1"/>
          <p:nvPr/>
        </p:nvSpPr>
        <p:spPr>
          <a:xfrm>
            <a:off x="94795" y="3747770"/>
            <a:ext cx="3440885" cy="1954381"/>
          </a:xfrm>
          <a:prstGeom prst="rect">
            <a:avLst/>
          </a:prstGeom>
          <a:noFill/>
        </p:spPr>
        <p:txBody>
          <a:bodyPr wrap="square" rtlCol="0">
            <a:spAutoFit/>
          </a:bodyPr>
          <a:lstStyle/>
          <a:p>
            <a:pPr marL="285750" indent="-285750">
              <a:lnSpc>
                <a:spcPct val="150000"/>
              </a:lnSpc>
              <a:buClr>
                <a:schemeClr val="tx1"/>
              </a:buClr>
              <a:buFont typeface="Wingdings" pitchFamily="2" charset="2"/>
              <a:buChar char="Ø"/>
            </a:pPr>
            <a:r>
              <a:rPr kumimoji="1" lang="ja-JP" altLang="en-US" sz="1200">
                <a:solidFill>
                  <a:schemeClr val="tx1"/>
                </a:solidFill>
                <a:latin typeface="Hiragino Maru Gothic Pro W4" panose="020F0400000000000000" pitchFamily="34" charset="-128"/>
                <a:ea typeface="Hiragino Maru Gothic Pro W4" panose="020F0400000000000000" pitchFamily="34" charset="-128"/>
              </a:rPr>
              <a:t>カリフォルニア州全体の</a:t>
            </a:r>
            <a:r>
              <a:rPr kumimoji="1" lang="ja-JP" altLang="en-US" sz="1200" b="1" u="sng">
                <a:solidFill>
                  <a:schemeClr val="tx1"/>
                </a:solidFill>
                <a:latin typeface="Hiragino Maru Gothic Pro W4" panose="020F0400000000000000" pitchFamily="34" charset="-128"/>
                <a:ea typeface="Hiragino Maru Gothic Pro W4" panose="020F0400000000000000" pitchFamily="34" charset="-128"/>
              </a:rPr>
              <a:t>社会的養護に特化したオンブズパーソン</a:t>
            </a:r>
            <a:endParaRPr kumimoji="1" lang="en-US" altLang="ja-JP" sz="1200" b="1" u="sng" dirty="0">
              <a:solidFill>
                <a:schemeClr val="tx1"/>
              </a:solidFill>
              <a:latin typeface="Hiragino Maru Gothic Pro W4" panose="020F0400000000000000" pitchFamily="34" charset="-128"/>
              <a:ea typeface="Hiragino Maru Gothic Pro W4" panose="020F0400000000000000" pitchFamily="34" charset="-128"/>
            </a:endParaRPr>
          </a:p>
          <a:p>
            <a:pPr marL="285750" indent="-285750">
              <a:lnSpc>
                <a:spcPct val="150000"/>
              </a:lnSpc>
              <a:buClr>
                <a:schemeClr val="tx1"/>
              </a:buClr>
              <a:buFont typeface="Wingdings" pitchFamily="2" charset="2"/>
              <a:buChar char="Ø"/>
            </a:pPr>
            <a:r>
              <a:rPr kumimoji="1" lang="ja-JP" altLang="en-US" sz="1200">
                <a:solidFill>
                  <a:schemeClr val="tx1"/>
                </a:solidFill>
                <a:latin typeface="Hiragino Maru Gothic Pro W4" charset="-128"/>
                <a:ea typeface="Hiragino Maru Gothic Pro W4" charset="-128"/>
                <a:cs typeface="Hiragino Maru Gothic Pro W4" charset="-128"/>
              </a:rPr>
              <a:t>約</a:t>
            </a:r>
            <a:r>
              <a:rPr kumimoji="1" lang="en-US" altLang="ja-JP" sz="1200" dirty="0">
                <a:solidFill>
                  <a:schemeClr val="tx1"/>
                </a:solidFill>
                <a:latin typeface="Hiragino Maru Gothic Pro W4" charset="-128"/>
                <a:ea typeface="Hiragino Maru Gothic Pro W4" charset="-128"/>
                <a:cs typeface="Hiragino Maru Gothic Pro W4" charset="-128"/>
              </a:rPr>
              <a:t>20</a:t>
            </a:r>
            <a:r>
              <a:rPr kumimoji="1" lang="ja-JP" altLang="en-US" sz="1200">
                <a:solidFill>
                  <a:schemeClr val="tx1"/>
                </a:solidFill>
                <a:latin typeface="Hiragino Maru Gothic Pro W4" charset="-128"/>
                <a:ea typeface="Hiragino Maru Gothic Pro W4" charset="-128"/>
                <a:cs typeface="Hiragino Maru Gothic Pro W4" charset="-128"/>
              </a:rPr>
              <a:t>年前にユースからの要請でオフィスが出来た</a:t>
            </a:r>
            <a:endParaRPr kumimoji="1" lang="en-US" altLang="ja-JP" sz="1200" dirty="0">
              <a:solidFill>
                <a:schemeClr val="tx1"/>
              </a:solidFill>
              <a:latin typeface="Hiragino Maru Gothic Pro W4" charset="-128"/>
              <a:ea typeface="Hiragino Maru Gothic Pro W4" charset="-128"/>
              <a:cs typeface="Hiragino Maru Gothic Pro W4" charset="-128"/>
            </a:endParaRPr>
          </a:p>
          <a:p>
            <a:pPr>
              <a:lnSpc>
                <a:spcPct val="150000"/>
              </a:lnSpc>
              <a:buClr>
                <a:schemeClr val="tx1"/>
              </a:buClr>
            </a:pPr>
            <a:endParaRPr kumimoji="1" lang="ja-JP" altLang="en-US">
              <a:solidFill>
                <a:schemeClr val="tx1"/>
              </a:solidFill>
              <a:latin typeface="Hiragino Maru Gothic Pro W4" charset="-128"/>
              <a:ea typeface="Hiragino Maru Gothic Pro W4" charset="-128"/>
              <a:cs typeface="Hiragino Maru Gothic Pro W4" charset="-128"/>
            </a:endParaRPr>
          </a:p>
          <a:p>
            <a:pPr marL="285750" indent="-285750">
              <a:buFont typeface="Arial" panose="020B0604020202020204" pitchFamily="34" charset="0"/>
              <a:buChar char="•"/>
            </a:pPr>
            <a:endParaRPr kumimoji="1" lang="ja-JP" altLang="en-US">
              <a:solidFill>
                <a:schemeClr val="tx1"/>
              </a:solidFill>
              <a:latin typeface="Hiragino Maru Gothic Pro W4" panose="020F0400000000000000" pitchFamily="34" charset="-128"/>
              <a:ea typeface="Hiragino Maru Gothic Pro W4" panose="020F0400000000000000" pitchFamily="34" charset="-128"/>
            </a:endParaRPr>
          </a:p>
          <a:p>
            <a:endParaRPr kumimoji="1" lang="ja-JP" altLang="en-US"/>
          </a:p>
        </p:txBody>
      </p:sp>
      <p:pic>
        <p:nvPicPr>
          <p:cNvPr id="11" name="図 10" descr="屋内, テーブル, 座る, 椅子 が含まれている画像&#10;&#10;自動的に生成された説明">
            <a:extLst>
              <a:ext uri="{FF2B5EF4-FFF2-40B4-BE49-F238E27FC236}">
                <a16:creationId xmlns:a16="http://schemas.microsoft.com/office/drawing/2014/main" id="{3886DC67-B448-454A-A365-7EB0836D86D4}"/>
              </a:ext>
            </a:extLst>
          </p:cNvPr>
          <p:cNvPicPr>
            <a:picLocks noChangeAspect="1"/>
          </p:cNvPicPr>
          <p:nvPr/>
        </p:nvPicPr>
        <p:blipFill>
          <a:blip r:embed="rId3"/>
          <a:stretch>
            <a:fillRect/>
          </a:stretch>
        </p:blipFill>
        <p:spPr>
          <a:xfrm>
            <a:off x="3911223" y="1689599"/>
            <a:ext cx="4097526" cy="2896714"/>
          </a:xfrm>
          <a:prstGeom prst="rect">
            <a:avLst/>
          </a:prstGeom>
        </p:spPr>
      </p:pic>
    </p:spTree>
    <p:extLst>
      <p:ext uri="{BB962C8B-B14F-4D97-AF65-F5344CB8AC3E}">
        <p14:creationId xmlns:p14="http://schemas.microsoft.com/office/powerpoint/2010/main" val="1769258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3EF81E8-121B-4724-9F39-655430FE5A5B}"/>
              </a:ext>
            </a:extLst>
          </p:cNvPr>
          <p:cNvSpPr>
            <a:spLocks noGrp="1"/>
          </p:cNvSpPr>
          <p:nvPr>
            <p:ph type="ctrTitle"/>
          </p:nvPr>
        </p:nvSpPr>
        <p:spPr/>
        <p:txBody>
          <a:bodyPr/>
          <a:lstStyle/>
          <a:p>
            <a:r>
              <a:rPr lang="ja-JP" altLang="en-US" dirty="0"/>
              <a:t>カリフォルニア州の子どもたちのための権利章典に学ぶこと</a:t>
            </a:r>
          </a:p>
        </p:txBody>
      </p:sp>
      <p:sp>
        <p:nvSpPr>
          <p:cNvPr id="6" name="字幕 5">
            <a:extLst>
              <a:ext uri="{FF2B5EF4-FFF2-40B4-BE49-F238E27FC236}">
                <a16:creationId xmlns:a16="http://schemas.microsoft.com/office/drawing/2014/main" id="{C4B6E604-C621-4E0A-88FB-0035DEDE3361}"/>
              </a:ext>
            </a:extLst>
          </p:cNvPr>
          <p:cNvSpPr>
            <a:spLocks noGrp="1"/>
          </p:cNvSpPr>
          <p:nvPr>
            <p:ph type="subTitle" idx="1"/>
          </p:nvPr>
        </p:nvSpPr>
        <p:spPr/>
        <p:txBody>
          <a:bodyPr/>
          <a:lstStyle/>
          <a:p>
            <a:pPr algn="r"/>
            <a:r>
              <a:rPr lang="ja-JP" altLang="en-US" dirty="0"/>
              <a:t>関西チーム　長瀬（大学教員）</a:t>
            </a:r>
          </a:p>
        </p:txBody>
      </p:sp>
    </p:spTree>
    <p:extLst>
      <p:ext uri="{BB962C8B-B14F-4D97-AF65-F5344CB8AC3E}">
        <p14:creationId xmlns:p14="http://schemas.microsoft.com/office/powerpoint/2010/main" val="241052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163D3-5FA5-4765-B260-9367A0A1CD03}"/>
              </a:ext>
            </a:extLst>
          </p:cNvPr>
          <p:cNvSpPr>
            <a:spLocks noGrp="1"/>
          </p:cNvSpPr>
          <p:nvPr>
            <p:ph type="title"/>
          </p:nvPr>
        </p:nvSpPr>
        <p:spPr/>
        <p:txBody>
          <a:bodyPr/>
          <a:lstStyle/>
          <a:p>
            <a:r>
              <a:rPr kumimoji="1" lang="ja-JP" altLang="en-US" dirty="0"/>
              <a:t>日本における社会的養護で育つ子どもの権利</a:t>
            </a:r>
          </a:p>
        </p:txBody>
      </p:sp>
      <p:sp>
        <p:nvSpPr>
          <p:cNvPr id="3" name="コンテンツ プレースホルダー 2">
            <a:extLst>
              <a:ext uri="{FF2B5EF4-FFF2-40B4-BE49-F238E27FC236}">
                <a16:creationId xmlns:a16="http://schemas.microsoft.com/office/drawing/2014/main" id="{AADA7CD3-9C75-49A3-943A-A2BAD6505265}"/>
              </a:ext>
            </a:extLst>
          </p:cNvPr>
          <p:cNvSpPr>
            <a:spLocks noGrp="1"/>
          </p:cNvSpPr>
          <p:nvPr>
            <p:ph idx="1"/>
          </p:nvPr>
        </p:nvSpPr>
        <p:spPr>
          <a:xfrm>
            <a:off x="614034" y="1666716"/>
            <a:ext cx="7915931" cy="3000818"/>
          </a:xfrm>
        </p:spPr>
        <p:txBody>
          <a:bodyPr>
            <a:normAutofit lnSpcReduction="10000"/>
          </a:bodyPr>
          <a:lstStyle/>
          <a:p>
            <a:r>
              <a:rPr kumimoji="1" lang="en-US" altLang="ja-JP" sz="1800" dirty="0"/>
              <a:t>1989</a:t>
            </a:r>
            <a:r>
              <a:rPr kumimoji="1" lang="ja-JP" altLang="en-US" sz="1800" dirty="0"/>
              <a:t>年子どもの権利条約採択、</a:t>
            </a:r>
            <a:r>
              <a:rPr kumimoji="1" lang="en-US" altLang="ja-JP" sz="1800" dirty="0"/>
              <a:t>1994</a:t>
            </a:r>
            <a:r>
              <a:rPr kumimoji="1" lang="ja-JP" altLang="en-US" sz="1800" dirty="0"/>
              <a:t>年批准</a:t>
            </a:r>
            <a:endParaRPr kumimoji="1" lang="en-US" altLang="ja-JP" sz="1800" dirty="0"/>
          </a:p>
          <a:p>
            <a:r>
              <a:rPr kumimoji="1" lang="en-US" altLang="ja-JP" sz="1800" dirty="0"/>
              <a:t>2016</a:t>
            </a:r>
            <a:r>
              <a:rPr kumimoji="1" lang="ja-JP" altLang="en-US" sz="1800" dirty="0"/>
              <a:t>年児童福祉法改正、子どもの権利の理念が取り入れられる</a:t>
            </a:r>
            <a:endParaRPr kumimoji="1" lang="en-US" altLang="ja-JP" sz="1800" dirty="0"/>
          </a:p>
          <a:p>
            <a:r>
              <a:rPr kumimoji="1" lang="ja-JP" altLang="en-US" sz="1800" dirty="0"/>
              <a:t>子どもの権利条約　第</a:t>
            </a:r>
            <a:r>
              <a:rPr kumimoji="1" lang="en-US" altLang="ja-JP" sz="1800" dirty="0"/>
              <a:t>20</a:t>
            </a:r>
            <a:r>
              <a:rPr kumimoji="1" lang="ja-JP" altLang="en-US" sz="1800" dirty="0"/>
              <a:t>条	家庭環境を奪われた子ども等に対する保護および援助</a:t>
            </a:r>
          </a:p>
          <a:p>
            <a:pPr marL="0" indent="0">
              <a:buNone/>
            </a:pPr>
            <a:r>
              <a:rPr kumimoji="1" lang="ja-JP" altLang="en-US" sz="1800" dirty="0"/>
              <a:t>１　一時的若しくは恒久的にその家庭環境を奪われた児童又は児童自身の最善の利益にかんがみその家庭環境にとどまることが認められない児童は、</a:t>
            </a:r>
            <a:r>
              <a:rPr kumimoji="1" lang="ja-JP" altLang="en-US" sz="1800" u="sng" dirty="0">
                <a:solidFill>
                  <a:schemeClr val="accent1"/>
                </a:solidFill>
              </a:rPr>
              <a:t>国が与える特別の保護及び援助を受ける権利を有する</a:t>
            </a:r>
            <a:r>
              <a:rPr kumimoji="1" lang="ja-JP" altLang="en-US" sz="1800" dirty="0"/>
              <a:t>。</a:t>
            </a:r>
          </a:p>
          <a:p>
            <a:pPr marL="0" indent="0">
              <a:buNone/>
            </a:pPr>
            <a:r>
              <a:rPr kumimoji="1" lang="ja-JP" altLang="en-US" sz="1800" dirty="0"/>
              <a:t>２　締約国は、自国の国内法に従い、１の児童のための代替的な監護を確保する。</a:t>
            </a:r>
          </a:p>
          <a:p>
            <a:endParaRPr kumimoji="1" lang="ja-JP" altLang="en-US" dirty="0"/>
          </a:p>
        </p:txBody>
      </p:sp>
      <p:sp>
        <p:nvSpPr>
          <p:cNvPr id="4" name="スライド番号プレースホルダー 3">
            <a:extLst>
              <a:ext uri="{FF2B5EF4-FFF2-40B4-BE49-F238E27FC236}">
                <a16:creationId xmlns:a16="http://schemas.microsoft.com/office/drawing/2014/main" id="{35115481-0CC1-4116-AD46-2E809264A54B}"/>
              </a:ext>
            </a:extLst>
          </p:cNvPr>
          <p:cNvSpPr>
            <a:spLocks noGrp="1"/>
          </p:cNvSpPr>
          <p:nvPr>
            <p:ph type="sldNum" sz="quarter" idx="12"/>
          </p:nvPr>
        </p:nvSpPr>
        <p:spPr/>
        <p:txBody>
          <a:bodyPr/>
          <a:lstStyle/>
          <a:p>
            <a:fld id="{C047395D-C7DC-A94F-A4F3-E0935FBCB1BD}" type="slidenum">
              <a:rPr kumimoji="1" lang="ja-JP" altLang="en-US" smtClean="0"/>
              <a:t>21</a:t>
            </a:fld>
            <a:endParaRPr kumimoji="1" lang="ja-JP" altLang="en-US"/>
          </a:p>
        </p:txBody>
      </p:sp>
    </p:spTree>
    <p:extLst>
      <p:ext uri="{BB962C8B-B14F-4D97-AF65-F5344CB8AC3E}">
        <p14:creationId xmlns:p14="http://schemas.microsoft.com/office/powerpoint/2010/main" val="197002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CE44AB-3AB1-4810-A598-C28DF3DD7286}"/>
              </a:ext>
            </a:extLst>
          </p:cNvPr>
          <p:cNvSpPr>
            <a:spLocks noGrp="1"/>
          </p:cNvSpPr>
          <p:nvPr>
            <p:ph type="title"/>
          </p:nvPr>
        </p:nvSpPr>
        <p:spPr/>
        <p:txBody>
          <a:bodyPr/>
          <a:lstStyle/>
          <a:p>
            <a:r>
              <a:rPr lang="ja-JP" altLang="en-US" sz="2400" dirty="0"/>
              <a:t>カリフォルニア州の子どもたちのための権利章典</a:t>
            </a:r>
            <a:endParaRPr kumimoji="1" lang="ja-JP" altLang="en-US" sz="2400" dirty="0"/>
          </a:p>
        </p:txBody>
      </p:sp>
      <p:sp>
        <p:nvSpPr>
          <p:cNvPr id="3" name="コンテンツ プレースホルダー 2">
            <a:extLst>
              <a:ext uri="{FF2B5EF4-FFF2-40B4-BE49-F238E27FC236}">
                <a16:creationId xmlns:a16="http://schemas.microsoft.com/office/drawing/2014/main" id="{790F4A2A-A018-4685-AB6A-74DA97BF75B4}"/>
              </a:ext>
            </a:extLst>
          </p:cNvPr>
          <p:cNvSpPr>
            <a:spLocks noGrp="1"/>
          </p:cNvSpPr>
          <p:nvPr>
            <p:ph idx="1"/>
          </p:nvPr>
        </p:nvSpPr>
        <p:spPr>
          <a:xfrm>
            <a:off x="614034" y="1666716"/>
            <a:ext cx="7915931" cy="3007642"/>
          </a:xfrm>
        </p:spPr>
        <p:txBody>
          <a:bodyPr>
            <a:normAutofit/>
          </a:bodyPr>
          <a:lstStyle/>
          <a:p>
            <a:r>
              <a:rPr lang="ja-JP" altLang="en-US" sz="1800" dirty="0"/>
              <a:t>カリフォルニア州の当事者ユースたちによって、権利が表現され、それが法律になっているということ</a:t>
            </a:r>
            <a:endParaRPr lang="en-US" altLang="ja-JP" sz="1800" dirty="0"/>
          </a:p>
          <a:p>
            <a:r>
              <a:rPr kumimoji="1" lang="ja-JP" altLang="en-US" sz="1800" dirty="0"/>
              <a:t>権利がリストになっていることにより、自分たちの</a:t>
            </a:r>
            <a:r>
              <a:rPr lang="ja-JP" altLang="en-US" sz="1800" dirty="0"/>
              <a:t>「常識」が問い直される経験（ユースたちとの協働）</a:t>
            </a:r>
            <a:endParaRPr lang="en-US" altLang="ja-JP" sz="1800" dirty="0"/>
          </a:p>
          <a:p>
            <a:r>
              <a:rPr kumimoji="1" lang="ja-JP" altLang="en-US" sz="1800" dirty="0"/>
              <a:t>多様性</a:t>
            </a:r>
            <a:r>
              <a:rPr lang="ja-JP" altLang="en-US" sz="1800" dirty="0"/>
              <a:t>、セクシャリティーへの配慮、より権利が奪われやすい当事者の状況を変えていくための概念化に学ぶ</a:t>
            </a:r>
            <a:endParaRPr lang="en-US" altLang="ja-JP" sz="1800" dirty="0"/>
          </a:p>
          <a:p>
            <a:r>
              <a:rPr kumimoji="1" lang="ja-JP" altLang="en-US" sz="1800" dirty="0"/>
              <a:t>「子どもの権利を学びたかった」というユースたちの思い、これは広く日本社会の子ども・若者とも重なる点</a:t>
            </a:r>
            <a:endParaRPr kumimoji="1" lang="en-US" altLang="ja-JP" sz="1800" dirty="0"/>
          </a:p>
        </p:txBody>
      </p:sp>
      <p:sp>
        <p:nvSpPr>
          <p:cNvPr id="4" name="スライド番号プレースホルダー 3">
            <a:extLst>
              <a:ext uri="{FF2B5EF4-FFF2-40B4-BE49-F238E27FC236}">
                <a16:creationId xmlns:a16="http://schemas.microsoft.com/office/drawing/2014/main" id="{F33D9C8C-0D84-43A9-98C2-10E1750863AB}"/>
              </a:ext>
            </a:extLst>
          </p:cNvPr>
          <p:cNvSpPr>
            <a:spLocks noGrp="1"/>
          </p:cNvSpPr>
          <p:nvPr>
            <p:ph type="sldNum" sz="quarter" idx="12"/>
          </p:nvPr>
        </p:nvSpPr>
        <p:spPr/>
        <p:txBody>
          <a:bodyPr/>
          <a:lstStyle/>
          <a:p>
            <a:fld id="{C047395D-C7DC-A94F-A4F3-E0935FBCB1BD}" type="slidenum">
              <a:rPr kumimoji="1" lang="ja-JP" altLang="en-US" smtClean="0"/>
              <a:t>22</a:t>
            </a:fld>
            <a:endParaRPr kumimoji="1" lang="ja-JP" altLang="en-US"/>
          </a:p>
        </p:txBody>
      </p:sp>
    </p:spTree>
    <p:extLst>
      <p:ext uri="{BB962C8B-B14F-4D97-AF65-F5344CB8AC3E}">
        <p14:creationId xmlns:p14="http://schemas.microsoft.com/office/powerpoint/2010/main" val="1270733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0B0AA-9D34-4D45-8608-2A41F7CDACBD}"/>
              </a:ext>
            </a:extLst>
          </p:cNvPr>
          <p:cNvSpPr>
            <a:spLocks noGrp="1"/>
          </p:cNvSpPr>
          <p:nvPr>
            <p:ph type="title"/>
          </p:nvPr>
        </p:nvSpPr>
        <p:spPr/>
        <p:txBody>
          <a:bodyPr/>
          <a:lstStyle/>
          <a:p>
            <a:r>
              <a:rPr kumimoji="1" lang="ja-JP" altLang="en-US" dirty="0"/>
              <a:t>子どもの権利プロジェクトの今後</a:t>
            </a:r>
          </a:p>
        </p:txBody>
      </p:sp>
      <p:sp>
        <p:nvSpPr>
          <p:cNvPr id="3" name="コンテンツ プレースホルダー 2">
            <a:extLst>
              <a:ext uri="{FF2B5EF4-FFF2-40B4-BE49-F238E27FC236}">
                <a16:creationId xmlns:a16="http://schemas.microsoft.com/office/drawing/2014/main" id="{03446EE3-B399-4D13-BE16-0602D139FFAC}"/>
              </a:ext>
            </a:extLst>
          </p:cNvPr>
          <p:cNvSpPr>
            <a:spLocks noGrp="1"/>
          </p:cNvSpPr>
          <p:nvPr>
            <p:ph idx="1"/>
          </p:nvPr>
        </p:nvSpPr>
        <p:spPr/>
        <p:txBody>
          <a:bodyPr>
            <a:normAutofit/>
          </a:bodyPr>
          <a:lstStyle/>
          <a:p>
            <a:r>
              <a:rPr kumimoji="1" lang="en-US" altLang="ja-JP" sz="1600" dirty="0"/>
              <a:t>2021</a:t>
            </a:r>
            <a:r>
              <a:rPr kumimoji="1" lang="ja-JP" altLang="en-US" sz="1600" dirty="0"/>
              <a:t>年</a:t>
            </a:r>
            <a:r>
              <a:rPr lang="ja-JP" altLang="en-US" sz="1600" dirty="0"/>
              <a:t>度に「</a:t>
            </a:r>
            <a:r>
              <a:rPr lang="ja-JP" altLang="en-US" sz="1800" dirty="0"/>
              <a:t>カリフォルニア州の子どもたちのための権利章典」の翻訳とユースたちのディスカッションおよびコラムを掲載した冊子（</a:t>
            </a:r>
            <a:r>
              <a:rPr lang="en-US" altLang="ja-JP" sz="1800" dirty="0"/>
              <a:t>PDF)</a:t>
            </a:r>
            <a:r>
              <a:rPr lang="ja-JP" altLang="en-US" sz="1800" dirty="0"/>
              <a:t>を刊行</a:t>
            </a:r>
            <a:endParaRPr lang="en-US" altLang="ja-JP" sz="1800" dirty="0"/>
          </a:p>
          <a:p>
            <a:r>
              <a:rPr kumimoji="1" lang="en-US" altLang="ja-JP" sz="1600" dirty="0"/>
              <a:t>2022</a:t>
            </a:r>
            <a:r>
              <a:rPr kumimoji="1" lang="ja-JP" altLang="en-US" sz="1600" dirty="0"/>
              <a:t>年度から</a:t>
            </a:r>
            <a:r>
              <a:rPr kumimoji="1" lang="en-US" altLang="ja-JP" sz="1600" dirty="0"/>
              <a:t>2023</a:t>
            </a:r>
            <a:r>
              <a:rPr kumimoji="1" lang="ja-JP" altLang="en-US" sz="1600" dirty="0"/>
              <a:t>年度にかけて、「日本における社会的養護で育つ子ども・若者の権利章典（仮）」をつくりたい</a:t>
            </a:r>
            <a:endParaRPr kumimoji="1" lang="en-US" altLang="ja-JP" sz="1600" dirty="0"/>
          </a:p>
          <a:p>
            <a:r>
              <a:rPr lang="en-US" altLang="ja-JP" sz="1600" dirty="0"/>
              <a:t>2024</a:t>
            </a:r>
            <a:r>
              <a:rPr lang="ja-JP" altLang="en-US" sz="1600" dirty="0"/>
              <a:t>年度以降、</a:t>
            </a:r>
            <a:r>
              <a:rPr kumimoji="1" lang="ja-JP" altLang="en-US" sz="1600" dirty="0"/>
              <a:t>「日本における社会的養護で育つ子ども・若者の権利章典」をもとに、子ども対象の権利の絵本（</a:t>
            </a:r>
            <a:r>
              <a:rPr kumimoji="1" lang="en-US" altLang="ja-JP" sz="1600" dirty="0"/>
              <a:t>『</a:t>
            </a:r>
            <a:r>
              <a:rPr kumimoji="1" lang="ja-JP" altLang="en-US" sz="1600" dirty="0"/>
              <a:t>権利ノート</a:t>
            </a:r>
            <a:r>
              <a:rPr kumimoji="1" lang="en-US" altLang="ja-JP" sz="1600" dirty="0"/>
              <a:t>』</a:t>
            </a:r>
            <a:r>
              <a:rPr kumimoji="1" lang="ja-JP" altLang="en-US" sz="1600" dirty="0"/>
              <a:t>のような）をつくりたい</a:t>
            </a:r>
          </a:p>
        </p:txBody>
      </p:sp>
      <p:sp>
        <p:nvSpPr>
          <p:cNvPr id="4" name="スライド番号プレースホルダー 3">
            <a:extLst>
              <a:ext uri="{FF2B5EF4-FFF2-40B4-BE49-F238E27FC236}">
                <a16:creationId xmlns:a16="http://schemas.microsoft.com/office/drawing/2014/main" id="{0EFDEE91-3D1B-4673-AC50-BBCA0390D633}"/>
              </a:ext>
            </a:extLst>
          </p:cNvPr>
          <p:cNvSpPr>
            <a:spLocks noGrp="1"/>
          </p:cNvSpPr>
          <p:nvPr>
            <p:ph type="sldNum" sz="quarter" idx="12"/>
          </p:nvPr>
        </p:nvSpPr>
        <p:spPr/>
        <p:txBody>
          <a:bodyPr/>
          <a:lstStyle/>
          <a:p>
            <a:fld id="{C047395D-C7DC-A94F-A4F3-E0935FBCB1BD}" type="slidenum">
              <a:rPr kumimoji="1" lang="ja-JP" altLang="en-US" smtClean="0"/>
              <a:t>23</a:t>
            </a:fld>
            <a:endParaRPr kumimoji="1" lang="ja-JP" altLang="en-US"/>
          </a:p>
        </p:txBody>
      </p:sp>
    </p:spTree>
    <p:extLst>
      <p:ext uri="{BB962C8B-B14F-4D97-AF65-F5344CB8AC3E}">
        <p14:creationId xmlns:p14="http://schemas.microsoft.com/office/powerpoint/2010/main" val="2996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タイトル 3">
            <a:extLst>
              <a:ext uri="{FF2B5EF4-FFF2-40B4-BE49-F238E27FC236}">
                <a16:creationId xmlns:a16="http://schemas.microsoft.com/office/drawing/2014/main" id="{C7A52711-A0E7-604C-956A-C155B29879A3}"/>
              </a:ext>
            </a:extLst>
          </p:cNvPr>
          <p:cNvSpPr>
            <a:spLocks noGrp="1"/>
          </p:cNvSpPr>
          <p:nvPr>
            <p:ph type="title"/>
          </p:nvPr>
        </p:nvSpPr>
        <p:spPr>
          <a:xfrm>
            <a:off x="154654" y="172014"/>
            <a:ext cx="7928999" cy="727838"/>
          </a:xfrm>
        </p:spPr>
        <p:txBody>
          <a:bodyPr/>
          <a:lstStyle/>
          <a:p>
            <a:r>
              <a:rPr lang="en-US" altLang="ja-JP" sz="2500" dirty="0">
                <a:latin typeface="Hiragino Maru Gothic Pro W4" panose="020F0400000000000000" pitchFamily="34" charset="-128"/>
                <a:ea typeface="Hiragino Maru Gothic Pro W4" panose="020F0400000000000000" pitchFamily="34" charset="-128"/>
              </a:rPr>
              <a:t>“The Foster Youth Bill of Right”</a:t>
            </a:r>
            <a:endParaRPr lang="ja-JP" altLang="en-US" sz="2500">
              <a:latin typeface="Hiragino Maru Gothic Pro W4" panose="020F0400000000000000" pitchFamily="34" charset="-128"/>
              <a:ea typeface="Hiragino Maru Gothic Pro W4" panose="020F0400000000000000" pitchFamily="34" charset="-128"/>
            </a:endParaRPr>
          </a:p>
        </p:txBody>
      </p:sp>
      <p:sp>
        <p:nvSpPr>
          <p:cNvPr id="91" name="Google Shape;91;p17"/>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78" y="1680755"/>
            <a:ext cx="2473119" cy="3290731"/>
          </a:xfrm>
          <a:prstGeom prst="rect">
            <a:avLst/>
          </a:prstGeom>
        </p:spPr>
      </p:pic>
      <p:sp>
        <p:nvSpPr>
          <p:cNvPr id="6" name="テキスト ボックス 5">
            <a:extLst>
              <a:ext uri="{FF2B5EF4-FFF2-40B4-BE49-F238E27FC236}">
                <a16:creationId xmlns:a16="http://schemas.microsoft.com/office/drawing/2014/main" id="{72BA867D-2DAF-BB45-813D-6239020AD000}"/>
              </a:ext>
            </a:extLst>
          </p:cNvPr>
          <p:cNvSpPr txBox="1"/>
          <p:nvPr/>
        </p:nvSpPr>
        <p:spPr>
          <a:xfrm>
            <a:off x="3591412" y="1683499"/>
            <a:ext cx="5393562" cy="4078039"/>
          </a:xfrm>
          <a:prstGeom prst="rect">
            <a:avLst/>
          </a:prstGeom>
          <a:noFill/>
        </p:spPr>
        <p:txBody>
          <a:bodyPr wrap="square" rtlCol="0">
            <a:spAutoFit/>
          </a:bodyPr>
          <a:lstStyle/>
          <a:p>
            <a:pPr marL="285750" indent="-285750">
              <a:lnSpc>
                <a:spcPct val="150000"/>
              </a:lnSpc>
              <a:buClr>
                <a:schemeClr val="tx1"/>
              </a:buClr>
              <a:buFont typeface="Wingdings" pitchFamily="2" charset="2"/>
              <a:buChar char="Ø"/>
            </a:pPr>
            <a:r>
              <a:rPr kumimoji="1" lang="ja-JP" altLang="en-US">
                <a:solidFill>
                  <a:schemeClr val="tx1"/>
                </a:solidFill>
                <a:latin typeface="Hiragino Maru Gothic Pro W4" charset="-128"/>
                <a:ea typeface="Hiragino Maru Gothic Pro W4" charset="-128"/>
                <a:cs typeface="Hiragino Maru Gothic Pro W4" charset="-128"/>
              </a:rPr>
              <a:t>カリフォルニア州の子どものための権利章典の中に社会的養護のユースのための権利も書かれている</a:t>
            </a:r>
            <a:endParaRPr kumimoji="1" lang="en-US" altLang="ja-JP" dirty="0">
              <a:solidFill>
                <a:schemeClr val="tx1"/>
              </a:solidFill>
              <a:latin typeface="Hiragino Maru Gothic Pro W4" charset="-128"/>
              <a:ea typeface="Hiragino Maru Gothic Pro W4" charset="-128"/>
              <a:cs typeface="Hiragino Maru Gothic Pro W4" charset="-128"/>
            </a:endParaRPr>
          </a:p>
          <a:p>
            <a:pPr marL="285750" indent="-285750">
              <a:lnSpc>
                <a:spcPct val="150000"/>
              </a:lnSpc>
              <a:buClr>
                <a:schemeClr val="tx1"/>
              </a:buClr>
              <a:buFont typeface="Wingdings" pitchFamily="2" charset="2"/>
              <a:buChar char="Ø"/>
            </a:pPr>
            <a:r>
              <a:rPr kumimoji="1" lang="ja-JP" altLang="en-US">
                <a:solidFill>
                  <a:schemeClr val="tx1"/>
                </a:solidFill>
                <a:latin typeface="Hiragino Maru Gothic Pro W4" charset="-128"/>
                <a:ea typeface="Hiragino Maru Gothic Pro W4" charset="-128"/>
                <a:cs typeface="Hiragino Maru Gothic Pro W4" charset="-128"/>
              </a:rPr>
              <a:t>権利章典は</a:t>
            </a:r>
            <a:endParaRPr kumimoji="1" lang="en-US" altLang="ja-JP" dirty="0">
              <a:solidFill>
                <a:schemeClr val="tx1"/>
              </a:solidFill>
              <a:latin typeface="Hiragino Maru Gothic Pro W4" charset="-128"/>
              <a:ea typeface="Hiragino Maru Gothic Pro W4" charset="-128"/>
              <a:cs typeface="Hiragino Maru Gothic Pro W4" charset="-128"/>
            </a:endParaRPr>
          </a:p>
          <a:p>
            <a:pPr>
              <a:buClr>
                <a:schemeClr val="tx1"/>
              </a:buClr>
            </a:pPr>
            <a:r>
              <a:rPr lang="ja-JP" altLang="en-US" u="sng" cap="all">
                <a:solidFill>
                  <a:schemeClr val="tx1"/>
                </a:solidFill>
                <a:latin typeface="Hiragino Maru Gothic Pro W4" panose="020F0400000000000000" pitchFamily="34" charset="-128"/>
                <a:ea typeface="Hiragino Maru Gothic Pro W4" panose="020F0400000000000000" pitchFamily="34" charset="-128"/>
              </a:rPr>
              <a:t>福祉および機関法</a:t>
            </a:r>
            <a:r>
              <a:rPr lang="ja-JP" altLang="en-US" u="sng">
                <a:solidFill>
                  <a:schemeClr val="tx1"/>
                </a:solidFill>
                <a:latin typeface="Hiragino Maru Gothic Pro W4" panose="020F0400000000000000" pitchFamily="34" charset="-128"/>
                <a:ea typeface="Hiragino Maru Gothic Pro W4" panose="020F0400000000000000" pitchFamily="34" charset="-128"/>
              </a:rPr>
              <a:t> </a:t>
            </a:r>
          </a:p>
          <a:p>
            <a:pPr fontAlgn="base"/>
            <a:r>
              <a:rPr lang="ja-JP" altLang="en-US" cap="all">
                <a:solidFill>
                  <a:schemeClr val="tx1"/>
                </a:solidFill>
                <a:latin typeface="Hiragino Maru Gothic Pro W4" panose="020F0400000000000000" pitchFamily="34" charset="-128"/>
                <a:ea typeface="Hiragino Maru Gothic Pro W4" panose="020F0400000000000000" pitchFamily="34" charset="-128"/>
              </a:rPr>
              <a:t>　　　↓　</a:t>
            </a:r>
            <a:r>
              <a:rPr lang="ja-JP" altLang="en-US">
                <a:solidFill>
                  <a:schemeClr val="tx1"/>
                </a:solidFill>
                <a:latin typeface="Hiragino Maru Gothic Pro W4" panose="020F0400000000000000" pitchFamily="34" charset="-128"/>
                <a:ea typeface="Hiragino Maru Gothic Pro W4" panose="020F0400000000000000" pitchFamily="34" charset="-128"/>
              </a:rPr>
              <a:t> </a:t>
            </a:r>
          </a:p>
          <a:p>
            <a:pPr fontAlgn="base"/>
            <a:r>
              <a:rPr lang="ja-JP" altLang="en-US" u="sng">
                <a:solidFill>
                  <a:schemeClr val="tx1"/>
                </a:solidFill>
                <a:latin typeface="Hiragino Maru Gothic Pro W4" panose="020F0400000000000000" pitchFamily="34" charset="-128"/>
                <a:ea typeface="Hiragino Maru Gothic Pro W4" panose="020F0400000000000000" pitchFamily="34" charset="-128"/>
              </a:rPr>
              <a:t>社会福祉に関する条例</a:t>
            </a:r>
            <a:endParaRPr lang="ja-JP" altLang="en-US" b="1" u="sng">
              <a:solidFill>
                <a:schemeClr val="tx1"/>
              </a:solidFill>
              <a:latin typeface="Hiragino Maru Gothic Pro W4" panose="020F0400000000000000" pitchFamily="34" charset="-128"/>
              <a:ea typeface="Hiragino Maru Gothic Pro W4" panose="020F0400000000000000" pitchFamily="34" charset="-128"/>
            </a:endParaRPr>
          </a:p>
          <a:p>
            <a:pPr fontAlgn="base"/>
            <a:r>
              <a:rPr lang="ja-JP" altLang="en-US">
                <a:solidFill>
                  <a:schemeClr val="tx1"/>
                </a:solidFill>
                <a:latin typeface="Hiragino Maru Gothic Pro W4" panose="020F0400000000000000" pitchFamily="34" charset="-128"/>
                <a:ea typeface="Hiragino Maru Gothic Pro W4" panose="020F0400000000000000" pitchFamily="34" charset="-128"/>
              </a:rPr>
              <a:t>　　　</a:t>
            </a:r>
            <a:r>
              <a:rPr lang="ja-JP" altLang="en-US" b="1" cap="all">
                <a:solidFill>
                  <a:schemeClr val="tx1"/>
                </a:solidFill>
                <a:latin typeface="Hiragino Maru Gothic Pro W4" panose="020F0400000000000000" pitchFamily="34" charset="-128"/>
                <a:ea typeface="Hiragino Maru Gothic Pro W4" panose="020F0400000000000000" pitchFamily="34" charset="-128"/>
              </a:rPr>
              <a:t>↓　</a:t>
            </a:r>
            <a:r>
              <a:rPr lang="ja-JP" altLang="en-US" b="1">
                <a:solidFill>
                  <a:schemeClr val="tx1"/>
                </a:solidFill>
                <a:latin typeface="Hiragino Maru Gothic Pro W4" panose="020F0400000000000000" pitchFamily="34" charset="-128"/>
                <a:ea typeface="Hiragino Maru Gothic Pro W4" panose="020F0400000000000000" pitchFamily="34" charset="-128"/>
              </a:rPr>
              <a:t> </a:t>
            </a:r>
          </a:p>
          <a:p>
            <a:pPr fontAlgn="base"/>
            <a:r>
              <a:rPr lang="ja-JP" altLang="en-US" u="sng">
                <a:solidFill>
                  <a:schemeClr val="tx1"/>
                </a:solidFill>
                <a:latin typeface="Hiragino Maru Gothic Pro W4" panose="020F0400000000000000" pitchFamily="34" charset="-128"/>
                <a:ea typeface="Hiragino Maru Gothic Pro W4" panose="020F0400000000000000" pitchFamily="34" charset="-128"/>
              </a:rPr>
              <a:t>児童に関する法</a:t>
            </a:r>
            <a:r>
              <a:rPr lang="ja-JP" altLang="en-US" b="1" u="sng">
                <a:solidFill>
                  <a:schemeClr val="tx1"/>
                </a:solidFill>
                <a:latin typeface="Hiragino Maru Gothic Pro W4" panose="020F0400000000000000" pitchFamily="34" charset="-128"/>
                <a:ea typeface="Hiragino Maru Gothic Pro W4" panose="020F0400000000000000" pitchFamily="34" charset="-128"/>
              </a:rPr>
              <a:t>  </a:t>
            </a:r>
          </a:p>
          <a:p>
            <a:pPr fontAlgn="base"/>
            <a:r>
              <a:rPr lang="ja-JP" altLang="en-US">
                <a:solidFill>
                  <a:schemeClr val="tx1"/>
                </a:solidFill>
                <a:latin typeface="Hiragino Maru Gothic Pro W4" panose="020F0400000000000000" pitchFamily="34" charset="-128"/>
                <a:ea typeface="Hiragino Maru Gothic Pro W4" panose="020F0400000000000000" pitchFamily="34" charset="-128"/>
              </a:rPr>
              <a:t>　　　</a:t>
            </a:r>
            <a:r>
              <a:rPr lang="ja-JP" altLang="en-US" b="1" cap="all">
                <a:solidFill>
                  <a:schemeClr val="tx1"/>
                </a:solidFill>
                <a:latin typeface="Hiragino Maru Gothic Pro W4" panose="020F0400000000000000" pitchFamily="34" charset="-128"/>
                <a:ea typeface="Hiragino Maru Gothic Pro W4" panose="020F0400000000000000" pitchFamily="34" charset="-128"/>
              </a:rPr>
              <a:t>↓</a:t>
            </a:r>
            <a:endParaRPr lang="en-US" altLang="ja-JP" b="1" cap="all" dirty="0">
              <a:solidFill>
                <a:schemeClr val="tx1"/>
              </a:solidFill>
              <a:latin typeface="Hiragino Maru Gothic Pro W4" panose="020F0400000000000000" pitchFamily="34" charset="-128"/>
              <a:ea typeface="Hiragino Maru Gothic Pro W4" panose="020F0400000000000000" pitchFamily="34" charset="-128"/>
            </a:endParaRPr>
          </a:p>
          <a:p>
            <a:pPr fontAlgn="base"/>
            <a:r>
              <a:rPr kumimoji="1" lang="ja-JP" altLang="en-US" u="sng" cap="all">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第</a:t>
            </a:r>
            <a:r>
              <a:rPr kumimoji="1" lang="en-US" altLang="ja-JP" u="sng" cap="all"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1</a:t>
            </a:r>
            <a:r>
              <a:rPr kumimoji="1" lang="ja-JP" altLang="en-US" u="sng" cap="all">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章</a:t>
            </a:r>
            <a:r>
              <a:rPr kumimoji="1" lang="en-US" altLang="ja-JP" u="sng" cap="all"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 </a:t>
            </a:r>
            <a:r>
              <a:rPr kumimoji="1" lang="ja-JP" altLang="en-US" u="sng" cap="all">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社会的養護</a:t>
            </a:r>
            <a:endParaRPr kumimoji="1" lang="en-US" altLang="ja-JP" u="sng" cap="all"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endParaRPr>
          </a:p>
          <a:p>
            <a:pPr fontAlgn="base"/>
            <a:endPar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endParaRPr>
          </a:p>
          <a:p>
            <a:pPr marL="285750" indent="-285750">
              <a:lnSpc>
                <a:spcPct val="150000"/>
              </a:lnSpc>
              <a:buClr>
                <a:schemeClr val="tx1"/>
              </a:buClr>
              <a:buFont typeface="Wingdings" pitchFamily="2" charset="2"/>
              <a:buChar char="Ø"/>
            </a:pPr>
            <a:r>
              <a:rPr kumimoji="1" lang="ja-JP" altLang="en-US">
                <a:solidFill>
                  <a:schemeClr val="tx1"/>
                </a:solidFill>
                <a:latin typeface="Hiragino Maru Gothic Pro W4" charset="-128"/>
                <a:ea typeface="Hiragino Maru Gothic Pro W4" charset="-128"/>
                <a:cs typeface="Hiragino Maru Gothic Pro W4" charset="-128"/>
              </a:rPr>
              <a:t>この権利章典のロビー活動にはユースも参加した</a:t>
            </a:r>
            <a:endParaRPr kumimoji="1" lang="en-US" altLang="ja-JP" dirty="0">
              <a:solidFill>
                <a:schemeClr val="tx1"/>
              </a:solidFill>
              <a:latin typeface="Hiragino Maru Gothic Pro W4" charset="-128"/>
              <a:ea typeface="Hiragino Maru Gothic Pro W4" charset="-128"/>
              <a:cs typeface="Hiragino Maru Gothic Pro W4" charset="-128"/>
            </a:endParaRPr>
          </a:p>
          <a:p>
            <a:pPr>
              <a:lnSpc>
                <a:spcPct val="150000"/>
              </a:lnSpc>
              <a:buClr>
                <a:schemeClr val="tx1"/>
              </a:buClr>
            </a:pPr>
            <a:endParaRPr kumimoji="1" lang="ja-JP" altLang="en-US">
              <a:solidFill>
                <a:schemeClr val="tx1"/>
              </a:solidFill>
              <a:latin typeface="Hiragino Maru Gothic Pro W4" charset="-128"/>
              <a:ea typeface="Hiragino Maru Gothic Pro W4" charset="-128"/>
              <a:cs typeface="Hiragino Maru Gothic Pro W4" charset="-128"/>
            </a:endParaRPr>
          </a:p>
          <a:p>
            <a:pPr marL="285750" indent="-285750">
              <a:lnSpc>
                <a:spcPct val="150000"/>
              </a:lnSpc>
              <a:buClr>
                <a:schemeClr val="tx1"/>
              </a:buClr>
              <a:buFont typeface="Wingdings" pitchFamily="2" charset="2"/>
              <a:buChar char="Ø"/>
            </a:pPr>
            <a:endParaRPr kumimoji="1" lang="ja-JP" altLang="en-US">
              <a:solidFill>
                <a:schemeClr val="tx1"/>
              </a:solidFill>
              <a:latin typeface="Hiragino Maru Gothic Pro W4" charset="-128"/>
              <a:ea typeface="Hiragino Maru Gothic Pro W4" charset="-128"/>
              <a:cs typeface="Hiragino Maru Gothic Pro W4" charset="-128"/>
            </a:endParaRPr>
          </a:p>
          <a:p>
            <a:endParaRPr kumimoji="1" lang="ja-JP" altLang="en-US"/>
          </a:p>
        </p:txBody>
      </p:sp>
    </p:spTree>
    <p:extLst>
      <p:ext uri="{BB962C8B-B14F-4D97-AF65-F5344CB8AC3E}">
        <p14:creationId xmlns:p14="http://schemas.microsoft.com/office/powerpoint/2010/main" val="135159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タイトル 3">
            <a:extLst>
              <a:ext uri="{FF2B5EF4-FFF2-40B4-BE49-F238E27FC236}">
                <a16:creationId xmlns:a16="http://schemas.microsoft.com/office/drawing/2014/main" id="{C7A52711-A0E7-604C-956A-C155B29879A3}"/>
              </a:ext>
            </a:extLst>
          </p:cNvPr>
          <p:cNvSpPr>
            <a:spLocks noGrp="1"/>
          </p:cNvSpPr>
          <p:nvPr>
            <p:ph type="title"/>
          </p:nvPr>
        </p:nvSpPr>
        <p:spPr>
          <a:xfrm>
            <a:off x="154654" y="172014"/>
            <a:ext cx="7928999" cy="727838"/>
          </a:xfrm>
        </p:spPr>
        <p:txBody>
          <a:bodyPr/>
          <a:lstStyle/>
          <a:p>
            <a:r>
              <a:rPr lang="en-US" altLang="ja-JP" sz="2500" dirty="0">
                <a:latin typeface="Hiragino Maru Gothic Pro W4" panose="020F0400000000000000" pitchFamily="34" charset="-128"/>
                <a:ea typeface="Hiragino Maru Gothic Pro W4" panose="020F0400000000000000" pitchFamily="34" charset="-128"/>
              </a:rPr>
              <a:t>“The Foster Youth Bill of Right”</a:t>
            </a:r>
            <a:endParaRPr lang="ja-JP" altLang="en-US" sz="2500">
              <a:latin typeface="Hiragino Maru Gothic Pro W4" panose="020F0400000000000000" pitchFamily="34" charset="-128"/>
              <a:ea typeface="Hiragino Maru Gothic Pro W4" panose="020F0400000000000000" pitchFamily="34" charset="-128"/>
            </a:endParaRPr>
          </a:p>
        </p:txBody>
      </p:sp>
      <p:sp>
        <p:nvSpPr>
          <p:cNvPr id="91" name="Google Shape;91;p17"/>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dirty="0"/>
          </a:p>
        </p:txBody>
      </p:sp>
      <p:sp>
        <p:nvSpPr>
          <p:cNvPr id="6" name="テキスト ボックス 5">
            <a:extLst>
              <a:ext uri="{FF2B5EF4-FFF2-40B4-BE49-F238E27FC236}">
                <a16:creationId xmlns:a16="http://schemas.microsoft.com/office/drawing/2014/main" id="{72BA867D-2DAF-BB45-813D-6239020AD000}"/>
              </a:ext>
            </a:extLst>
          </p:cNvPr>
          <p:cNvSpPr txBox="1"/>
          <p:nvPr/>
        </p:nvSpPr>
        <p:spPr>
          <a:xfrm>
            <a:off x="154654" y="1675749"/>
            <a:ext cx="8805365" cy="3993081"/>
          </a:xfrm>
          <a:prstGeom prst="rect">
            <a:avLst/>
          </a:prstGeom>
          <a:noFill/>
        </p:spPr>
        <p:txBody>
          <a:bodyPr wrap="square" rtlCol="0">
            <a:spAutoFit/>
          </a:bodyPr>
          <a:lstStyle/>
          <a:p>
            <a:pPr marL="285750" indent="-285750">
              <a:lnSpc>
                <a:spcPct val="150000"/>
              </a:lnSpc>
              <a:buClr>
                <a:schemeClr val="tx1"/>
              </a:buClr>
              <a:buFont typeface="Wingdings" pitchFamily="2" charset="2"/>
              <a:buChar char="Ø"/>
            </a:pPr>
            <a:r>
              <a:rPr kumimoji="1" lang="ja-JP" altLang="en-US">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権利章典第</a:t>
            </a:r>
            <a:r>
              <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1</a:t>
            </a:r>
            <a:r>
              <a:rPr kumimoji="1" lang="ja-JP" altLang="en-US">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章：社会的養護の中にある第</a:t>
            </a:r>
            <a:r>
              <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3</a:t>
            </a:r>
            <a:r>
              <a:rPr kumimoji="1" lang="ja-JP" altLang="en-US">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条に社会的養護のユースの権利について詳細に書かれている</a:t>
            </a:r>
            <a:endPar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endParaRPr>
          </a:p>
          <a:p>
            <a:pPr marL="285750" indent="-285750">
              <a:lnSpc>
                <a:spcPct val="150000"/>
              </a:lnSpc>
              <a:buClr>
                <a:schemeClr val="tx1"/>
              </a:buClr>
              <a:buFont typeface="Wingdings" pitchFamily="2" charset="2"/>
              <a:buChar char="Ø"/>
            </a:pPr>
            <a:r>
              <a:rPr kumimoji="1" lang="ja-JP" altLang="en-US">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プロジェクトでは第</a:t>
            </a:r>
            <a:r>
              <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3</a:t>
            </a:r>
            <a:r>
              <a:rPr kumimoji="1" lang="ja-JP" altLang="en-US">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条を中心にディスカッションや翻訳に取り組んでいる</a:t>
            </a:r>
            <a:endPar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endParaRPr>
          </a:p>
          <a:p>
            <a:pPr>
              <a:lnSpc>
                <a:spcPct val="150000"/>
              </a:lnSpc>
              <a:buClr>
                <a:schemeClr val="tx1"/>
              </a:buClr>
            </a:pPr>
            <a:endPar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endParaRPr>
          </a:p>
          <a:p>
            <a:pPr marL="285750" indent="-285750">
              <a:lnSpc>
                <a:spcPct val="150000"/>
              </a:lnSpc>
              <a:buClr>
                <a:schemeClr val="tx1"/>
              </a:buClr>
              <a:buFont typeface="Wingdings" pitchFamily="2" charset="2"/>
              <a:buChar char="Ø"/>
            </a:pPr>
            <a:r>
              <a:rPr kumimoji="1" lang="ja-JP" altLang="en-US">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rPr>
              <a:t>ユースの権利の例：</a:t>
            </a:r>
            <a:endPar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endParaRPr>
          </a:p>
          <a:p>
            <a:pPr marL="285750" indent="-285750">
              <a:lnSpc>
                <a:spcPct val="200000"/>
              </a:lnSpc>
              <a:buClr>
                <a:schemeClr val="tx1"/>
              </a:buClr>
              <a:buFont typeface="Arial" panose="020B0604020202020204" pitchFamily="34" charset="0"/>
              <a:buChar char="•"/>
            </a:pPr>
            <a:r>
              <a:rPr lang="en-US" altLang="ja-JP" sz="1300" u="sng" dirty="0">
                <a:solidFill>
                  <a:schemeClr val="tx1"/>
                </a:solidFill>
                <a:latin typeface="Hiragino Maru Gothic Pro W4" panose="020F0400000000000000" pitchFamily="34" charset="-128"/>
                <a:ea typeface="Hiragino Maru Gothic Pro W4" panose="020F0400000000000000" pitchFamily="34" charset="-128"/>
              </a:rPr>
              <a:t>(9)</a:t>
            </a:r>
            <a:r>
              <a:rPr lang="ja-JP" altLang="en-US" sz="1300">
                <a:solidFill>
                  <a:schemeClr val="tx1"/>
                </a:solidFill>
                <a:latin typeface="Hiragino Maru Gothic Pro W4" panose="020F0400000000000000" pitchFamily="34" charset="-128"/>
                <a:ea typeface="Hiragino Maru Gothic Pro W4" panose="020F0400000000000000" pitchFamily="34" charset="-128"/>
              </a:rPr>
              <a:t>　私用のための収納スペースを有すること。</a:t>
            </a:r>
            <a:endParaRPr kumimoji="1" lang="en-US" altLang="ja-JP" sz="1300"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endParaRPr>
          </a:p>
          <a:p>
            <a:pPr marL="285750" indent="-285750">
              <a:lnSpc>
                <a:spcPct val="200000"/>
              </a:lnSpc>
              <a:buClr>
                <a:schemeClr val="tx1"/>
              </a:buClr>
              <a:buFont typeface="Arial" panose="020B0604020202020204" pitchFamily="34" charset="0"/>
              <a:buChar char="•"/>
            </a:pPr>
            <a:r>
              <a:rPr lang="en-US" altLang="ja-JP" sz="1300" u="sng" dirty="0">
                <a:solidFill>
                  <a:schemeClr val="tx1"/>
                </a:solidFill>
                <a:latin typeface="Hiragino Maru Gothic Pro W4" panose="020F0400000000000000" pitchFamily="34" charset="-128"/>
                <a:ea typeface="Hiragino Maru Gothic Pro W4" panose="020F0400000000000000" pitchFamily="34" charset="-128"/>
              </a:rPr>
              <a:t>(14)</a:t>
            </a:r>
            <a:r>
              <a:rPr lang="en-US" altLang="ja-JP" sz="1300" dirty="0">
                <a:solidFill>
                  <a:schemeClr val="tx1"/>
                </a:solidFill>
                <a:latin typeface="Hiragino Maru Gothic Pro W4" panose="020F0400000000000000" pitchFamily="34" charset="-128"/>
                <a:ea typeface="Hiragino Maru Gothic Pro W4" panose="020F0400000000000000" pitchFamily="34" charset="-128"/>
              </a:rPr>
              <a:t> </a:t>
            </a:r>
            <a:r>
              <a:rPr lang="ja-JP" altLang="en-US" sz="1300">
                <a:solidFill>
                  <a:schemeClr val="tx1"/>
                </a:solidFill>
                <a:latin typeface="Hiragino Maru Gothic Pro W4" panose="020F0400000000000000" pitchFamily="34" charset="-128"/>
                <a:ea typeface="Hiragino Maru Gothic Pro W4" panose="020F0400000000000000" pitchFamily="34" charset="-128"/>
              </a:rPr>
              <a:t>　社会的養護以外の人と社会的接触を持つこと。 教師、コーチ、宗教的またはスピリチュアルなものを含むが、これに限定されない。</a:t>
            </a:r>
            <a:endParaRPr lang="en-US" altLang="ja-JP" sz="1300" dirty="0">
              <a:solidFill>
                <a:schemeClr val="tx1"/>
              </a:solidFill>
              <a:latin typeface="Hiragino Maru Gothic Pro W4" panose="020F0400000000000000" pitchFamily="34" charset="-128"/>
              <a:ea typeface="Hiragino Maru Gothic Pro W4" panose="020F0400000000000000" pitchFamily="34" charset="-128"/>
            </a:endParaRPr>
          </a:p>
          <a:p>
            <a:pPr marL="285750" indent="-285750">
              <a:lnSpc>
                <a:spcPct val="200000"/>
              </a:lnSpc>
              <a:buClr>
                <a:schemeClr val="tx1"/>
              </a:buClr>
              <a:buFont typeface="Arial" panose="020B0604020202020204" pitchFamily="34" charset="0"/>
              <a:buChar char="•"/>
            </a:pPr>
            <a:r>
              <a:rPr lang="en-US" altLang="ja-JP" sz="1300" u="sng" dirty="0">
                <a:solidFill>
                  <a:schemeClr val="tx1"/>
                </a:solidFill>
                <a:latin typeface="Hiragino Maru Gothic Pro W4" panose="020F0400000000000000" pitchFamily="34" charset="-128"/>
                <a:ea typeface="Hiragino Maru Gothic Pro W4" panose="020F0400000000000000" pitchFamily="34" charset="-128"/>
              </a:rPr>
              <a:t>(38)</a:t>
            </a:r>
            <a:r>
              <a:rPr lang="ja-JP" altLang="en-US" sz="1300">
                <a:solidFill>
                  <a:schemeClr val="tx1"/>
                </a:solidFill>
                <a:latin typeface="Hiragino Maru Gothic Pro W4" panose="020F0400000000000000" pitchFamily="34" charset="-128"/>
                <a:ea typeface="Hiragino Maru Gothic Pro W4" panose="020F0400000000000000" pitchFamily="34" charset="-128"/>
              </a:rPr>
              <a:t>　子どもが</a:t>
            </a:r>
            <a:r>
              <a:rPr lang="en-US" altLang="ja-JP" sz="1300" dirty="0">
                <a:solidFill>
                  <a:schemeClr val="tx1"/>
                </a:solidFill>
                <a:latin typeface="Hiragino Maru Gothic Pro W4" panose="020F0400000000000000" pitchFamily="34" charset="-128"/>
                <a:ea typeface="Hiragino Maru Gothic Pro W4" panose="020F0400000000000000" pitchFamily="34" charset="-128"/>
              </a:rPr>
              <a:t>10</a:t>
            </a:r>
            <a:r>
              <a:rPr lang="ja-JP" altLang="en-US" sz="1300">
                <a:solidFill>
                  <a:schemeClr val="tx1"/>
                </a:solidFill>
                <a:latin typeface="Hiragino Maru Gothic Pro W4" panose="020F0400000000000000" pitchFamily="34" charset="-128"/>
                <a:ea typeface="Hiragino Maru Gothic Pro W4" panose="020F0400000000000000" pitchFamily="34" charset="-128"/>
              </a:rPr>
              <a:t>歳以上の場合には、子ども自身のケア計画や生活にかかわる永続的な計画を確認し、計画の変更を含めて、子どもの外出先やケア計画についての情報を受け取ることができる。</a:t>
            </a:r>
          </a:p>
          <a:p>
            <a:pPr>
              <a:lnSpc>
                <a:spcPct val="150000"/>
              </a:lnSpc>
            </a:pPr>
            <a:br>
              <a:rPr lang="ja-JP" altLang="en-US">
                <a:solidFill>
                  <a:schemeClr val="tx1"/>
                </a:solidFill>
                <a:latin typeface="Hiragino Maru Gothic Pro W4" panose="020F0400000000000000" pitchFamily="34" charset="-128"/>
                <a:ea typeface="Hiragino Maru Gothic Pro W4" panose="020F0400000000000000" pitchFamily="34" charset="-128"/>
              </a:rPr>
            </a:br>
            <a:endParaRPr kumimoji="1" lang="en-US" altLang="ja-JP" dirty="0">
              <a:solidFill>
                <a:schemeClr val="tx1"/>
              </a:solidFill>
              <a:latin typeface="Hiragino Maru Gothic Pro W4" panose="020F0400000000000000" pitchFamily="34" charset="-128"/>
              <a:ea typeface="Hiragino Maru Gothic Pro W4" panose="020F0400000000000000" pitchFamily="34" charset="-128"/>
              <a:cs typeface="Hiragino Maru Gothic Pro W4" charset="-128"/>
            </a:endParaRPr>
          </a:p>
        </p:txBody>
      </p:sp>
    </p:spTree>
    <p:extLst>
      <p:ext uri="{BB962C8B-B14F-4D97-AF65-F5344CB8AC3E}">
        <p14:creationId xmlns:p14="http://schemas.microsoft.com/office/powerpoint/2010/main" val="66414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2343633"/>
            <a:ext cx="6858000" cy="1241822"/>
          </a:xfrm>
        </p:spPr>
        <p:txBody>
          <a:bodyPr>
            <a:normAutofit fontScale="90000"/>
          </a:bodyPr>
          <a:lstStyle/>
          <a:p>
            <a:r>
              <a:rPr lang="ja-JP" altLang="en-US" sz="2400" b="0" dirty="0">
                <a:latin typeface="Futura Medium" panose="020B0602020204020303" pitchFamily="34" charset="-79"/>
                <a:ea typeface="+mn-ea"/>
                <a:cs typeface="Futura Medium" panose="020B0602020204020303" pitchFamily="34" charset="-79"/>
              </a:rPr>
              <a:t>安全で健康的で快適な家庭の中でひとりの大切な人間として養育され生活すること。子どもがインディアン（ネイティブ・アメリカン）である場合には、家族、社会的、政治的な結びつきを含めて、その子どもの部族のコミュニティの一般的な社会的、文化的基準を遵守した家庭で生活すること。</a:t>
            </a:r>
            <a:endParaRPr lang="ja-JP" altLang="en-US" sz="24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978060" y="395321"/>
            <a:ext cx="5045859" cy="369332"/>
          </a:xfrm>
          <a:prstGeom prst="rect">
            <a:avLst/>
          </a:prstGeom>
          <a:noFill/>
        </p:spPr>
        <p:txBody>
          <a:bodyPr wrap="square" rtlCol="0">
            <a:spAutoFit/>
          </a:bodyPr>
          <a:lstStyle/>
          <a:p>
            <a:pPr defTabSz="342900">
              <a:buClrTx/>
            </a:pP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１ひとりの大切な人間として養育される権利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45D7CF46-062E-8644-838F-9B5327DBA5E7}"/>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東京チーム　あむ</a:t>
            </a:r>
          </a:p>
        </p:txBody>
      </p:sp>
    </p:spTree>
    <p:extLst>
      <p:ext uri="{BB962C8B-B14F-4D97-AF65-F5344CB8AC3E}">
        <p14:creationId xmlns:p14="http://schemas.microsoft.com/office/powerpoint/2010/main" val="234285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2343633"/>
            <a:ext cx="6858000" cy="1241822"/>
          </a:xfrm>
        </p:spPr>
        <p:txBody>
          <a:bodyPr>
            <a:normAutofit fontScale="90000"/>
          </a:bodyPr>
          <a:lstStyle/>
          <a:p>
            <a:r>
              <a:rPr lang="ja-JP" altLang="en-US" sz="2400" b="0" dirty="0">
                <a:latin typeface="Futura Medium" panose="020B0602020204020303" pitchFamily="34" charset="-79"/>
                <a:ea typeface="+mn-ea"/>
                <a:cs typeface="Futura Medium" panose="020B0602020204020303" pitchFamily="34" charset="-79"/>
              </a:rPr>
              <a:t>教師、コーチ、宗教的またはスピリチュアルな活動の関係者、メンター、友人など、あらゆる社会的養護の関係者以外の人たちと接触・交流を持つこと。インディアン（ネイティブ・アメリカン）の子どもは、自分も部族の一員であるから、その部族の社会的・文化的な状況とつねに隣り合わせでいられるように、部族メンバーやその部族関係者と接触する権利を有する。 </a:t>
            </a:r>
            <a:endParaRPr lang="ja-JP" altLang="en-US" sz="24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978061" y="98300"/>
            <a:ext cx="5965120" cy="646331"/>
          </a:xfrm>
          <a:prstGeom prst="rect">
            <a:avLst/>
          </a:prstGeom>
          <a:noFill/>
        </p:spPr>
        <p:txBody>
          <a:bodyPr wrap="square" rtlCol="0">
            <a:spAutoFit/>
          </a:bodyPr>
          <a:lstStyle/>
          <a:p>
            <a:pPr defTabSz="342900">
              <a:buClrTx/>
            </a:pP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14</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多様な人間関係のなかで生きる権利</a:t>
            </a: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特に文化的背景への尊重とつながりの維持</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45D7CF46-062E-8644-838F-9B5327DBA5E7}"/>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東京チーム　あむ</a:t>
            </a:r>
          </a:p>
        </p:txBody>
      </p:sp>
    </p:spTree>
    <p:extLst>
      <p:ext uri="{BB962C8B-B14F-4D97-AF65-F5344CB8AC3E}">
        <p14:creationId xmlns:p14="http://schemas.microsoft.com/office/powerpoint/2010/main" val="7313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1829700"/>
            <a:ext cx="6858000" cy="1241822"/>
          </a:xfrm>
        </p:spPr>
        <p:txBody>
          <a:bodyPr>
            <a:normAutofit fontScale="90000"/>
          </a:bodyPr>
          <a:lstStyle/>
          <a:p>
            <a:r>
              <a:rPr lang="ja-JP" altLang="en-US" sz="2400" b="0" dirty="0">
                <a:latin typeface="Futura Medium" panose="020B0602020204020303" pitchFamily="34" charset="-79"/>
                <a:ea typeface="+mn-ea"/>
                <a:cs typeface="Futura Medium" panose="020B0602020204020303" pitchFamily="34" charset="-79"/>
              </a:rPr>
              <a:t>子どもが</a:t>
            </a:r>
            <a:r>
              <a:rPr lang="en-US" altLang="ja-JP" sz="2400" b="0" dirty="0">
                <a:latin typeface="Futura Medium" panose="020B0602020204020303" pitchFamily="34" charset="-79"/>
                <a:ea typeface="+mn-ea"/>
                <a:cs typeface="Futura Medium" panose="020B0602020204020303" pitchFamily="34" charset="-79"/>
              </a:rPr>
              <a:t>10</a:t>
            </a:r>
            <a:r>
              <a:rPr lang="ja-JP" altLang="en-US" sz="2400" b="0" dirty="0">
                <a:latin typeface="Futura Medium" panose="020B0602020204020303" pitchFamily="34" charset="-79"/>
                <a:ea typeface="+mn-ea"/>
                <a:cs typeface="Futura Medium" panose="020B0602020204020303" pitchFamily="34" charset="-79"/>
              </a:rPr>
              <a:t>歳以上の場合には、自身のケースプランやパーマネンシー計画を確認し、計画内容の変更も含めて、子どもの家庭外措置やケースプランについての情報を受け取ることができる。</a:t>
            </a:r>
            <a:endParaRPr lang="ja-JP" altLang="en-US" sz="24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6" y="660177"/>
            <a:ext cx="5965120" cy="646331"/>
          </a:xfrm>
          <a:prstGeom prst="rect">
            <a:avLst/>
          </a:prstGeom>
          <a:noFill/>
        </p:spPr>
        <p:txBody>
          <a:bodyPr wrap="square" rtlCol="0">
            <a:spAutoFit/>
          </a:bodyPr>
          <a:lstStyle/>
          <a:p>
            <a:pPr defTabSz="342900">
              <a:buClrTx/>
            </a:pP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38</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　ケースプランとパーマネンシー計画に関する情報を受け取る権利（</a:t>
            </a: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10</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歳以上の子ども）</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45D7CF46-062E-8644-838F-9B5327DBA5E7}"/>
              </a:ext>
            </a:extLst>
          </p:cNvPr>
          <p:cNvSpPr txBox="1"/>
          <p:nvPr/>
        </p:nvSpPr>
        <p:spPr>
          <a:xfrm>
            <a:off x="6023920" y="3901646"/>
            <a:ext cx="2142020"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東京チーム　あむ</a:t>
            </a:r>
          </a:p>
        </p:txBody>
      </p:sp>
    </p:spTree>
    <p:extLst>
      <p:ext uri="{BB962C8B-B14F-4D97-AF65-F5344CB8AC3E}">
        <p14:creationId xmlns:p14="http://schemas.microsoft.com/office/powerpoint/2010/main" val="132121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1829700"/>
            <a:ext cx="6858000" cy="1241822"/>
          </a:xfrm>
        </p:spPr>
        <p:txBody>
          <a:bodyPr>
            <a:normAutofit/>
          </a:bodyPr>
          <a:lstStyle/>
          <a:p>
            <a:r>
              <a:rPr lang="ja-JP" altLang="en-US" sz="2400" b="0" dirty="0">
                <a:latin typeface="Futura Medium" panose="020B0602020204020303" pitchFamily="34" charset="-79"/>
                <a:ea typeface="+mn-ea"/>
                <a:cs typeface="Futura Medium" panose="020B0602020204020303" pitchFamily="34" charset="-79"/>
              </a:rPr>
              <a:t>親族、またはすでに関係のある適切な大人を、養育環境として優先すること。 </a:t>
            </a:r>
            <a:endParaRPr lang="ja-JP" altLang="en-US" sz="24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6" y="660177"/>
            <a:ext cx="5965120" cy="369332"/>
          </a:xfrm>
          <a:prstGeom prst="rect">
            <a:avLst/>
          </a:prstGeom>
          <a:noFill/>
        </p:spPr>
        <p:txBody>
          <a:bodyPr wrap="square" rtlCol="0">
            <a:spAutoFit/>
          </a:bodyPr>
          <a:lstStyle/>
          <a:p>
            <a:pPr defTabSz="342900">
              <a:buClrTx/>
            </a:pP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５　適切なおとなを養育環境として優先する権利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45D7CF46-062E-8644-838F-9B5327DBA5E7}"/>
              </a:ext>
            </a:extLst>
          </p:cNvPr>
          <p:cNvSpPr txBox="1"/>
          <p:nvPr/>
        </p:nvSpPr>
        <p:spPr>
          <a:xfrm>
            <a:off x="6023920" y="3901646"/>
            <a:ext cx="2739636"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東京チーム　なべちゃん</a:t>
            </a:r>
          </a:p>
        </p:txBody>
      </p:sp>
    </p:spTree>
    <p:extLst>
      <p:ext uri="{BB962C8B-B14F-4D97-AF65-F5344CB8AC3E}">
        <p14:creationId xmlns:p14="http://schemas.microsoft.com/office/powerpoint/2010/main" val="275615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9C65B-3914-524E-ACDD-DE62AD155778}"/>
              </a:ext>
            </a:extLst>
          </p:cNvPr>
          <p:cNvSpPr>
            <a:spLocks noGrp="1"/>
          </p:cNvSpPr>
          <p:nvPr>
            <p:ph type="ctrTitle"/>
          </p:nvPr>
        </p:nvSpPr>
        <p:spPr>
          <a:xfrm>
            <a:off x="1020536" y="1829700"/>
            <a:ext cx="6858000" cy="1241822"/>
          </a:xfrm>
        </p:spPr>
        <p:txBody>
          <a:bodyPr>
            <a:normAutofit fontScale="90000"/>
          </a:bodyPr>
          <a:lstStyle/>
          <a:p>
            <a:r>
              <a:rPr lang="ja-JP" altLang="en-US" sz="2400" b="0" dirty="0">
                <a:latin typeface="Futura Medium" panose="020B0602020204020303" pitchFamily="34" charset="-79"/>
                <a:ea typeface="+mn-ea"/>
                <a:cs typeface="Futura Medium" panose="020B0602020204020303" pitchFamily="34" charset="-79"/>
              </a:rPr>
              <a:t>児童福祉に関する記録、裁判記録、教育に関する記録のコピーを閲覧し、受け取ることは、子どもが</a:t>
            </a:r>
            <a:r>
              <a:rPr lang="en-US" altLang="ja-JP" sz="2400" b="0" dirty="0">
                <a:latin typeface="Futura Medium" panose="020B0602020204020303" pitchFamily="34" charset="-79"/>
                <a:ea typeface="+mn-ea"/>
                <a:cs typeface="Futura Medium" panose="020B0602020204020303" pitchFamily="34" charset="-79"/>
              </a:rPr>
              <a:t>26</a:t>
            </a:r>
            <a:r>
              <a:rPr lang="ja-JP" altLang="en-US" sz="2400" b="0" dirty="0">
                <a:latin typeface="Futura Medium" panose="020B0602020204020303" pitchFamily="34" charset="-79"/>
                <a:ea typeface="+mn-ea"/>
                <a:cs typeface="Futura Medium" panose="020B0602020204020303" pitchFamily="34" charset="-79"/>
              </a:rPr>
              <a:t>歳になるまでは、既存の連邦および州の守秘義務法に従うことを条件に、費用はかからないようにすること。</a:t>
            </a:r>
            <a:endParaRPr lang="ja-JP" altLang="en-US" sz="2400" b="0" dirty="0">
              <a:latin typeface="+mn-ea"/>
              <a:ea typeface="+mn-ea"/>
            </a:endParaRPr>
          </a:p>
        </p:txBody>
      </p:sp>
      <p:grpSp>
        <p:nvGrpSpPr>
          <p:cNvPr id="42" name="グループ化 41">
            <a:extLst>
              <a:ext uri="{FF2B5EF4-FFF2-40B4-BE49-F238E27FC236}">
                <a16:creationId xmlns:a16="http://schemas.microsoft.com/office/drawing/2014/main" id="{67AE62D1-CA6D-A04A-989E-12E2F6B557F8}"/>
              </a:ext>
            </a:extLst>
          </p:cNvPr>
          <p:cNvGrpSpPr/>
          <p:nvPr/>
        </p:nvGrpSpPr>
        <p:grpSpPr>
          <a:xfrm>
            <a:off x="694536" y="490617"/>
            <a:ext cx="188190" cy="155520"/>
            <a:chOff x="926048" y="654156"/>
            <a:chExt cx="250920" cy="207360"/>
          </a:xfrm>
        </p:grpSpPr>
        <mc:AlternateContent xmlns:mc="http://schemas.openxmlformats.org/markup-compatibility/2006" xmlns:p14="http://schemas.microsoft.com/office/powerpoint/2010/main">
          <mc:Choice Requires="p14">
            <p:contentPart p14:bwMode="auto" r:id="rId3">
              <p14:nvContentPartPr>
                <p14:cNvPr id="40" name="インク 39">
                  <a:extLst>
                    <a:ext uri="{FF2B5EF4-FFF2-40B4-BE49-F238E27FC236}">
                      <a16:creationId xmlns:a16="http://schemas.microsoft.com/office/drawing/2014/main" id="{E045C30F-3F96-0E4B-88CD-C9C6385420AE}"/>
                    </a:ext>
                  </a:extLst>
                </p14:cNvPr>
                <p14:cNvContentPartPr/>
                <p14:nvPr/>
              </p14:nvContentPartPr>
              <p14:xfrm>
                <a:off x="926048" y="685116"/>
                <a:ext cx="75240" cy="176400"/>
              </p14:xfrm>
            </p:contentPart>
          </mc:Choice>
          <mc:Fallback xmlns="">
            <p:pic>
              <p:nvPicPr>
                <p:cNvPr id="40" name="インク 39">
                  <a:extLst>
                    <a:ext uri="{FF2B5EF4-FFF2-40B4-BE49-F238E27FC236}">
                      <a16:creationId xmlns:a16="http://schemas.microsoft.com/office/drawing/2014/main" id="{E045C30F-3F96-0E4B-88CD-C9C6385420AE}"/>
                    </a:ext>
                  </a:extLst>
                </p:cNvPr>
                <p:cNvPicPr/>
                <p:nvPr/>
              </p:nvPicPr>
              <p:blipFill>
                <a:blip r:embed="rId4"/>
                <a:stretch>
                  <a:fillRect/>
                </a:stretch>
              </p:blipFill>
              <p:spPr>
                <a:xfrm>
                  <a:off x="890048" y="649116"/>
                  <a:ext cx="14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インク 40">
                  <a:extLst>
                    <a:ext uri="{FF2B5EF4-FFF2-40B4-BE49-F238E27FC236}">
                      <a16:creationId xmlns:a16="http://schemas.microsoft.com/office/drawing/2014/main" id="{0F93BB08-E447-314E-B240-FC59FC297CAB}"/>
                    </a:ext>
                  </a:extLst>
                </p14:cNvPr>
                <p14:cNvContentPartPr/>
                <p14:nvPr/>
              </p14:nvContentPartPr>
              <p14:xfrm>
                <a:off x="1094888" y="654156"/>
                <a:ext cx="82080" cy="144360"/>
              </p14:xfrm>
            </p:contentPart>
          </mc:Choice>
          <mc:Fallback xmlns="">
            <p:pic>
              <p:nvPicPr>
                <p:cNvPr id="41" name="インク 40">
                  <a:extLst>
                    <a:ext uri="{FF2B5EF4-FFF2-40B4-BE49-F238E27FC236}">
                      <a16:creationId xmlns:a16="http://schemas.microsoft.com/office/drawing/2014/main" id="{0F93BB08-E447-314E-B240-FC59FC297CAB}"/>
                    </a:ext>
                  </a:extLst>
                </p:cNvPr>
                <p:cNvPicPr/>
                <p:nvPr/>
              </p:nvPicPr>
              <p:blipFill>
                <a:blip r:embed="rId6"/>
                <a:stretch>
                  <a:fillRect/>
                </a:stretch>
              </p:blipFill>
              <p:spPr>
                <a:xfrm>
                  <a:off x="1058888" y="618156"/>
                  <a:ext cx="153720" cy="216000"/>
                </a:xfrm>
                <a:prstGeom prst="rect">
                  <a:avLst/>
                </a:prstGeom>
              </p:spPr>
            </p:pic>
          </mc:Fallback>
        </mc:AlternateContent>
      </p:grpSp>
      <p:grpSp>
        <p:nvGrpSpPr>
          <p:cNvPr id="45" name="グループ化 44">
            <a:extLst>
              <a:ext uri="{FF2B5EF4-FFF2-40B4-BE49-F238E27FC236}">
                <a16:creationId xmlns:a16="http://schemas.microsoft.com/office/drawing/2014/main" id="{EFADDD73-F48D-6440-BBAB-D456FA8F8797}"/>
              </a:ext>
            </a:extLst>
          </p:cNvPr>
          <p:cNvGrpSpPr/>
          <p:nvPr/>
        </p:nvGrpSpPr>
        <p:grpSpPr>
          <a:xfrm>
            <a:off x="7498536" y="476847"/>
            <a:ext cx="183870" cy="183330"/>
            <a:chOff x="9998048" y="635796"/>
            <a:chExt cx="245160" cy="244440"/>
          </a:xfrm>
        </p:grpSpPr>
        <mc:AlternateContent xmlns:mc="http://schemas.openxmlformats.org/markup-compatibility/2006" xmlns:p14="http://schemas.microsoft.com/office/powerpoint/2010/main">
          <mc:Choice Requires="p14">
            <p:contentPart p14:bwMode="auto" r:id="rId7">
              <p14:nvContentPartPr>
                <p14:cNvPr id="43" name="インク 42">
                  <a:extLst>
                    <a:ext uri="{FF2B5EF4-FFF2-40B4-BE49-F238E27FC236}">
                      <a16:creationId xmlns:a16="http://schemas.microsoft.com/office/drawing/2014/main" id="{E85A691E-660E-5641-939E-D0184A0A4ECE}"/>
                    </a:ext>
                  </a:extLst>
                </p14:cNvPr>
                <p14:cNvContentPartPr/>
                <p14:nvPr/>
              </p14:nvContentPartPr>
              <p14:xfrm>
                <a:off x="9998048" y="635796"/>
                <a:ext cx="87480" cy="187560"/>
              </p14:xfrm>
            </p:contentPart>
          </mc:Choice>
          <mc:Fallback xmlns="">
            <p:pic>
              <p:nvPicPr>
                <p:cNvPr id="43" name="インク 42">
                  <a:extLst>
                    <a:ext uri="{FF2B5EF4-FFF2-40B4-BE49-F238E27FC236}">
                      <a16:creationId xmlns:a16="http://schemas.microsoft.com/office/drawing/2014/main" id="{E85A691E-660E-5641-939E-D0184A0A4ECE}"/>
                    </a:ext>
                  </a:extLst>
                </p:cNvPr>
                <p:cNvPicPr/>
                <p:nvPr/>
              </p:nvPicPr>
              <p:blipFill>
                <a:blip r:embed="rId8"/>
                <a:stretch>
                  <a:fillRect/>
                </a:stretch>
              </p:blipFill>
              <p:spPr>
                <a:xfrm>
                  <a:off x="9962048" y="599796"/>
                  <a:ext cx="159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インク 43">
                  <a:extLst>
                    <a:ext uri="{FF2B5EF4-FFF2-40B4-BE49-F238E27FC236}">
                      <a16:creationId xmlns:a16="http://schemas.microsoft.com/office/drawing/2014/main" id="{9AAE253E-1CF2-CB4D-BEC7-B259D8FA57E1}"/>
                    </a:ext>
                  </a:extLst>
                </p14:cNvPr>
                <p14:cNvContentPartPr/>
                <p14:nvPr/>
              </p14:nvContentPartPr>
              <p14:xfrm>
                <a:off x="10154648" y="709236"/>
                <a:ext cx="88560" cy="171000"/>
              </p14:xfrm>
            </p:contentPart>
          </mc:Choice>
          <mc:Fallback xmlns="">
            <p:pic>
              <p:nvPicPr>
                <p:cNvPr id="44" name="インク 43">
                  <a:extLst>
                    <a:ext uri="{FF2B5EF4-FFF2-40B4-BE49-F238E27FC236}">
                      <a16:creationId xmlns:a16="http://schemas.microsoft.com/office/drawing/2014/main" id="{9AAE253E-1CF2-CB4D-BEC7-B259D8FA57E1}"/>
                    </a:ext>
                  </a:extLst>
                </p:cNvPr>
                <p:cNvPicPr/>
                <p:nvPr/>
              </p:nvPicPr>
              <p:blipFill>
                <a:blip r:embed="rId10"/>
                <a:stretch>
                  <a:fillRect/>
                </a:stretch>
              </p:blipFill>
              <p:spPr>
                <a:xfrm>
                  <a:off x="10118648" y="673160"/>
                  <a:ext cx="160200" cy="242791"/>
                </a:xfrm>
                <a:prstGeom prst="rect">
                  <a:avLst/>
                </a:prstGeom>
              </p:spPr>
            </p:pic>
          </mc:Fallback>
        </mc:AlternateContent>
      </p:grpSp>
      <p:sp>
        <p:nvSpPr>
          <p:cNvPr id="3" name="テキスト ボックス 2">
            <a:extLst>
              <a:ext uri="{FF2B5EF4-FFF2-40B4-BE49-F238E27FC236}">
                <a16:creationId xmlns:a16="http://schemas.microsoft.com/office/drawing/2014/main" id="{F527043D-CEDF-8F44-85B4-86F0CEAEE5DA}"/>
              </a:ext>
            </a:extLst>
          </p:cNvPr>
          <p:cNvSpPr txBox="1"/>
          <p:nvPr/>
        </p:nvSpPr>
        <p:spPr>
          <a:xfrm>
            <a:off x="1020536" y="660177"/>
            <a:ext cx="5965120" cy="369332"/>
          </a:xfrm>
          <a:prstGeom prst="rect">
            <a:avLst/>
          </a:prstGeom>
          <a:noFill/>
        </p:spPr>
        <p:txBody>
          <a:bodyPr wrap="square" rtlCol="0">
            <a:spAutoFit/>
          </a:bodyPr>
          <a:lstStyle/>
          <a:p>
            <a:pPr defTabSz="342900">
              <a:buClrTx/>
            </a:pPr>
            <a:r>
              <a:rPr kumimoji="1" lang="en-US" altLang="ja-JP"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36</a:t>
            </a:r>
            <a:r>
              <a:rPr kumimoji="1" lang="ja-JP" altLang="en-US" sz="180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rPr>
              <a:t>　児童福祉に関する子どもの記録に関する権利</a:t>
            </a:r>
            <a:endParaRPr kumimoji="1" lang="ja-JP" altLang="en-US" sz="1350" kern="1200" dirty="0">
              <a:solidFill>
                <a:srgbClr val="9ECD33">
                  <a:lumMod val="20000"/>
                  <a:lumOff val="80000"/>
                </a:srgbClr>
              </a:solidFill>
              <a:latin typeface="Futura Medium" panose="020B0602020204020303" pitchFamily="34" charset="-79"/>
              <a:ea typeface="ＭＳ ゴシック" panose="020B0609070205080204" pitchFamily="49" charset="-128"/>
              <a:cs typeface="Futura Medium" panose="020B0602020204020303" pitchFamily="34" charset="-79"/>
            </a:endParaRPr>
          </a:p>
        </p:txBody>
      </p:sp>
      <p:sp>
        <p:nvSpPr>
          <p:cNvPr id="5" name="テキスト ボックス 4">
            <a:extLst>
              <a:ext uri="{FF2B5EF4-FFF2-40B4-BE49-F238E27FC236}">
                <a16:creationId xmlns:a16="http://schemas.microsoft.com/office/drawing/2014/main" id="{45D7CF46-062E-8644-838F-9B5327DBA5E7}"/>
              </a:ext>
            </a:extLst>
          </p:cNvPr>
          <p:cNvSpPr txBox="1"/>
          <p:nvPr/>
        </p:nvSpPr>
        <p:spPr>
          <a:xfrm>
            <a:off x="5459702" y="3901646"/>
            <a:ext cx="2706238" cy="369332"/>
          </a:xfrm>
          <a:prstGeom prst="rect">
            <a:avLst/>
          </a:prstGeom>
          <a:noFill/>
        </p:spPr>
        <p:txBody>
          <a:bodyPr wrap="square" rtlCol="0">
            <a:spAutoFit/>
          </a:bodyPr>
          <a:lstStyle/>
          <a:p>
            <a:pPr defTabSz="342900">
              <a:buClrTx/>
            </a:pPr>
            <a:r>
              <a:rPr kumimoji="1" lang="ja-JP" altLang="en-US" sz="1800" kern="1200" dirty="0">
                <a:solidFill>
                  <a:prstClr val="white"/>
                </a:solidFill>
                <a:latin typeface="A-OTF Suzumushi Std M" panose="020F0500000000000000" pitchFamily="34" charset="-128"/>
                <a:ea typeface="A-OTF Suzumushi Std M" panose="020F0500000000000000" pitchFamily="34" charset="-128"/>
                <a:cs typeface="+mn-cs"/>
              </a:rPr>
              <a:t>東京チーム　なべちゃん</a:t>
            </a:r>
          </a:p>
        </p:txBody>
      </p:sp>
    </p:spTree>
    <p:extLst>
      <p:ext uri="{BB962C8B-B14F-4D97-AF65-F5344CB8AC3E}">
        <p14:creationId xmlns:p14="http://schemas.microsoft.com/office/powerpoint/2010/main" val="42879605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1_クォータブル">
  <a:themeElements>
    <a:clrScheme name="クォータブル">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TM03457503[[fn=クォータブル]]</Template>
  <TotalTime>539</TotalTime>
  <Words>1919</Words>
  <Application>Microsoft Office PowerPoint</Application>
  <PresentationFormat>画面に合わせる (16:9)</PresentationFormat>
  <Paragraphs>113</Paragraphs>
  <Slides>23</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23</vt:i4>
      </vt:variant>
    </vt:vector>
  </HeadingPairs>
  <TitlesOfParts>
    <vt:vector size="34" baseType="lpstr">
      <vt:lpstr>A-OTF Suzumushi Std M</vt:lpstr>
      <vt:lpstr>Futura Medium</vt:lpstr>
      <vt:lpstr>Hiragino Maru Gothic Pro W4</vt:lpstr>
      <vt:lpstr>ＭＳ ゴシック</vt:lpstr>
      <vt:lpstr>游ゴシック</vt:lpstr>
      <vt:lpstr>Arial</vt:lpstr>
      <vt:lpstr>Century Gothic</vt:lpstr>
      <vt:lpstr>Wingdings</vt:lpstr>
      <vt:lpstr>Wingdings 2</vt:lpstr>
      <vt:lpstr>クォータブル</vt:lpstr>
      <vt:lpstr>1_クォータブル</vt:lpstr>
      <vt:lpstr> プロジェクト2A　子どもの権利擁護とユース・アドボカシープロジェクト  ”Foster Youth Bill of Rights”  社会的養護に特化した権利章典とは</vt:lpstr>
      <vt:lpstr>カリフォルニアフォスターケアオンブズパーソンとの出会い</vt:lpstr>
      <vt:lpstr>“The Foster Youth Bill of Right”</vt:lpstr>
      <vt:lpstr>“The Foster Youth Bill of Right”</vt:lpstr>
      <vt:lpstr>安全で健康的で快適な家庭の中でひとりの大切な人間として養育され生活すること。子どもがインディアン（ネイティブ・アメリカン）である場合には、家族、社会的、政治的な結びつきを含めて、その子どもの部族のコミュニティの一般的な社会的、文化的基準を遵守した家庭で生活すること。</vt:lpstr>
      <vt:lpstr>教師、コーチ、宗教的またはスピリチュアルな活動の関係者、メンター、友人など、あらゆる社会的養護の関係者以外の人たちと接触・交流を持つこと。インディアン（ネイティブ・アメリカン）の子どもは、自分も部族の一員であるから、その部族の社会的・文化的な状況とつねに隣り合わせでいられるように、部族メンバーやその部族関係者と接触する権利を有する。 </vt:lpstr>
      <vt:lpstr>子どもが10歳以上の場合には、自身のケースプランやパーマネンシー計画を確認し、計画内容の変更も含めて、子どもの家庭外措置やケースプランについての情報を受け取ることができる。</vt:lpstr>
      <vt:lpstr>親族、またはすでに関係のある適切な大人を、養育環境として優先すること。 </vt:lpstr>
      <vt:lpstr>児童福祉に関する記録、裁判記録、教育に関する記録のコピーを閲覧し、受け取ることは、子どもが26歳になるまでは、既存の連邦および州の守秘義務法に従うことを条件に、費用はかからないようにすること。</vt:lpstr>
      <vt:lpstr>身体的、性的、感情的、その他の虐待、体罰、人権侵害を受けることなく生活すること。 </vt:lpstr>
      <vt:lpstr>年齢、身体的・精神的な状態、性的指向、性自認と性表現、少年法裁判所の監督下、または妊娠中、子育て中であっても、裁判所の命令と相反しない限り、できる限り最も制限の少ない環境に生活すること。 </vt:lpstr>
      <vt:lpstr>措置決定やパーマネンシー計画を含む、自分自身のケースプラン作成のプロセスに関与・参加すること。この関与には、子どもの性自認を考慮した措置、およびトランスジェンダーに特化した医療のためのケースプラン作成が含まれるが、それに限定されるものではない。インディアン（ネイティブ・アメリカン）部族の子どもの場合は、ケースプランに部族や部族コミュニティとの政治的、文化的、社会的な関係を確立し、発展、維持するために、子どもを支援し、子どもにとって重要な部族関係と最善の利益を守ることが含まれていなければならない。 </vt:lpstr>
      <vt:lpstr>身体的、性的、感情的、その他の虐待、体罰、人権侵害を受けることなく生活すること。 </vt:lpstr>
      <vt:lpstr>以下の関係者の氏名と連絡先を保持し、これらの個人と監視・盗聴されることなく、個人的にコミュニケーションを取れること：担当ソーシャル・ワーカー、保護観察官、弁護士、サービス提供者、社会的養護専門の権利擁護者（アドボケイト）および支援者、裁判所から認可を受けた特別弁護人（CASA）、教育に関する権利保持者（親以外に教育権利保持者がいる場合、また該当する場合） 裁判所のヒアリングへの参加権のある子どものインディアン部族が指定した代表者。 </vt:lpstr>
      <vt:lpstr>利用可能なすべてのサービス、措置先、ケア、治療、および利益を公正かつ平等に利用し、人種（自己のアイデンティティとしての人種と外見的に想定されがちな人種の両方の意）、民族、祖先、国籍、肌の色、宗教、性別、性的指向（SO）、ジェンダーアイデンティティ（GI）と性表現（見た目や言動などで表す性）、精神的または身体的障害、またはHIV感染の有無を理由に差別やハラスメントを受けない。 </vt:lpstr>
      <vt:lpstr>措置決定やパーマネンシー計画を含む、自分自身のケースプラン作成のプロセスに関与・参加すること。この関与には、子どもの性自認を考慮した措置、およびトランスジェンダーに特化した医療のためのケースプラン作成が含まれるが、それに限定されるものではない。インディアン（ネイティブ・アメリカン）部族の子どもの場合は、ケースプランに部族や部族コミュニティとの政治的、文化的、社会的な関係を確立し、発展、維持するために、子どもを支援し、子どもにとって重要な部族関係と最善の利益を守ることが含まれていなければならない。 </vt:lpstr>
      <vt:lpstr>PowerPoint プレゼンテーション</vt:lpstr>
      <vt:lpstr>PowerPoint プレゼンテーション</vt:lpstr>
      <vt:lpstr>PowerPoint プレゼンテーション</vt:lpstr>
      <vt:lpstr>カリフォルニア州の子どもたちのための権利章典に学ぶこと</vt:lpstr>
      <vt:lpstr>日本における社会的養護で育つ子どもの権利</vt:lpstr>
      <vt:lpstr>カリフォルニア州の子どもたちのための権利章典</vt:lpstr>
      <vt:lpstr>子どもの権利プロジェクトの今後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FOSTER CARE OMBUDSPERSON</dc:title>
  <dc:creator>Masako NAGASE</dc:creator>
  <cp:lastModifiedBy>Masako NAGASE</cp:lastModifiedBy>
  <cp:revision>29</cp:revision>
  <dcterms:modified xsi:type="dcterms:W3CDTF">2022-02-18T23:17:30Z</dcterms:modified>
</cp:coreProperties>
</file>