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7" r:id="rId2"/>
    <p:sldId id="262" r:id="rId3"/>
    <p:sldId id="264" r:id="rId4"/>
    <p:sldId id="265" r:id="rId5"/>
    <p:sldId id="256" r:id="rId6"/>
    <p:sldId id="258" r:id="rId7"/>
    <p:sldId id="259" r:id="rId8"/>
    <p:sldId id="260" r:id="rId9"/>
    <p:sldId id="261" r:id="rId10"/>
  </p:sldIdLst>
  <p:sldSz cx="9144000" cy="6858000" type="screen4x3"/>
  <p:notesSz cx="6888163" cy="100203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240"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84871" cy="501015"/>
          </a:xfrm>
          <a:prstGeom prst="rect">
            <a:avLst/>
          </a:prstGeom>
        </p:spPr>
        <p:txBody>
          <a:bodyPr vert="horz" lIns="96605" tIns="48302" rIns="96605" bIns="48302"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901700" y="2"/>
            <a:ext cx="2984871" cy="501015"/>
          </a:xfrm>
          <a:prstGeom prst="rect">
            <a:avLst/>
          </a:prstGeom>
        </p:spPr>
        <p:txBody>
          <a:bodyPr vert="horz" lIns="96605" tIns="48302" rIns="96605" bIns="48302" rtlCol="0"/>
          <a:lstStyle>
            <a:lvl1pPr algn="r">
              <a:defRPr sz="1300"/>
            </a:lvl1pPr>
          </a:lstStyle>
          <a:p>
            <a:fld id="{22BECA25-07DF-45FA-927C-62FE801E34D8}" type="datetime1">
              <a:rPr kumimoji="1" lang="ja-JP" altLang="en-US" smtClean="0"/>
              <a:t>2020/6/16</a:t>
            </a:fld>
            <a:endParaRPr kumimoji="1" lang="ja-JP" altLang="en-US"/>
          </a:p>
        </p:txBody>
      </p:sp>
      <p:sp>
        <p:nvSpPr>
          <p:cNvPr id="4" name="フッター プレースホルダー 3"/>
          <p:cNvSpPr>
            <a:spLocks noGrp="1"/>
          </p:cNvSpPr>
          <p:nvPr>
            <p:ph type="ftr" sz="quarter" idx="2"/>
          </p:nvPr>
        </p:nvSpPr>
        <p:spPr>
          <a:xfrm>
            <a:off x="2" y="9517548"/>
            <a:ext cx="2984871" cy="501015"/>
          </a:xfrm>
          <a:prstGeom prst="rect">
            <a:avLst/>
          </a:prstGeom>
        </p:spPr>
        <p:txBody>
          <a:bodyPr vert="horz" lIns="96605" tIns="48302" rIns="96605" bIns="48302"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901700" y="9517548"/>
            <a:ext cx="2984871" cy="501015"/>
          </a:xfrm>
          <a:prstGeom prst="rect">
            <a:avLst/>
          </a:prstGeom>
        </p:spPr>
        <p:txBody>
          <a:bodyPr vert="horz" lIns="96605" tIns="48302" rIns="96605" bIns="48302" rtlCol="0" anchor="b"/>
          <a:lstStyle>
            <a:lvl1pPr algn="r">
              <a:defRPr sz="1300"/>
            </a:lvl1pPr>
          </a:lstStyle>
          <a:p>
            <a:fld id="{5C49A133-9FAE-42F5-B1F2-68E3D404D202}" type="slidenum">
              <a:rPr kumimoji="1" lang="ja-JP" altLang="en-US" smtClean="0"/>
              <a:t>‹#›</a:t>
            </a:fld>
            <a:endParaRPr kumimoji="1" lang="ja-JP" altLang="en-US"/>
          </a:p>
        </p:txBody>
      </p:sp>
    </p:spTree>
    <p:extLst>
      <p:ext uri="{BB962C8B-B14F-4D97-AF65-F5344CB8AC3E}">
        <p14:creationId xmlns:p14="http://schemas.microsoft.com/office/powerpoint/2010/main" val="180668261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84871" cy="501015"/>
          </a:xfrm>
          <a:prstGeom prst="rect">
            <a:avLst/>
          </a:prstGeom>
        </p:spPr>
        <p:txBody>
          <a:bodyPr vert="horz" lIns="96605" tIns="48302" rIns="96605" bIns="48302" rtlCol="0"/>
          <a:lstStyle>
            <a:lvl1pPr algn="l">
              <a:defRPr sz="1300"/>
            </a:lvl1pPr>
          </a:lstStyle>
          <a:p>
            <a:endParaRPr kumimoji="1" lang="ja-JP" altLang="en-US"/>
          </a:p>
        </p:txBody>
      </p:sp>
      <p:sp>
        <p:nvSpPr>
          <p:cNvPr id="3" name="日付プレースホルダー 2"/>
          <p:cNvSpPr>
            <a:spLocks noGrp="1"/>
          </p:cNvSpPr>
          <p:nvPr>
            <p:ph type="dt" idx="1"/>
          </p:nvPr>
        </p:nvSpPr>
        <p:spPr>
          <a:xfrm>
            <a:off x="3901700" y="2"/>
            <a:ext cx="2984871" cy="501015"/>
          </a:xfrm>
          <a:prstGeom prst="rect">
            <a:avLst/>
          </a:prstGeom>
        </p:spPr>
        <p:txBody>
          <a:bodyPr vert="horz" lIns="96605" tIns="48302" rIns="96605" bIns="48302" rtlCol="0"/>
          <a:lstStyle>
            <a:lvl1pPr algn="r">
              <a:defRPr sz="1300"/>
            </a:lvl1pPr>
          </a:lstStyle>
          <a:p>
            <a:fld id="{FDC4AAE0-5EC6-46AD-A9C6-4ED954CE0355}" type="datetime1">
              <a:rPr kumimoji="1" lang="ja-JP" altLang="en-US" smtClean="0"/>
              <a:t>2020/6/16</a:t>
            </a:fld>
            <a:endParaRPr kumimoji="1" lang="ja-JP" altLang="en-US"/>
          </a:p>
        </p:txBody>
      </p:sp>
      <p:sp>
        <p:nvSpPr>
          <p:cNvPr id="4" name="スライド イメージ プレースホルダー 3"/>
          <p:cNvSpPr>
            <a:spLocks noGrp="1" noRot="1" noChangeAspect="1"/>
          </p:cNvSpPr>
          <p:nvPr>
            <p:ph type="sldImg" idx="2"/>
          </p:nvPr>
        </p:nvSpPr>
        <p:spPr>
          <a:xfrm>
            <a:off x="938213" y="750888"/>
            <a:ext cx="5011737" cy="3757612"/>
          </a:xfrm>
          <a:prstGeom prst="rect">
            <a:avLst/>
          </a:prstGeom>
          <a:noFill/>
          <a:ln w="12700">
            <a:solidFill>
              <a:prstClr val="black"/>
            </a:solidFill>
          </a:ln>
        </p:spPr>
        <p:txBody>
          <a:bodyPr vert="horz" lIns="96605" tIns="48302" rIns="96605" bIns="48302" rtlCol="0" anchor="ctr"/>
          <a:lstStyle/>
          <a:p>
            <a:endParaRPr lang="ja-JP" altLang="en-US"/>
          </a:p>
        </p:txBody>
      </p:sp>
      <p:sp>
        <p:nvSpPr>
          <p:cNvPr id="5" name="ノート プレースホルダー 4"/>
          <p:cNvSpPr>
            <a:spLocks noGrp="1"/>
          </p:cNvSpPr>
          <p:nvPr>
            <p:ph type="body" sz="quarter" idx="3"/>
          </p:nvPr>
        </p:nvSpPr>
        <p:spPr>
          <a:xfrm>
            <a:off x="688817" y="4759646"/>
            <a:ext cx="5510530" cy="4509135"/>
          </a:xfrm>
          <a:prstGeom prst="rect">
            <a:avLst/>
          </a:prstGeom>
        </p:spPr>
        <p:txBody>
          <a:bodyPr vert="horz" lIns="96605" tIns="48302" rIns="96605" bIns="4830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517548"/>
            <a:ext cx="2984871" cy="501015"/>
          </a:xfrm>
          <a:prstGeom prst="rect">
            <a:avLst/>
          </a:prstGeom>
        </p:spPr>
        <p:txBody>
          <a:bodyPr vert="horz" lIns="96605" tIns="48302" rIns="96605" bIns="48302"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901700" y="9517548"/>
            <a:ext cx="2984871" cy="501015"/>
          </a:xfrm>
          <a:prstGeom prst="rect">
            <a:avLst/>
          </a:prstGeom>
        </p:spPr>
        <p:txBody>
          <a:bodyPr vert="horz" lIns="96605" tIns="48302" rIns="96605" bIns="48302" rtlCol="0" anchor="b"/>
          <a:lstStyle>
            <a:lvl1pPr algn="r">
              <a:defRPr sz="1300"/>
            </a:lvl1pPr>
          </a:lstStyle>
          <a:p>
            <a:fld id="{AFA2DBF0-5323-4FBD-BF0B-960D8C95C1EB}" type="slidenum">
              <a:rPr kumimoji="1" lang="ja-JP" altLang="en-US" smtClean="0"/>
              <a:t>‹#›</a:t>
            </a:fld>
            <a:endParaRPr kumimoji="1" lang="ja-JP" altLang="en-US"/>
          </a:p>
        </p:txBody>
      </p:sp>
    </p:spTree>
    <p:extLst>
      <p:ext uri="{BB962C8B-B14F-4D97-AF65-F5344CB8AC3E}">
        <p14:creationId xmlns:p14="http://schemas.microsoft.com/office/powerpoint/2010/main" val="142858679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DEB1DC2-6FF5-4D3C-AC4E-196049F6E7A8}" type="slidenum">
              <a:rPr kumimoji="1" lang="ja-JP" altLang="en-US" smtClean="0"/>
              <a:t>1</a:t>
            </a:fld>
            <a:endParaRPr kumimoji="1" lang="ja-JP" altLang="en-US"/>
          </a:p>
        </p:txBody>
      </p:sp>
      <p:sp>
        <p:nvSpPr>
          <p:cNvPr id="5" name="日付プレースホルダー 4"/>
          <p:cNvSpPr>
            <a:spLocks noGrp="1"/>
          </p:cNvSpPr>
          <p:nvPr>
            <p:ph type="dt" idx="11"/>
          </p:nvPr>
        </p:nvSpPr>
        <p:spPr/>
        <p:txBody>
          <a:bodyPr/>
          <a:lstStyle/>
          <a:p>
            <a:fld id="{F523B6CE-8F08-4C25-88F7-451B34CF9687}" type="datetime1">
              <a:rPr kumimoji="1" lang="ja-JP" altLang="en-US" smtClean="0"/>
              <a:t>2020/6/16</a:t>
            </a:fld>
            <a:endParaRPr kumimoji="1" lang="ja-JP" altLang="en-US"/>
          </a:p>
        </p:txBody>
      </p:sp>
    </p:spTree>
    <p:extLst>
      <p:ext uri="{BB962C8B-B14F-4D97-AF65-F5344CB8AC3E}">
        <p14:creationId xmlns:p14="http://schemas.microsoft.com/office/powerpoint/2010/main" val="3905215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A2DBF0-5323-4FBD-BF0B-960D8C95C1EB}" type="slidenum">
              <a:rPr kumimoji="1" lang="ja-JP" altLang="en-US" smtClean="0"/>
              <a:t>3</a:t>
            </a:fld>
            <a:endParaRPr kumimoji="1" lang="ja-JP" altLang="en-US"/>
          </a:p>
        </p:txBody>
      </p:sp>
      <p:sp>
        <p:nvSpPr>
          <p:cNvPr id="5" name="日付プレースホルダー 4"/>
          <p:cNvSpPr>
            <a:spLocks noGrp="1"/>
          </p:cNvSpPr>
          <p:nvPr>
            <p:ph type="dt" idx="11"/>
          </p:nvPr>
        </p:nvSpPr>
        <p:spPr/>
        <p:txBody>
          <a:bodyPr/>
          <a:lstStyle/>
          <a:p>
            <a:fld id="{5AFC81CD-E872-47B5-B970-E4FA8A75C245}" type="datetime1">
              <a:rPr kumimoji="1" lang="ja-JP" altLang="en-US" smtClean="0"/>
              <a:t>2020/6/16</a:t>
            </a:fld>
            <a:endParaRPr kumimoji="1" lang="ja-JP" altLang="en-US"/>
          </a:p>
        </p:txBody>
      </p:sp>
    </p:spTree>
    <p:extLst>
      <p:ext uri="{BB962C8B-B14F-4D97-AF65-F5344CB8AC3E}">
        <p14:creationId xmlns:p14="http://schemas.microsoft.com/office/powerpoint/2010/main" val="2370856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A2DBF0-5323-4FBD-BF0B-960D8C95C1EB}" type="slidenum">
              <a:rPr kumimoji="1" lang="ja-JP" altLang="en-US" smtClean="0"/>
              <a:t>9</a:t>
            </a:fld>
            <a:endParaRPr kumimoji="1" lang="ja-JP" altLang="en-US"/>
          </a:p>
        </p:txBody>
      </p:sp>
      <p:sp>
        <p:nvSpPr>
          <p:cNvPr id="5" name="日付プレースホルダー 4"/>
          <p:cNvSpPr>
            <a:spLocks noGrp="1"/>
          </p:cNvSpPr>
          <p:nvPr>
            <p:ph type="dt" idx="11"/>
          </p:nvPr>
        </p:nvSpPr>
        <p:spPr/>
        <p:txBody>
          <a:bodyPr/>
          <a:lstStyle/>
          <a:p>
            <a:fld id="{BE1D7554-39AE-407B-819A-CA1DD04CE815}" type="datetime1">
              <a:rPr kumimoji="1" lang="ja-JP" altLang="en-US" smtClean="0"/>
              <a:t>2020/6/16</a:t>
            </a:fld>
            <a:endParaRPr kumimoji="1" lang="ja-JP" altLang="en-US"/>
          </a:p>
        </p:txBody>
      </p:sp>
    </p:spTree>
    <p:extLst>
      <p:ext uri="{BB962C8B-B14F-4D97-AF65-F5344CB8AC3E}">
        <p14:creationId xmlns:p14="http://schemas.microsoft.com/office/powerpoint/2010/main" val="1570541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r>
              <a:rPr kumimoji="1" lang="en-US" altLang="ja-JP"/>
              <a:t>2019/9/4</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4AC5B2-DBA5-4406-BEB5-7A4F728A6F0B}" type="slidenum">
              <a:rPr kumimoji="1" lang="ja-JP" altLang="en-US" smtClean="0"/>
              <a:t>‹#›</a:t>
            </a:fld>
            <a:endParaRPr kumimoji="1" lang="ja-JP" altLang="en-US"/>
          </a:p>
        </p:txBody>
      </p:sp>
    </p:spTree>
    <p:extLst>
      <p:ext uri="{BB962C8B-B14F-4D97-AF65-F5344CB8AC3E}">
        <p14:creationId xmlns:p14="http://schemas.microsoft.com/office/powerpoint/2010/main" val="2670270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kumimoji="1" lang="en-US" altLang="ja-JP"/>
              <a:t>2019/9/4</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4AC5B2-DBA5-4406-BEB5-7A4F728A6F0B}" type="slidenum">
              <a:rPr kumimoji="1" lang="ja-JP" altLang="en-US" smtClean="0"/>
              <a:t>‹#›</a:t>
            </a:fld>
            <a:endParaRPr kumimoji="1" lang="ja-JP" altLang="en-US"/>
          </a:p>
        </p:txBody>
      </p:sp>
    </p:spTree>
    <p:extLst>
      <p:ext uri="{BB962C8B-B14F-4D97-AF65-F5344CB8AC3E}">
        <p14:creationId xmlns:p14="http://schemas.microsoft.com/office/powerpoint/2010/main" val="736318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kumimoji="1" lang="en-US" altLang="ja-JP"/>
              <a:t>2019/9/4</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4AC5B2-DBA5-4406-BEB5-7A4F728A6F0B}" type="slidenum">
              <a:rPr kumimoji="1" lang="ja-JP" altLang="en-US" smtClean="0"/>
              <a:t>‹#›</a:t>
            </a:fld>
            <a:endParaRPr kumimoji="1" lang="ja-JP" altLang="en-US"/>
          </a:p>
        </p:txBody>
      </p:sp>
    </p:spTree>
    <p:extLst>
      <p:ext uri="{BB962C8B-B14F-4D97-AF65-F5344CB8AC3E}">
        <p14:creationId xmlns:p14="http://schemas.microsoft.com/office/powerpoint/2010/main" val="3405293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kumimoji="1" lang="en-US" altLang="ja-JP"/>
              <a:t>2019/9/4</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4AC5B2-DBA5-4406-BEB5-7A4F728A6F0B}" type="slidenum">
              <a:rPr kumimoji="1" lang="ja-JP" altLang="en-US" smtClean="0"/>
              <a:t>‹#›</a:t>
            </a:fld>
            <a:endParaRPr kumimoji="1" lang="ja-JP" altLang="en-US"/>
          </a:p>
        </p:txBody>
      </p:sp>
    </p:spTree>
    <p:extLst>
      <p:ext uri="{BB962C8B-B14F-4D97-AF65-F5344CB8AC3E}">
        <p14:creationId xmlns:p14="http://schemas.microsoft.com/office/powerpoint/2010/main" val="2572464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r>
              <a:rPr kumimoji="1" lang="en-US" altLang="ja-JP"/>
              <a:t>2019/9/4</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4AC5B2-DBA5-4406-BEB5-7A4F728A6F0B}" type="slidenum">
              <a:rPr kumimoji="1" lang="ja-JP" altLang="en-US" smtClean="0"/>
              <a:t>‹#›</a:t>
            </a:fld>
            <a:endParaRPr kumimoji="1" lang="ja-JP" altLang="en-US"/>
          </a:p>
        </p:txBody>
      </p:sp>
    </p:spTree>
    <p:extLst>
      <p:ext uri="{BB962C8B-B14F-4D97-AF65-F5344CB8AC3E}">
        <p14:creationId xmlns:p14="http://schemas.microsoft.com/office/powerpoint/2010/main" val="25486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r>
              <a:rPr kumimoji="1" lang="en-US" altLang="ja-JP"/>
              <a:t>2019/9/4</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4AC5B2-DBA5-4406-BEB5-7A4F728A6F0B}" type="slidenum">
              <a:rPr kumimoji="1" lang="ja-JP" altLang="en-US" smtClean="0"/>
              <a:t>‹#›</a:t>
            </a:fld>
            <a:endParaRPr kumimoji="1" lang="ja-JP" altLang="en-US"/>
          </a:p>
        </p:txBody>
      </p:sp>
    </p:spTree>
    <p:extLst>
      <p:ext uri="{BB962C8B-B14F-4D97-AF65-F5344CB8AC3E}">
        <p14:creationId xmlns:p14="http://schemas.microsoft.com/office/powerpoint/2010/main" val="3410924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r>
              <a:rPr kumimoji="1" lang="en-US" altLang="ja-JP"/>
              <a:t>2019/9/4</a:t>
            </a:r>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E4AC5B2-DBA5-4406-BEB5-7A4F728A6F0B}" type="slidenum">
              <a:rPr kumimoji="1" lang="ja-JP" altLang="en-US" smtClean="0"/>
              <a:t>‹#›</a:t>
            </a:fld>
            <a:endParaRPr kumimoji="1" lang="ja-JP" altLang="en-US"/>
          </a:p>
        </p:txBody>
      </p:sp>
    </p:spTree>
    <p:extLst>
      <p:ext uri="{BB962C8B-B14F-4D97-AF65-F5344CB8AC3E}">
        <p14:creationId xmlns:p14="http://schemas.microsoft.com/office/powerpoint/2010/main" val="587651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r>
              <a:rPr kumimoji="1" lang="en-US" altLang="ja-JP"/>
              <a:t>2019/9/4</a:t>
            </a:r>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E4AC5B2-DBA5-4406-BEB5-7A4F728A6F0B}" type="slidenum">
              <a:rPr kumimoji="1" lang="ja-JP" altLang="en-US" smtClean="0"/>
              <a:t>‹#›</a:t>
            </a:fld>
            <a:endParaRPr kumimoji="1" lang="ja-JP" altLang="en-US"/>
          </a:p>
        </p:txBody>
      </p:sp>
    </p:spTree>
    <p:extLst>
      <p:ext uri="{BB962C8B-B14F-4D97-AF65-F5344CB8AC3E}">
        <p14:creationId xmlns:p14="http://schemas.microsoft.com/office/powerpoint/2010/main" val="41511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a:t>2019/9/4</a:t>
            </a:r>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E4AC5B2-DBA5-4406-BEB5-7A4F728A6F0B}" type="slidenum">
              <a:rPr kumimoji="1" lang="ja-JP" altLang="en-US" smtClean="0"/>
              <a:t>‹#›</a:t>
            </a:fld>
            <a:endParaRPr kumimoji="1" lang="ja-JP" altLang="en-US"/>
          </a:p>
        </p:txBody>
      </p:sp>
    </p:spTree>
    <p:extLst>
      <p:ext uri="{BB962C8B-B14F-4D97-AF65-F5344CB8AC3E}">
        <p14:creationId xmlns:p14="http://schemas.microsoft.com/office/powerpoint/2010/main" val="1343962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r>
              <a:rPr kumimoji="1" lang="en-US" altLang="ja-JP"/>
              <a:t>2019/9/4</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4AC5B2-DBA5-4406-BEB5-7A4F728A6F0B}" type="slidenum">
              <a:rPr kumimoji="1" lang="ja-JP" altLang="en-US" smtClean="0"/>
              <a:t>‹#›</a:t>
            </a:fld>
            <a:endParaRPr kumimoji="1" lang="ja-JP" altLang="en-US"/>
          </a:p>
        </p:txBody>
      </p:sp>
    </p:spTree>
    <p:extLst>
      <p:ext uri="{BB962C8B-B14F-4D97-AF65-F5344CB8AC3E}">
        <p14:creationId xmlns:p14="http://schemas.microsoft.com/office/powerpoint/2010/main" val="1994524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r>
              <a:rPr kumimoji="1" lang="en-US" altLang="ja-JP"/>
              <a:t>2019/9/4</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4AC5B2-DBA5-4406-BEB5-7A4F728A6F0B}" type="slidenum">
              <a:rPr kumimoji="1" lang="ja-JP" altLang="en-US" smtClean="0"/>
              <a:t>‹#›</a:t>
            </a:fld>
            <a:endParaRPr kumimoji="1" lang="ja-JP" altLang="en-US"/>
          </a:p>
        </p:txBody>
      </p:sp>
    </p:spTree>
    <p:extLst>
      <p:ext uri="{BB962C8B-B14F-4D97-AF65-F5344CB8AC3E}">
        <p14:creationId xmlns:p14="http://schemas.microsoft.com/office/powerpoint/2010/main" val="3834477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a:t>2019/9/4</a:t>
            </a:r>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4AC5B2-DBA5-4406-BEB5-7A4F728A6F0B}" type="slidenum">
              <a:rPr kumimoji="1" lang="ja-JP" altLang="en-US" smtClean="0"/>
              <a:t>‹#›</a:t>
            </a:fld>
            <a:endParaRPr kumimoji="1" lang="ja-JP" altLang="en-US"/>
          </a:p>
        </p:txBody>
      </p:sp>
    </p:spTree>
    <p:extLst>
      <p:ext uri="{BB962C8B-B14F-4D97-AF65-F5344CB8AC3E}">
        <p14:creationId xmlns:p14="http://schemas.microsoft.com/office/powerpoint/2010/main" val="2941346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67028" y="1988840"/>
            <a:ext cx="9934872" cy="1442591"/>
          </a:xfrm>
        </p:spPr>
        <p:txBody>
          <a:bodyPr/>
          <a:lstStyle/>
          <a:p>
            <a:r>
              <a:rPr kumimoji="1" lang="en-US" altLang="ja-JP" dirty="0">
                <a:latin typeface="AR P丸ゴシック体M" panose="020B0600010101010101" pitchFamily="50" charset="-128"/>
                <a:ea typeface="AR P丸ゴシック体M" panose="020B0600010101010101" pitchFamily="50" charset="-128"/>
              </a:rPr>
              <a:t>NPO</a:t>
            </a:r>
            <a:r>
              <a:rPr kumimoji="1" lang="ja-JP" altLang="en-US" dirty="0">
                <a:latin typeface="AR P丸ゴシック体M" panose="020B0600010101010101" pitchFamily="50" charset="-128"/>
                <a:ea typeface="AR P丸ゴシック体M" panose="020B0600010101010101" pitchFamily="50" charset="-128"/>
              </a:rPr>
              <a:t>法人くまもと相談所</a:t>
            </a:r>
          </a:p>
        </p:txBody>
      </p:sp>
      <p:sp>
        <p:nvSpPr>
          <p:cNvPr id="3" name="サブタイトル 2"/>
          <p:cNvSpPr>
            <a:spLocks noGrp="1"/>
          </p:cNvSpPr>
          <p:nvPr>
            <p:ph type="subTitle" idx="1"/>
          </p:nvPr>
        </p:nvSpPr>
        <p:spPr>
          <a:xfrm>
            <a:off x="2339752" y="3352567"/>
            <a:ext cx="4824536" cy="508481"/>
          </a:xfrm>
        </p:spPr>
        <p:txBody>
          <a:bodyPr>
            <a:normAutofit/>
          </a:bodyPr>
          <a:lstStyle/>
          <a:p>
            <a:r>
              <a:rPr lang="ja-JP" altLang="en-US" sz="2500" dirty="0">
                <a:solidFill>
                  <a:schemeClr val="tx1"/>
                </a:solidFill>
                <a:latin typeface="AR P丸ゴシック体M" panose="020B0600010101010101" pitchFamily="50" charset="-128"/>
                <a:ea typeface="AR P丸ゴシック体M" panose="020B0600010101010101" pitchFamily="50" charset="-128"/>
              </a:rPr>
              <a:t>設立：平成</a:t>
            </a:r>
            <a:r>
              <a:rPr lang="en-US" altLang="ja-JP" sz="2500" dirty="0">
                <a:solidFill>
                  <a:schemeClr val="tx1"/>
                </a:solidFill>
                <a:latin typeface="AR P丸ゴシック体M" panose="020B0600010101010101" pitchFamily="50" charset="-128"/>
                <a:ea typeface="AR P丸ゴシック体M" panose="020B0600010101010101" pitchFamily="50" charset="-128"/>
              </a:rPr>
              <a:t>29</a:t>
            </a:r>
            <a:r>
              <a:rPr lang="ja-JP" altLang="en-US" sz="2500" dirty="0">
                <a:solidFill>
                  <a:schemeClr val="tx1"/>
                </a:solidFill>
                <a:latin typeface="AR P丸ゴシック体M" panose="020B0600010101010101" pitchFamily="50" charset="-128"/>
                <a:ea typeface="AR P丸ゴシック体M" panose="020B0600010101010101" pitchFamily="50" charset="-128"/>
              </a:rPr>
              <a:t>年</a:t>
            </a:r>
            <a:r>
              <a:rPr lang="en-US" altLang="ja-JP" sz="2500" dirty="0">
                <a:solidFill>
                  <a:schemeClr val="tx1"/>
                </a:solidFill>
                <a:latin typeface="AR P丸ゴシック体M" panose="020B0600010101010101" pitchFamily="50" charset="-128"/>
                <a:ea typeface="AR P丸ゴシック体M" panose="020B0600010101010101" pitchFamily="50" charset="-128"/>
              </a:rPr>
              <a:t>9</a:t>
            </a:r>
            <a:r>
              <a:rPr lang="ja-JP" altLang="en-US" sz="2500" dirty="0">
                <a:solidFill>
                  <a:schemeClr val="tx1"/>
                </a:solidFill>
                <a:latin typeface="AR P丸ゴシック体M" panose="020B0600010101010101" pitchFamily="50" charset="-128"/>
                <a:ea typeface="AR P丸ゴシック体M" panose="020B0600010101010101" pitchFamily="50" charset="-128"/>
              </a:rPr>
              <a:t>月</a:t>
            </a:r>
            <a:r>
              <a:rPr lang="en-US" altLang="ja-JP" sz="2500" dirty="0">
                <a:solidFill>
                  <a:schemeClr val="tx1"/>
                </a:solidFill>
                <a:latin typeface="AR P丸ゴシック体M" panose="020B0600010101010101" pitchFamily="50" charset="-128"/>
                <a:ea typeface="AR P丸ゴシック体M" panose="020B0600010101010101" pitchFamily="50" charset="-128"/>
              </a:rPr>
              <a:t>7</a:t>
            </a:r>
            <a:r>
              <a:rPr lang="ja-JP" altLang="en-US" sz="2500" dirty="0">
                <a:solidFill>
                  <a:schemeClr val="tx1"/>
                </a:solidFill>
                <a:latin typeface="AR P丸ゴシック体M" panose="020B0600010101010101" pitchFamily="50" charset="-128"/>
                <a:ea typeface="AR P丸ゴシック体M" panose="020B0600010101010101" pitchFamily="50" charset="-128"/>
              </a:rPr>
              <a:t>日</a:t>
            </a:r>
            <a:endParaRPr lang="en-US" altLang="ja-JP" sz="2500" dirty="0">
              <a:solidFill>
                <a:schemeClr val="tx1"/>
              </a:solidFill>
              <a:latin typeface="AR P丸ゴシック体M" panose="020B0600010101010101" pitchFamily="50" charset="-128"/>
              <a:ea typeface="AR P丸ゴシック体M" panose="020B0600010101010101" pitchFamily="50" charset="-128"/>
            </a:endParaRPr>
          </a:p>
          <a:p>
            <a:endParaRPr kumimoji="1" lang="ja-JP" altLang="en-US" dirty="0">
              <a:solidFill>
                <a:schemeClr val="tx2">
                  <a:lumMod val="40000"/>
                  <a:lumOff val="60000"/>
                </a:schemeClr>
              </a:solidFill>
              <a:latin typeface="AR P丸ゴシック体M" panose="020B0600010101010101" pitchFamily="50" charset="-128"/>
              <a:ea typeface="AR P丸ゴシック体M" panose="020B0600010101010101"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566" y="620688"/>
            <a:ext cx="7761684" cy="626996"/>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158" y="5610316"/>
            <a:ext cx="7761684" cy="626996"/>
          </a:xfrm>
          <a:prstGeom prst="rect">
            <a:avLst/>
          </a:prstGeom>
        </p:spPr>
      </p:pic>
      <p:sp>
        <p:nvSpPr>
          <p:cNvPr id="6" name="サブタイトル 2"/>
          <p:cNvSpPr txBox="1">
            <a:spLocks/>
          </p:cNvSpPr>
          <p:nvPr/>
        </p:nvSpPr>
        <p:spPr>
          <a:xfrm>
            <a:off x="2339752" y="3861048"/>
            <a:ext cx="4680520" cy="64807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2500" dirty="0">
                <a:solidFill>
                  <a:schemeClr val="tx1"/>
                </a:solidFill>
                <a:latin typeface="AR P丸ゴシック体M" panose="020B0600010101010101" pitchFamily="50" charset="-128"/>
                <a:ea typeface="AR P丸ゴシック体M" panose="020B0600010101010101" pitchFamily="50" charset="-128"/>
              </a:rPr>
              <a:t>理事　　山口　里子</a:t>
            </a:r>
            <a:endParaRPr lang="en-US" altLang="ja-JP" sz="2500" dirty="0">
              <a:solidFill>
                <a:schemeClr val="tx1"/>
              </a:solidFill>
              <a:latin typeface="AR P丸ゴシック体M" panose="020B0600010101010101" pitchFamily="50" charset="-128"/>
              <a:ea typeface="AR P丸ゴシック体M" panose="020B0600010101010101" pitchFamily="50" charset="-128"/>
            </a:endParaRPr>
          </a:p>
          <a:p>
            <a:endParaRPr lang="ja-JP" altLang="en-US" dirty="0">
              <a:solidFill>
                <a:schemeClr val="tx2">
                  <a:lumMod val="40000"/>
                  <a:lumOff val="60000"/>
                </a:schemeClr>
              </a:solidFill>
              <a:latin typeface="AR P丸ゴシック体M" panose="020B0600010101010101" pitchFamily="50" charset="-128"/>
              <a:ea typeface="AR P丸ゴシック体M" panose="020B0600010101010101" pitchFamily="50" charset="-128"/>
            </a:endParaRPr>
          </a:p>
        </p:txBody>
      </p:sp>
      <p:sp>
        <p:nvSpPr>
          <p:cNvPr id="9" name="日付プレースホルダー 8"/>
          <p:cNvSpPr>
            <a:spLocks noGrp="1"/>
          </p:cNvSpPr>
          <p:nvPr>
            <p:ph type="dt" sz="half" idx="10"/>
          </p:nvPr>
        </p:nvSpPr>
        <p:spPr/>
        <p:txBody>
          <a:bodyPr/>
          <a:lstStyle/>
          <a:p>
            <a:r>
              <a:rPr kumimoji="1" lang="en-US" altLang="ja-JP"/>
              <a:t>2019/9/4</a:t>
            </a:r>
            <a:endParaRPr kumimoji="1" lang="ja-JP" altLang="en-US"/>
          </a:p>
        </p:txBody>
      </p:sp>
      <p:pic>
        <p:nvPicPr>
          <p:cNvPr id="11" name="図 10">
            <a:extLst>
              <a:ext uri="{FF2B5EF4-FFF2-40B4-BE49-F238E27FC236}">
                <a16:creationId xmlns:a16="http://schemas.microsoft.com/office/drawing/2014/main" id="{6FD90AE0-9360-4859-B39B-4BFC00FB2E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2522" y="5068830"/>
            <a:ext cx="2880320" cy="422448"/>
          </a:xfrm>
          <a:prstGeom prst="rect">
            <a:avLst/>
          </a:prstGeom>
        </p:spPr>
      </p:pic>
    </p:spTree>
    <p:extLst>
      <p:ext uri="{BB962C8B-B14F-4D97-AF65-F5344CB8AC3E}">
        <p14:creationId xmlns:p14="http://schemas.microsoft.com/office/powerpoint/2010/main" val="2877183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2"/>
          <p:cNvSpPr>
            <a:spLocks noGrp="1"/>
          </p:cNvSpPr>
          <p:nvPr>
            <p:ph type="title"/>
          </p:nvPr>
        </p:nvSpPr>
        <p:spPr>
          <a:xfrm>
            <a:off x="389142" y="260648"/>
            <a:ext cx="8431329" cy="1440160"/>
          </a:xfrm>
        </p:spPr>
        <p:style>
          <a:lnRef idx="1">
            <a:schemeClr val="accent3"/>
          </a:lnRef>
          <a:fillRef idx="2">
            <a:schemeClr val="accent3"/>
          </a:fillRef>
          <a:effectRef idx="1">
            <a:schemeClr val="accent3"/>
          </a:effectRef>
          <a:fontRef idx="minor">
            <a:schemeClr val="dk1"/>
          </a:fontRef>
        </p:style>
        <p:txBody>
          <a:bodyPr>
            <a:normAutofit/>
          </a:bodyPr>
          <a:lstStyle/>
          <a:p>
            <a:pPr algn="l"/>
            <a:r>
              <a:rPr kumimoji="1" lang="ja-JP" altLang="en-US" sz="4000" b="1" dirty="0">
                <a:latin typeface="AR P丸ゴシック体M" panose="020B0600010101010101" pitchFamily="50" charset="-128"/>
                <a:ea typeface="AR P丸ゴシック体M" panose="020B0600010101010101" pitchFamily="50" charset="-128"/>
              </a:rPr>
              <a:t>婦人保護事業に関する</a:t>
            </a:r>
            <a:br>
              <a:rPr kumimoji="1" lang="en-US" altLang="ja-JP" sz="4000" b="1" dirty="0">
                <a:latin typeface="AR P丸ゴシック体M" panose="020B0600010101010101" pitchFamily="50" charset="-128"/>
                <a:ea typeface="AR P丸ゴシック体M" panose="020B0600010101010101" pitchFamily="50" charset="-128"/>
              </a:rPr>
            </a:br>
            <a:r>
              <a:rPr kumimoji="1" lang="ja-JP" altLang="en-US" sz="4000" b="1" dirty="0">
                <a:latin typeface="AR P丸ゴシック体M" panose="020B0600010101010101" pitchFamily="50" charset="-128"/>
                <a:ea typeface="AR P丸ゴシック体M" panose="020B0600010101010101" pitchFamily="50" charset="-128"/>
              </a:rPr>
              <a:t>　　　　　関係法令及び根拠法等</a:t>
            </a:r>
          </a:p>
        </p:txBody>
      </p:sp>
      <p:sp>
        <p:nvSpPr>
          <p:cNvPr id="5" name="正方形/長方形 4"/>
          <p:cNvSpPr/>
          <p:nvPr/>
        </p:nvSpPr>
        <p:spPr>
          <a:xfrm>
            <a:off x="-22308" y="3619819"/>
            <a:ext cx="8914788" cy="400110"/>
          </a:xfrm>
          <a:prstGeom prst="rect">
            <a:avLst/>
          </a:prstGeom>
        </p:spPr>
        <p:txBody>
          <a:bodyPr wrap="square">
            <a:spAutoFit/>
          </a:bodyPr>
          <a:lstStyle/>
          <a:p>
            <a:pPr algn="r"/>
            <a:r>
              <a:rPr lang="ja-JP" altLang="en-US" sz="2000" b="1" dirty="0">
                <a:effectLst/>
              </a:rPr>
              <a:t>〇配偶者からの暴力の防止及び被害者の保護等に関する法律　（</a:t>
            </a:r>
            <a:r>
              <a:rPr lang="en-US" altLang="ja-JP" sz="2000" b="1" dirty="0">
                <a:effectLst/>
              </a:rPr>
              <a:t>DV</a:t>
            </a:r>
            <a:r>
              <a:rPr lang="ja-JP" altLang="en-US" sz="2000" b="1" dirty="0">
                <a:effectLst/>
              </a:rPr>
              <a:t>防止法）　　　　　</a:t>
            </a:r>
            <a:endParaRPr lang="ja-JP" altLang="en-US" sz="2000" dirty="0"/>
          </a:p>
        </p:txBody>
      </p:sp>
      <p:sp>
        <p:nvSpPr>
          <p:cNvPr id="6" name="正方形/長方形 5"/>
          <p:cNvSpPr/>
          <p:nvPr/>
        </p:nvSpPr>
        <p:spPr>
          <a:xfrm>
            <a:off x="395536" y="1898145"/>
            <a:ext cx="4320480" cy="400110"/>
          </a:xfrm>
          <a:prstGeom prst="rect">
            <a:avLst/>
          </a:prstGeom>
        </p:spPr>
        <p:txBody>
          <a:bodyPr wrap="square">
            <a:spAutoFit/>
          </a:bodyPr>
          <a:lstStyle/>
          <a:p>
            <a:r>
              <a:rPr lang="ja-JP" altLang="en-US" sz="2000" b="1" dirty="0"/>
              <a:t>〇買春防止法　昭和</a:t>
            </a:r>
            <a:r>
              <a:rPr lang="en-US" altLang="ja-JP" sz="2000" b="1" dirty="0"/>
              <a:t>31</a:t>
            </a:r>
            <a:r>
              <a:rPr lang="ja-JP" altLang="en-US" sz="2000" b="1" dirty="0"/>
              <a:t>年制定</a:t>
            </a:r>
            <a:endParaRPr lang="ja-JP" altLang="en-US" sz="2000" dirty="0"/>
          </a:p>
        </p:txBody>
      </p:sp>
      <p:sp>
        <p:nvSpPr>
          <p:cNvPr id="7" name="正方形/長方形 6"/>
          <p:cNvSpPr/>
          <p:nvPr/>
        </p:nvSpPr>
        <p:spPr>
          <a:xfrm>
            <a:off x="597356" y="2267477"/>
            <a:ext cx="8208912" cy="1323439"/>
          </a:xfrm>
          <a:prstGeom prst="rect">
            <a:avLst/>
          </a:prstGeom>
        </p:spPr>
        <p:txBody>
          <a:bodyPr wrap="square">
            <a:spAutoFit/>
          </a:bodyPr>
          <a:lstStyle/>
          <a:p>
            <a:r>
              <a:rPr lang="ja-JP" altLang="en-US" sz="1600" b="1" dirty="0"/>
              <a:t>（目的）</a:t>
            </a:r>
          </a:p>
          <a:p>
            <a:r>
              <a:rPr lang="ja-JP" altLang="en-US" sz="1600" b="1" dirty="0"/>
              <a:t>第１条 　</a:t>
            </a:r>
            <a:r>
              <a:rPr lang="ja-JP" altLang="en-US" sz="1600" dirty="0"/>
              <a:t>この法律は、売春が人としての尊厳を害し、性道徳に反し、社会の善良の風俗を</a:t>
            </a:r>
          </a:p>
          <a:p>
            <a:r>
              <a:rPr lang="ja-JP" altLang="en-US" sz="1600" dirty="0"/>
              <a:t>みだすものであることにかんがみ、売春を助長する行為等を処罰するとともに、性行又</a:t>
            </a:r>
          </a:p>
          <a:p>
            <a:r>
              <a:rPr lang="ja-JP" altLang="en-US" sz="1600" dirty="0"/>
              <a:t>は環境に照して売春を行うおそれのある女子に対する補導処分及び保護更生の措置を講</a:t>
            </a:r>
          </a:p>
          <a:p>
            <a:r>
              <a:rPr lang="ja-JP" altLang="en-US" sz="1600" dirty="0"/>
              <a:t>ずることに</a:t>
            </a:r>
            <a:r>
              <a:rPr lang="ja-JP" altLang="en-US" sz="1600" dirty="0" err="1"/>
              <a:t>よつて</a:t>
            </a:r>
            <a:r>
              <a:rPr lang="ja-JP" altLang="en-US" sz="1600" dirty="0"/>
              <a:t>、売春の防止を図ることを目的とする。</a:t>
            </a:r>
            <a:endParaRPr lang="ja-JP" altLang="en-US" sz="2000" dirty="0"/>
          </a:p>
        </p:txBody>
      </p:sp>
      <p:sp>
        <p:nvSpPr>
          <p:cNvPr id="8" name="正方形/長方形 7"/>
          <p:cNvSpPr/>
          <p:nvPr/>
        </p:nvSpPr>
        <p:spPr>
          <a:xfrm>
            <a:off x="597356" y="4246541"/>
            <a:ext cx="8079100" cy="1354217"/>
          </a:xfrm>
          <a:prstGeom prst="rect">
            <a:avLst/>
          </a:prstGeom>
        </p:spPr>
        <p:txBody>
          <a:bodyPr wrap="square">
            <a:spAutoFit/>
          </a:bodyPr>
          <a:lstStyle/>
          <a:p>
            <a:r>
              <a:rPr lang="ja-JP" altLang="en-US" sz="1600" dirty="0"/>
              <a:t>　配偶者からの暴力は、犯罪となる行為をも含む重大な人権侵害であるにもかかわらず、被害者の救済が必ずしも十分に行われてこなかった。また、配偶者からの暴力の被害者は、多くの場合女性であり、経済的自立が困難である。</a:t>
            </a:r>
          </a:p>
          <a:p>
            <a:r>
              <a:rPr lang="ja-JP" altLang="en-US" sz="1600" dirty="0"/>
              <a:t>女性に対して配偶者が暴力を加えることは、個人の尊厳を害し、男女平等の実現</a:t>
            </a:r>
          </a:p>
          <a:p>
            <a:r>
              <a:rPr lang="ja-JP" altLang="en-US" sz="1600" dirty="0"/>
              <a:t>の妨げとなっている。</a:t>
            </a:r>
            <a:r>
              <a:rPr lang="en-US" altLang="ja-JP" sz="1600" dirty="0"/>
              <a:t>(</a:t>
            </a:r>
            <a:r>
              <a:rPr lang="ja-JP" altLang="en-US" sz="1600" dirty="0"/>
              <a:t>一部省略</a:t>
            </a:r>
            <a:r>
              <a:rPr lang="en-US" altLang="ja-JP" sz="1600" dirty="0"/>
              <a:t>)</a:t>
            </a:r>
            <a:endParaRPr lang="ja-JP" altLang="en-US" sz="1600" dirty="0"/>
          </a:p>
        </p:txBody>
      </p:sp>
      <p:sp>
        <p:nvSpPr>
          <p:cNvPr id="9" name="正方形/長方形 8"/>
          <p:cNvSpPr/>
          <p:nvPr/>
        </p:nvSpPr>
        <p:spPr>
          <a:xfrm>
            <a:off x="597356" y="5589240"/>
            <a:ext cx="8079100" cy="830997"/>
          </a:xfrm>
          <a:prstGeom prst="rect">
            <a:avLst/>
          </a:prstGeom>
        </p:spPr>
        <p:txBody>
          <a:bodyPr wrap="square">
            <a:spAutoFit/>
          </a:bodyPr>
          <a:lstStyle/>
          <a:p>
            <a:r>
              <a:rPr lang="ja-JP" altLang="en-US" sz="1600" dirty="0"/>
              <a:t>　ここに、配偶者からの暴力に係る通報、相談、保護、自立支援等の体制を整備</a:t>
            </a:r>
          </a:p>
          <a:p>
            <a:r>
              <a:rPr lang="ja-JP" altLang="en-US" sz="1600" dirty="0"/>
              <a:t>することにより、配偶者からの暴力の防止及び被害者の保護を図るため、この法律を制定する。</a:t>
            </a:r>
          </a:p>
        </p:txBody>
      </p:sp>
      <p:sp>
        <p:nvSpPr>
          <p:cNvPr id="10" name="正方形/長方形 9"/>
          <p:cNvSpPr/>
          <p:nvPr/>
        </p:nvSpPr>
        <p:spPr>
          <a:xfrm>
            <a:off x="6804248" y="3933056"/>
            <a:ext cx="1944216" cy="400110"/>
          </a:xfrm>
          <a:prstGeom prst="rect">
            <a:avLst/>
          </a:prstGeom>
        </p:spPr>
        <p:txBody>
          <a:bodyPr wrap="square">
            <a:spAutoFit/>
          </a:bodyPr>
          <a:lstStyle/>
          <a:p>
            <a:r>
              <a:rPr lang="ja-JP" altLang="en-US" sz="2000" dirty="0">
                <a:latin typeface="+mn-ea"/>
              </a:rPr>
              <a:t>平成</a:t>
            </a:r>
            <a:r>
              <a:rPr lang="en-US" altLang="ja-JP" sz="2000" dirty="0">
                <a:latin typeface="+mn-ea"/>
              </a:rPr>
              <a:t>13</a:t>
            </a:r>
            <a:r>
              <a:rPr lang="ja-JP" altLang="en-US" sz="2000" dirty="0">
                <a:latin typeface="+mn-ea"/>
              </a:rPr>
              <a:t>年制定</a:t>
            </a:r>
          </a:p>
        </p:txBody>
      </p:sp>
      <p:sp>
        <p:nvSpPr>
          <p:cNvPr id="2" name="日付プレースホルダー 1"/>
          <p:cNvSpPr>
            <a:spLocks noGrp="1"/>
          </p:cNvSpPr>
          <p:nvPr>
            <p:ph type="dt" sz="half" idx="10"/>
          </p:nvPr>
        </p:nvSpPr>
        <p:spPr/>
        <p:txBody>
          <a:bodyPr/>
          <a:lstStyle/>
          <a:p>
            <a:r>
              <a:rPr kumimoji="1" lang="en-US" altLang="ja-JP"/>
              <a:t>2019/9/4</a:t>
            </a:r>
            <a:endParaRPr kumimoji="1" lang="ja-JP" altLang="en-US"/>
          </a:p>
        </p:txBody>
      </p:sp>
    </p:spTree>
    <p:extLst>
      <p:ext uri="{BB962C8B-B14F-4D97-AF65-F5344CB8AC3E}">
        <p14:creationId xmlns:p14="http://schemas.microsoft.com/office/powerpoint/2010/main" val="3481351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2"/>
          <p:cNvSpPr>
            <a:spLocks noGrp="1"/>
          </p:cNvSpPr>
          <p:nvPr>
            <p:ph type="title"/>
          </p:nvPr>
        </p:nvSpPr>
        <p:spPr>
          <a:xfrm>
            <a:off x="389142" y="260648"/>
            <a:ext cx="8431329" cy="1440160"/>
          </a:xfrm>
        </p:spPr>
        <p:style>
          <a:lnRef idx="1">
            <a:schemeClr val="accent3"/>
          </a:lnRef>
          <a:fillRef idx="2">
            <a:schemeClr val="accent3"/>
          </a:fillRef>
          <a:effectRef idx="1">
            <a:schemeClr val="accent3"/>
          </a:effectRef>
          <a:fontRef idx="minor">
            <a:schemeClr val="dk1"/>
          </a:fontRef>
        </p:style>
        <p:txBody>
          <a:bodyPr>
            <a:normAutofit/>
          </a:bodyPr>
          <a:lstStyle/>
          <a:p>
            <a:pPr algn="l"/>
            <a:r>
              <a:rPr kumimoji="1" lang="ja-JP" altLang="en-US" sz="4000" b="1" dirty="0">
                <a:latin typeface="AR P丸ゴシック体M" panose="020B0600010101010101" pitchFamily="50" charset="-128"/>
                <a:ea typeface="AR P丸ゴシック体M" panose="020B0600010101010101" pitchFamily="50" charset="-128"/>
              </a:rPr>
              <a:t>婦人保護事業に関する</a:t>
            </a:r>
            <a:br>
              <a:rPr kumimoji="1" lang="en-US" altLang="ja-JP" sz="4000" b="1" dirty="0">
                <a:latin typeface="AR P丸ゴシック体M" panose="020B0600010101010101" pitchFamily="50" charset="-128"/>
                <a:ea typeface="AR P丸ゴシック体M" panose="020B0600010101010101" pitchFamily="50" charset="-128"/>
              </a:rPr>
            </a:br>
            <a:r>
              <a:rPr kumimoji="1" lang="ja-JP" altLang="en-US" sz="4000" b="1" dirty="0">
                <a:latin typeface="AR P丸ゴシック体M" panose="020B0600010101010101" pitchFamily="50" charset="-128"/>
                <a:ea typeface="AR P丸ゴシック体M" panose="020B0600010101010101" pitchFamily="50" charset="-128"/>
              </a:rPr>
              <a:t>　　　　　関係法令及び根拠法等</a:t>
            </a:r>
          </a:p>
        </p:txBody>
      </p:sp>
      <p:sp>
        <p:nvSpPr>
          <p:cNvPr id="5" name="正方形/長方形 4"/>
          <p:cNvSpPr/>
          <p:nvPr/>
        </p:nvSpPr>
        <p:spPr>
          <a:xfrm>
            <a:off x="395536" y="1898145"/>
            <a:ext cx="4752528" cy="400110"/>
          </a:xfrm>
          <a:prstGeom prst="rect">
            <a:avLst/>
          </a:prstGeom>
        </p:spPr>
        <p:txBody>
          <a:bodyPr wrap="square">
            <a:spAutoFit/>
          </a:bodyPr>
          <a:lstStyle/>
          <a:p>
            <a:r>
              <a:rPr lang="ja-JP" altLang="en-US" sz="2000" b="1" dirty="0"/>
              <a:t>〇ストーカー規制法　　平成</a:t>
            </a:r>
            <a:r>
              <a:rPr lang="en-US" altLang="ja-JP" sz="2000" b="1" dirty="0"/>
              <a:t>25</a:t>
            </a:r>
            <a:r>
              <a:rPr lang="ja-JP" altLang="en-US" sz="2000" b="1" dirty="0"/>
              <a:t>年制定</a:t>
            </a:r>
            <a:endParaRPr lang="ja-JP" altLang="en-US" sz="2000" dirty="0"/>
          </a:p>
        </p:txBody>
      </p:sp>
      <p:sp>
        <p:nvSpPr>
          <p:cNvPr id="6" name="正方形/長方形 5"/>
          <p:cNvSpPr/>
          <p:nvPr/>
        </p:nvSpPr>
        <p:spPr>
          <a:xfrm>
            <a:off x="467544" y="2236698"/>
            <a:ext cx="8568952" cy="1077218"/>
          </a:xfrm>
          <a:prstGeom prst="rect">
            <a:avLst/>
          </a:prstGeom>
        </p:spPr>
        <p:txBody>
          <a:bodyPr wrap="square">
            <a:spAutoFit/>
          </a:bodyPr>
          <a:lstStyle/>
          <a:p>
            <a:r>
              <a:rPr lang="ja-JP" altLang="en-US" sz="1600" b="1" dirty="0"/>
              <a:t>（目的）法第</a:t>
            </a:r>
            <a:r>
              <a:rPr lang="en-US" altLang="ja-JP" sz="1600" b="1" dirty="0"/>
              <a:t>1</a:t>
            </a:r>
            <a:r>
              <a:rPr lang="ja-JP" altLang="en-US" sz="1600" b="1" dirty="0"/>
              <a:t>条</a:t>
            </a:r>
            <a:endParaRPr lang="en-US" altLang="ja-JP" sz="1600" b="1" dirty="0"/>
          </a:p>
          <a:p>
            <a:r>
              <a:rPr lang="ja-JP" altLang="en-US" sz="1600" dirty="0"/>
              <a:t>ストーカー行為を処罰するなどストーカー行為について必要な規制を行うとともに、その相手方に対する援助の措置等を定めることにより、個人の身体、自由及び名誉に対する危害の発生を防止し、あわせて国民の生活の安全と平穏に資することを目的としています。</a:t>
            </a:r>
          </a:p>
        </p:txBody>
      </p:sp>
      <p:sp>
        <p:nvSpPr>
          <p:cNvPr id="7" name="正方形/長方形 6"/>
          <p:cNvSpPr/>
          <p:nvPr/>
        </p:nvSpPr>
        <p:spPr>
          <a:xfrm>
            <a:off x="395536" y="3353398"/>
            <a:ext cx="8568952" cy="1015663"/>
          </a:xfrm>
          <a:prstGeom prst="rect">
            <a:avLst/>
          </a:prstGeom>
        </p:spPr>
        <p:txBody>
          <a:bodyPr wrap="square">
            <a:spAutoFit/>
          </a:bodyPr>
          <a:lstStyle/>
          <a:p>
            <a:r>
              <a:rPr lang="en-US" altLang="ja-JP" sz="1400" dirty="0"/>
              <a:t>※</a:t>
            </a:r>
            <a:r>
              <a:rPr lang="ja-JP" altLang="en-US" sz="1400" dirty="0"/>
              <a:t>　この法律では、</a:t>
            </a:r>
            <a:r>
              <a:rPr lang="ja-JP" altLang="en-US" sz="1600" b="1" dirty="0">
                <a:solidFill>
                  <a:srgbClr val="FF0000"/>
                </a:solidFill>
              </a:rPr>
              <a:t>特定の者に対する恋愛感情その他の好意の感情又はそれが満たされなかったことに対する怨恨の感情を充足する目的</a:t>
            </a:r>
            <a:r>
              <a:rPr lang="ja-JP" altLang="en-US" sz="1400" dirty="0"/>
              <a:t>で、その特定の者又はその家族等に対して行う</a:t>
            </a:r>
            <a:r>
              <a:rPr lang="ja-JP" altLang="en-US" sz="1400" b="1" dirty="0"/>
              <a:t>以下のアからクを「つきまとい等」と規定し、規制しています。</a:t>
            </a:r>
            <a:endParaRPr lang="ja-JP" altLang="en-US" sz="1400" dirty="0"/>
          </a:p>
          <a:p>
            <a:endParaRPr lang="ja-JP" altLang="en-US" sz="1400" dirty="0"/>
          </a:p>
        </p:txBody>
      </p:sp>
      <p:sp>
        <p:nvSpPr>
          <p:cNvPr id="8" name="正方形/長方形 7"/>
          <p:cNvSpPr/>
          <p:nvPr/>
        </p:nvSpPr>
        <p:spPr>
          <a:xfrm>
            <a:off x="389355" y="4386590"/>
            <a:ext cx="6941220" cy="338554"/>
          </a:xfrm>
          <a:prstGeom prst="rect">
            <a:avLst/>
          </a:prstGeom>
        </p:spPr>
        <p:txBody>
          <a:bodyPr wrap="square">
            <a:spAutoFit/>
          </a:bodyPr>
          <a:lstStyle/>
          <a:p>
            <a:r>
              <a:rPr lang="ja-JP" altLang="en-US" sz="1600" b="1" dirty="0"/>
              <a:t>ア　つきまとい・待ち伏せ・押し掛け・うろつき等</a:t>
            </a:r>
          </a:p>
        </p:txBody>
      </p:sp>
      <p:sp>
        <p:nvSpPr>
          <p:cNvPr id="9" name="正方形/長方形 8"/>
          <p:cNvSpPr/>
          <p:nvPr/>
        </p:nvSpPr>
        <p:spPr>
          <a:xfrm>
            <a:off x="395536" y="4742021"/>
            <a:ext cx="2783134" cy="338554"/>
          </a:xfrm>
          <a:prstGeom prst="rect">
            <a:avLst/>
          </a:prstGeom>
        </p:spPr>
        <p:txBody>
          <a:bodyPr wrap="none">
            <a:spAutoFit/>
          </a:bodyPr>
          <a:lstStyle/>
          <a:p>
            <a:r>
              <a:rPr lang="ja-JP" altLang="en-US" sz="1600" b="1" dirty="0"/>
              <a:t>イ　監視していると告げる行為</a:t>
            </a:r>
          </a:p>
        </p:txBody>
      </p:sp>
      <p:sp>
        <p:nvSpPr>
          <p:cNvPr id="10" name="正方形/長方形 9"/>
          <p:cNvSpPr/>
          <p:nvPr/>
        </p:nvSpPr>
        <p:spPr>
          <a:xfrm>
            <a:off x="402488" y="5200164"/>
            <a:ext cx="2170787" cy="338554"/>
          </a:xfrm>
          <a:prstGeom prst="rect">
            <a:avLst/>
          </a:prstGeom>
        </p:spPr>
        <p:txBody>
          <a:bodyPr wrap="none">
            <a:spAutoFit/>
          </a:bodyPr>
          <a:lstStyle/>
          <a:p>
            <a:r>
              <a:rPr lang="ja-JP" altLang="en-US" sz="1600" b="1" dirty="0"/>
              <a:t>ウ　面会や交際の要求</a:t>
            </a:r>
          </a:p>
        </p:txBody>
      </p:sp>
      <p:sp>
        <p:nvSpPr>
          <p:cNvPr id="11" name="正方形/長方形 10"/>
          <p:cNvSpPr/>
          <p:nvPr/>
        </p:nvSpPr>
        <p:spPr>
          <a:xfrm>
            <a:off x="402680" y="5606248"/>
            <a:ext cx="1519968" cy="338554"/>
          </a:xfrm>
          <a:prstGeom prst="rect">
            <a:avLst/>
          </a:prstGeom>
        </p:spPr>
        <p:txBody>
          <a:bodyPr wrap="none">
            <a:spAutoFit/>
          </a:bodyPr>
          <a:lstStyle/>
          <a:p>
            <a:r>
              <a:rPr lang="ja-JP" altLang="en-US" sz="1600" b="1" dirty="0"/>
              <a:t>エ　乱暴な言動</a:t>
            </a:r>
          </a:p>
        </p:txBody>
      </p:sp>
      <p:sp>
        <p:nvSpPr>
          <p:cNvPr id="12" name="正方形/長方形 11"/>
          <p:cNvSpPr/>
          <p:nvPr/>
        </p:nvSpPr>
        <p:spPr>
          <a:xfrm>
            <a:off x="415565" y="5984956"/>
            <a:ext cx="6652006" cy="338554"/>
          </a:xfrm>
          <a:prstGeom prst="rect">
            <a:avLst/>
          </a:prstGeom>
        </p:spPr>
        <p:txBody>
          <a:bodyPr wrap="square">
            <a:spAutoFit/>
          </a:bodyPr>
          <a:lstStyle/>
          <a:p>
            <a:r>
              <a:rPr lang="ja-JP" altLang="en-US" sz="1600" b="1" dirty="0"/>
              <a:t>オ　無言電話、拒否後の連続した電話・ファクシミリ・電子メール・</a:t>
            </a:r>
            <a:r>
              <a:rPr lang="en-US" altLang="ja-JP" sz="1600" b="1" dirty="0"/>
              <a:t>SNS</a:t>
            </a:r>
            <a:r>
              <a:rPr lang="ja-JP" altLang="en-US" sz="1600" b="1" dirty="0"/>
              <a:t>等</a:t>
            </a:r>
          </a:p>
        </p:txBody>
      </p:sp>
      <p:sp>
        <p:nvSpPr>
          <p:cNvPr id="13" name="正方形/長方形 12"/>
          <p:cNvSpPr/>
          <p:nvPr/>
        </p:nvSpPr>
        <p:spPr>
          <a:xfrm>
            <a:off x="6084168" y="4365104"/>
            <a:ext cx="1733167" cy="338554"/>
          </a:xfrm>
          <a:prstGeom prst="rect">
            <a:avLst/>
          </a:prstGeom>
        </p:spPr>
        <p:txBody>
          <a:bodyPr wrap="none">
            <a:spAutoFit/>
          </a:bodyPr>
          <a:lstStyle/>
          <a:p>
            <a:r>
              <a:rPr lang="ja-JP" altLang="en-US" sz="1600" b="1" dirty="0"/>
              <a:t>カ　汚物等の送付</a:t>
            </a:r>
          </a:p>
        </p:txBody>
      </p:sp>
      <p:sp>
        <p:nvSpPr>
          <p:cNvPr id="15" name="正方形/長方形 14"/>
          <p:cNvSpPr/>
          <p:nvPr/>
        </p:nvSpPr>
        <p:spPr>
          <a:xfrm>
            <a:off x="6067717" y="4725144"/>
            <a:ext cx="1888659" cy="338554"/>
          </a:xfrm>
          <a:prstGeom prst="rect">
            <a:avLst/>
          </a:prstGeom>
        </p:spPr>
        <p:txBody>
          <a:bodyPr wrap="none">
            <a:spAutoFit/>
          </a:bodyPr>
          <a:lstStyle/>
          <a:p>
            <a:r>
              <a:rPr lang="ja-JP" altLang="en-US" sz="1600" b="1" dirty="0"/>
              <a:t>キ　名誉を傷つける</a:t>
            </a:r>
          </a:p>
        </p:txBody>
      </p:sp>
      <p:sp>
        <p:nvSpPr>
          <p:cNvPr id="16" name="正方形/長方形 15"/>
          <p:cNvSpPr/>
          <p:nvPr/>
        </p:nvSpPr>
        <p:spPr>
          <a:xfrm>
            <a:off x="6084168" y="5085184"/>
            <a:ext cx="2416046" cy="338554"/>
          </a:xfrm>
          <a:prstGeom prst="rect">
            <a:avLst/>
          </a:prstGeom>
        </p:spPr>
        <p:txBody>
          <a:bodyPr wrap="none">
            <a:spAutoFit/>
          </a:bodyPr>
          <a:lstStyle/>
          <a:p>
            <a:r>
              <a:rPr lang="ja-JP" altLang="en-US" sz="1600" b="1" dirty="0"/>
              <a:t>ク　性的しゅう恥心の侵害</a:t>
            </a:r>
          </a:p>
        </p:txBody>
      </p:sp>
      <p:sp>
        <p:nvSpPr>
          <p:cNvPr id="17" name="日付プレースホルダー 16"/>
          <p:cNvSpPr>
            <a:spLocks noGrp="1"/>
          </p:cNvSpPr>
          <p:nvPr>
            <p:ph type="dt" sz="half" idx="10"/>
          </p:nvPr>
        </p:nvSpPr>
        <p:spPr/>
        <p:txBody>
          <a:bodyPr/>
          <a:lstStyle/>
          <a:p>
            <a:r>
              <a:rPr kumimoji="1" lang="en-US" altLang="ja-JP"/>
              <a:t>2019/9/4</a:t>
            </a:r>
            <a:endParaRPr kumimoji="1" lang="ja-JP" altLang="en-US"/>
          </a:p>
        </p:txBody>
      </p:sp>
    </p:spTree>
    <p:extLst>
      <p:ext uri="{BB962C8B-B14F-4D97-AF65-F5344CB8AC3E}">
        <p14:creationId xmlns:p14="http://schemas.microsoft.com/office/powerpoint/2010/main" val="2513609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69048" y="1700808"/>
            <a:ext cx="8640960" cy="1815882"/>
          </a:xfrm>
          <a:prstGeom prst="rect">
            <a:avLst/>
          </a:prstGeom>
        </p:spPr>
        <p:txBody>
          <a:bodyPr wrap="square">
            <a:spAutoFit/>
          </a:bodyPr>
          <a:lstStyle/>
          <a:p>
            <a:r>
              <a:rPr lang="ja-JP" altLang="en-US" dirty="0">
                <a:effectLst/>
              </a:rPr>
              <a:t>　　</a:t>
            </a:r>
            <a:r>
              <a:rPr lang="ja-JP" altLang="en-US" sz="2400" b="1" dirty="0">
                <a:effectLst/>
              </a:rPr>
              <a:t>「配偶者」には、</a:t>
            </a:r>
            <a:r>
              <a:rPr lang="ja-JP" altLang="en-US" sz="2800" b="1" dirty="0">
                <a:solidFill>
                  <a:srgbClr val="FF0000"/>
                </a:solidFill>
                <a:effectLst/>
              </a:rPr>
              <a:t>婚姻の届出をしていないいわゆる「事実婚」を含みます。</a:t>
            </a:r>
            <a:r>
              <a:rPr lang="ja-JP" altLang="en-US" sz="2400" b="1" dirty="0">
                <a:effectLst/>
              </a:rPr>
              <a:t>男性、女性の別を問いません。また、</a:t>
            </a:r>
            <a:r>
              <a:rPr lang="ja-JP" altLang="en-US" sz="2800" b="1" dirty="0">
                <a:solidFill>
                  <a:srgbClr val="FF0000"/>
                </a:solidFill>
                <a:effectLst/>
              </a:rPr>
              <a:t>離婚後（事実上離婚したと同様の事情に入ることを含みます。）も引き続き暴力を受ける場合</a:t>
            </a:r>
            <a:r>
              <a:rPr lang="ja-JP" altLang="en-US" sz="2400" b="1" dirty="0">
                <a:effectLst/>
              </a:rPr>
              <a:t>を含みます。 </a:t>
            </a:r>
            <a:endParaRPr lang="ja-JP" altLang="en-US" sz="2800" b="1" dirty="0">
              <a:effectLst/>
            </a:endParaRPr>
          </a:p>
        </p:txBody>
      </p:sp>
      <p:sp>
        <p:nvSpPr>
          <p:cNvPr id="6" name="サブタイトル 2"/>
          <p:cNvSpPr txBox="1">
            <a:spLocks/>
          </p:cNvSpPr>
          <p:nvPr/>
        </p:nvSpPr>
        <p:spPr>
          <a:xfrm>
            <a:off x="638841" y="332656"/>
            <a:ext cx="7848872" cy="864096"/>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buNone/>
            </a:pPr>
            <a:r>
              <a:rPr lang="ja-JP" altLang="en-US" sz="4000" b="1" dirty="0">
                <a:solidFill>
                  <a:schemeClr val="tx1"/>
                </a:solidFill>
                <a:latin typeface="AR P丸ゴシック体M" panose="020B0600010101010101" pitchFamily="50" charset="-128"/>
                <a:ea typeface="AR P丸ゴシック体M" panose="020B0600010101010101" pitchFamily="50" charset="-128"/>
              </a:rPr>
              <a:t>配偶者からの暴力　定義</a:t>
            </a:r>
          </a:p>
        </p:txBody>
      </p:sp>
      <p:sp>
        <p:nvSpPr>
          <p:cNvPr id="7" name="正方形/長方形 6"/>
          <p:cNvSpPr/>
          <p:nvPr/>
        </p:nvSpPr>
        <p:spPr>
          <a:xfrm>
            <a:off x="395536" y="4077072"/>
            <a:ext cx="8424936" cy="2246769"/>
          </a:xfrm>
          <a:prstGeom prst="rect">
            <a:avLst/>
          </a:prstGeom>
        </p:spPr>
        <p:txBody>
          <a:bodyPr wrap="square">
            <a:spAutoFit/>
          </a:bodyPr>
          <a:lstStyle/>
          <a:p>
            <a:r>
              <a:rPr lang="ja-JP" altLang="en-US" dirty="0">
                <a:effectLst/>
              </a:rPr>
              <a:t>　</a:t>
            </a:r>
            <a:r>
              <a:rPr lang="ja-JP" altLang="en-US" sz="2800" b="1" dirty="0">
                <a:solidFill>
                  <a:srgbClr val="FF0000"/>
                </a:solidFill>
                <a:effectLst/>
              </a:rPr>
              <a:t>生活の本拠を共にする交際相手</a:t>
            </a:r>
            <a:r>
              <a:rPr lang="ja-JP" altLang="en-US" sz="2400" b="1" dirty="0">
                <a:effectLst/>
              </a:rPr>
              <a:t>（婚姻関係における共同生活を営んでいない者を除きます。）からの暴力について、この法律を準用することとされています。また、</a:t>
            </a:r>
            <a:r>
              <a:rPr lang="ja-JP" altLang="en-US" sz="2800" b="1" dirty="0">
                <a:solidFill>
                  <a:srgbClr val="FF0000"/>
                </a:solidFill>
                <a:effectLst/>
              </a:rPr>
              <a:t>生活の本拠を共にする交際をする関係を解消した後も引き続き暴力を受ける場合を含みます</a:t>
            </a:r>
            <a:r>
              <a:rPr lang="ja-JP" altLang="en-US" sz="2800" b="1" dirty="0">
                <a:effectLst/>
              </a:rPr>
              <a:t>。 </a:t>
            </a:r>
          </a:p>
        </p:txBody>
      </p:sp>
      <p:pic>
        <p:nvPicPr>
          <p:cNvPr id="9" name="図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5736" y="1412776"/>
            <a:ext cx="5256584" cy="5045758"/>
          </a:xfrm>
          <a:prstGeom prst="rect">
            <a:avLst/>
          </a:prstGeom>
        </p:spPr>
      </p:pic>
      <p:sp>
        <p:nvSpPr>
          <p:cNvPr id="10" name="日付プレースホルダー 9"/>
          <p:cNvSpPr>
            <a:spLocks noGrp="1"/>
          </p:cNvSpPr>
          <p:nvPr>
            <p:ph type="dt" sz="half" idx="10"/>
          </p:nvPr>
        </p:nvSpPr>
        <p:spPr/>
        <p:txBody>
          <a:bodyPr/>
          <a:lstStyle/>
          <a:p>
            <a:r>
              <a:rPr kumimoji="1" lang="en-US" altLang="ja-JP"/>
              <a:t>2019/9/4</a:t>
            </a:r>
            <a:endParaRPr kumimoji="1" lang="ja-JP" altLang="en-US"/>
          </a:p>
        </p:txBody>
      </p:sp>
    </p:spTree>
    <p:extLst>
      <p:ext uri="{BB962C8B-B14F-4D97-AF65-F5344CB8AC3E}">
        <p14:creationId xmlns:p14="http://schemas.microsoft.com/office/powerpoint/2010/main" val="3017798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638841" y="332656"/>
            <a:ext cx="7848872" cy="864096"/>
          </a:xfrm>
        </p:spPr>
        <p:style>
          <a:lnRef idx="1">
            <a:schemeClr val="accent3"/>
          </a:lnRef>
          <a:fillRef idx="2">
            <a:schemeClr val="accent3"/>
          </a:fillRef>
          <a:effectRef idx="1">
            <a:schemeClr val="accent3"/>
          </a:effectRef>
          <a:fontRef idx="minor">
            <a:schemeClr val="dk1"/>
          </a:fontRef>
        </p:style>
        <p:txBody>
          <a:bodyPr>
            <a:normAutofit/>
          </a:bodyPr>
          <a:lstStyle/>
          <a:p>
            <a:pPr algn="l"/>
            <a:r>
              <a:rPr kumimoji="1" lang="en-US" altLang="ja-JP" sz="4000" b="1" dirty="0">
                <a:solidFill>
                  <a:schemeClr val="tx1"/>
                </a:solidFill>
                <a:latin typeface="AR P丸ゴシック体M" panose="020B0600010101010101" pitchFamily="50" charset="-128"/>
                <a:ea typeface="AR P丸ゴシック体M" panose="020B0600010101010101" pitchFamily="50" charset="-128"/>
              </a:rPr>
              <a:t>DV</a:t>
            </a:r>
            <a:r>
              <a:rPr kumimoji="1" lang="ja-JP" altLang="en-US" sz="4000" b="1" dirty="0">
                <a:solidFill>
                  <a:schemeClr val="tx1"/>
                </a:solidFill>
                <a:latin typeface="AR P丸ゴシック体M" panose="020B0600010101010101" pitchFamily="50" charset="-128"/>
                <a:ea typeface="AR P丸ゴシック体M" panose="020B0600010101010101" pitchFamily="50" charset="-128"/>
              </a:rPr>
              <a:t>とは何か　①</a:t>
            </a:r>
          </a:p>
        </p:txBody>
      </p:sp>
      <p:sp>
        <p:nvSpPr>
          <p:cNvPr id="5" name="正方形/長方形 4"/>
          <p:cNvSpPr/>
          <p:nvPr/>
        </p:nvSpPr>
        <p:spPr>
          <a:xfrm>
            <a:off x="611560" y="1340766"/>
            <a:ext cx="3024336" cy="461665"/>
          </a:xfrm>
          <a:prstGeom prst="rect">
            <a:avLst/>
          </a:prstGeom>
        </p:spPr>
        <p:txBody>
          <a:bodyPr wrap="square">
            <a:spAutoFit/>
          </a:bodyPr>
          <a:lstStyle/>
          <a:p>
            <a:r>
              <a:rPr lang="ja-JP" altLang="en-US" sz="2400" b="1" dirty="0">
                <a:effectLst/>
                <a:latin typeface="AR P丸ゴシック体M" panose="020B0600010101010101" pitchFamily="50" charset="-128"/>
                <a:ea typeface="AR P丸ゴシック体M" panose="020B0600010101010101" pitchFamily="50" charset="-128"/>
              </a:rPr>
              <a:t>〇身体的な暴力</a:t>
            </a:r>
            <a:endParaRPr lang="ja-JP" altLang="en-US" sz="2400" dirty="0">
              <a:latin typeface="AR P丸ゴシック体M" panose="020B0600010101010101" pitchFamily="50" charset="-128"/>
              <a:ea typeface="AR P丸ゴシック体M" panose="020B0600010101010101" pitchFamily="50" charset="-128"/>
            </a:endParaRPr>
          </a:p>
        </p:txBody>
      </p:sp>
      <p:sp>
        <p:nvSpPr>
          <p:cNvPr id="6" name="正方形/長方形 5"/>
          <p:cNvSpPr/>
          <p:nvPr/>
        </p:nvSpPr>
        <p:spPr>
          <a:xfrm>
            <a:off x="755576" y="1857598"/>
            <a:ext cx="7848872" cy="923330"/>
          </a:xfrm>
          <a:prstGeom prst="rect">
            <a:avLst/>
          </a:prstGeom>
        </p:spPr>
        <p:txBody>
          <a:bodyPr wrap="square">
            <a:spAutoFit/>
          </a:bodyPr>
          <a:lstStyle/>
          <a:p>
            <a:r>
              <a:rPr lang="ja-JP" altLang="en-US" dirty="0">
                <a:effectLst/>
                <a:latin typeface="AR P丸ゴシック体M" panose="020B0600010101010101" pitchFamily="50" charset="-128"/>
                <a:ea typeface="AR P丸ゴシック体M" panose="020B0600010101010101" pitchFamily="50" charset="-128"/>
              </a:rPr>
              <a:t>　殴ったり蹴ったりするなど、直接何らかの有形力を行使するもの。</a:t>
            </a:r>
            <a:br>
              <a:rPr lang="ja-JP" altLang="en-US" dirty="0">
                <a:effectLst/>
                <a:latin typeface="AR P丸ゴシック体M" panose="020B0600010101010101" pitchFamily="50" charset="-128"/>
                <a:ea typeface="AR P丸ゴシック体M" panose="020B0600010101010101" pitchFamily="50" charset="-128"/>
              </a:rPr>
            </a:br>
            <a:r>
              <a:rPr lang="ja-JP" altLang="en-US" dirty="0">
                <a:effectLst/>
                <a:latin typeface="AR P丸ゴシック体M" panose="020B0600010101010101" pitchFamily="50" charset="-128"/>
                <a:ea typeface="AR P丸ゴシック体M" panose="020B0600010101010101" pitchFamily="50" charset="-128"/>
              </a:rPr>
              <a:t>刑法第</a:t>
            </a:r>
            <a:r>
              <a:rPr lang="en-US" altLang="ja-JP" dirty="0">
                <a:effectLst/>
                <a:latin typeface="AR P丸ゴシック体M" panose="020B0600010101010101" pitchFamily="50" charset="-128"/>
                <a:ea typeface="AR P丸ゴシック体M" panose="020B0600010101010101" pitchFamily="50" charset="-128"/>
              </a:rPr>
              <a:t>204</a:t>
            </a:r>
            <a:r>
              <a:rPr lang="ja-JP" altLang="en-US" dirty="0">
                <a:effectLst/>
                <a:latin typeface="AR P丸ゴシック体M" panose="020B0600010101010101" pitchFamily="50" charset="-128"/>
                <a:ea typeface="AR P丸ゴシック体M" panose="020B0600010101010101" pitchFamily="50" charset="-128"/>
              </a:rPr>
              <a:t>条の傷害や第</a:t>
            </a:r>
            <a:r>
              <a:rPr lang="en-US" altLang="ja-JP" dirty="0">
                <a:effectLst/>
                <a:latin typeface="AR P丸ゴシック体M" panose="020B0600010101010101" pitchFamily="50" charset="-128"/>
                <a:ea typeface="AR P丸ゴシック体M" panose="020B0600010101010101" pitchFamily="50" charset="-128"/>
              </a:rPr>
              <a:t>208</a:t>
            </a:r>
            <a:r>
              <a:rPr lang="ja-JP" altLang="en-US" dirty="0">
                <a:effectLst/>
                <a:latin typeface="AR P丸ゴシック体M" panose="020B0600010101010101" pitchFamily="50" charset="-128"/>
                <a:ea typeface="AR P丸ゴシック体M" panose="020B0600010101010101" pitchFamily="50" charset="-128"/>
              </a:rPr>
              <a:t>条の暴行に該当する違法な行為であり、たとえそれが配偶者間で行われたとしても処罰の対象になります</a:t>
            </a:r>
            <a:endParaRPr lang="ja-JP" altLang="en-US" dirty="0">
              <a:latin typeface="AR P丸ゴシック体M" panose="020B0600010101010101" pitchFamily="50" charset="-128"/>
              <a:ea typeface="AR P丸ゴシック体M" panose="020B0600010101010101" pitchFamily="50" charset="-128"/>
            </a:endParaRPr>
          </a:p>
        </p:txBody>
      </p:sp>
      <p:sp>
        <p:nvSpPr>
          <p:cNvPr id="8" name="角丸四角形 7"/>
          <p:cNvSpPr/>
          <p:nvPr/>
        </p:nvSpPr>
        <p:spPr>
          <a:xfrm>
            <a:off x="611560" y="2996952"/>
            <a:ext cx="5895562" cy="32494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AR P丸ゴシック体M" panose="020B0600010101010101" pitchFamily="50" charset="-128"/>
                <a:ea typeface="AR P丸ゴシック体M" panose="020B0600010101010101" pitchFamily="50" charset="-128"/>
              </a:rPr>
              <a:t>（例）</a:t>
            </a:r>
            <a:endParaRPr lang="en-US" altLang="ja-JP" b="1" dirty="0">
              <a:solidFill>
                <a:schemeClr val="tx1"/>
              </a:solidFill>
              <a:latin typeface="AR P丸ゴシック体M" panose="020B0600010101010101" pitchFamily="50" charset="-128"/>
              <a:ea typeface="AR P丸ゴシック体M" panose="020B0600010101010101" pitchFamily="50" charset="-128"/>
            </a:endParaRPr>
          </a:p>
          <a:p>
            <a:r>
              <a:rPr kumimoji="1" lang="ja-JP" altLang="en-US" sz="2000" b="1" dirty="0">
                <a:solidFill>
                  <a:schemeClr val="tx1"/>
                </a:solidFill>
                <a:latin typeface="AR P丸ゴシック体M" panose="020B0600010101010101" pitchFamily="50" charset="-128"/>
                <a:ea typeface="AR P丸ゴシック体M" panose="020B0600010101010101" pitchFamily="50" charset="-128"/>
              </a:rPr>
              <a:t>・平手でうつ、こぶしで殴る</a:t>
            </a:r>
            <a:endParaRPr kumimoji="1" lang="en-US" altLang="ja-JP" sz="2000" b="1" dirty="0">
              <a:solidFill>
                <a:schemeClr val="tx1"/>
              </a:solidFill>
              <a:latin typeface="AR P丸ゴシック体M" panose="020B0600010101010101" pitchFamily="50" charset="-128"/>
              <a:ea typeface="AR P丸ゴシック体M" panose="020B0600010101010101" pitchFamily="50" charset="-128"/>
            </a:endParaRPr>
          </a:p>
          <a:p>
            <a:r>
              <a:rPr kumimoji="1" lang="ja-JP" altLang="en-US" sz="2000" b="1" dirty="0">
                <a:solidFill>
                  <a:schemeClr val="tx1"/>
                </a:solidFill>
                <a:latin typeface="AR P丸ゴシック体M" panose="020B0600010101010101" pitchFamily="50" charset="-128"/>
                <a:ea typeface="AR P丸ゴシック体M" panose="020B0600010101010101" pitchFamily="50" charset="-128"/>
              </a:rPr>
              <a:t>・足でける</a:t>
            </a:r>
            <a:endParaRPr kumimoji="1" lang="en-US" altLang="ja-JP" sz="2000" b="1" dirty="0">
              <a:solidFill>
                <a:schemeClr val="tx1"/>
              </a:solidFill>
              <a:latin typeface="AR P丸ゴシック体M" panose="020B0600010101010101" pitchFamily="50" charset="-128"/>
              <a:ea typeface="AR P丸ゴシック体M" panose="020B0600010101010101" pitchFamily="50" charset="-128"/>
            </a:endParaRPr>
          </a:p>
          <a:p>
            <a:r>
              <a:rPr kumimoji="1" lang="ja-JP" altLang="en-US" sz="2000" b="1" dirty="0">
                <a:solidFill>
                  <a:schemeClr val="tx1"/>
                </a:solidFill>
                <a:latin typeface="AR P丸ゴシック体M" panose="020B0600010101010101" pitchFamily="50" charset="-128"/>
                <a:ea typeface="AR P丸ゴシック体M" panose="020B0600010101010101" pitchFamily="50" charset="-128"/>
              </a:rPr>
              <a:t>・身体を傷つける可能性のある物でなぐる</a:t>
            </a:r>
            <a:endParaRPr kumimoji="1" lang="en-US" altLang="ja-JP" sz="2000" b="1" dirty="0">
              <a:solidFill>
                <a:schemeClr val="tx1"/>
              </a:solidFill>
              <a:latin typeface="AR P丸ゴシック体M" panose="020B0600010101010101" pitchFamily="50" charset="-128"/>
              <a:ea typeface="AR P丸ゴシック体M" panose="020B0600010101010101" pitchFamily="50" charset="-128"/>
            </a:endParaRPr>
          </a:p>
          <a:p>
            <a:r>
              <a:rPr kumimoji="1" lang="ja-JP" altLang="en-US" sz="2000" b="1" dirty="0">
                <a:solidFill>
                  <a:schemeClr val="tx1"/>
                </a:solidFill>
                <a:latin typeface="AR P丸ゴシック体M" panose="020B0600010101010101" pitchFamily="50" charset="-128"/>
                <a:ea typeface="AR P丸ゴシック体M" panose="020B0600010101010101" pitchFamily="50" charset="-128"/>
              </a:rPr>
              <a:t>・刃物などの凶器をからだにつきつける</a:t>
            </a:r>
            <a:endParaRPr kumimoji="1" lang="en-US" altLang="ja-JP" sz="2000" b="1" dirty="0">
              <a:solidFill>
                <a:schemeClr val="tx1"/>
              </a:solidFill>
              <a:latin typeface="AR P丸ゴシック体M" panose="020B0600010101010101" pitchFamily="50" charset="-128"/>
              <a:ea typeface="AR P丸ゴシック体M" panose="020B0600010101010101" pitchFamily="50" charset="-128"/>
            </a:endParaRPr>
          </a:p>
          <a:p>
            <a:r>
              <a:rPr kumimoji="1" lang="ja-JP" altLang="en-US" sz="2000" b="1" dirty="0">
                <a:solidFill>
                  <a:schemeClr val="tx1"/>
                </a:solidFill>
                <a:latin typeface="AR P丸ゴシック体M" panose="020B0600010101010101" pitchFamily="50" charset="-128"/>
                <a:ea typeface="AR P丸ゴシック体M" panose="020B0600010101010101" pitchFamily="50" charset="-128"/>
              </a:rPr>
              <a:t>・髪を引っ張る</a:t>
            </a:r>
            <a:endParaRPr kumimoji="1" lang="en-US" altLang="ja-JP" sz="2000" b="1" dirty="0">
              <a:solidFill>
                <a:schemeClr val="tx1"/>
              </a:solidFill>
              <a:latin typeface="AR P丸ゴシック体M" panose="020B0600010101010101" pitchFamily="50" charset="-128"/>
              <a:ea typeface="AR P丸ゴシック体M" panose="020B0600010101010101" pitchFamily="50" charset="-128"/>
            </a:endParaRPr>
          </a:p>
          <a:p>
            <a:r>
              <a:rPr kumimoji="1" lang="ja-JP" altLang="en-US" sz="2000" b="1" dirty="0">
                <a:solidFill>
                  <a:schemeClr val="tx1"/>
                </a:solidFill>
                <a:latin typeface="AR P丸ゴシック体M" panose="020B0600010101010101" pitchFamily="50" charset="-128"/>
                <a:ea typeface="AR P丸ゴシック体M" panose="020B0600010101010101" pitchFamily="50" charset="-128"/>
              </a:rPr>
              <a:t>・首を絞める</a:t>
            </a:r>
            <a:endParaRPr kumimoji="1" lang="en-US" altLang="ja-JP" sz="2000" b="1" dirty="0">
              <a:solidFill>
                <a:schemeClr val="tx1"/>
              </a:solidFill>
              <a:latin typeface="AR P丸ゴシック体M" panose="020B0600010101010101" pitchFamily="50" charset="-128"/>
              <a:ea typeface="AR P丸ゴシック体M" panose="020B0600010101010101" pitchFamily="50" charset="-128"/>
            </a:endParaRPr>
          </a:p>
          <a:p>
            <a:r>
              <a:rPr kumimoji="1" lang="ja-JP" altLang="en-US" sz="2000" b="1" dirty="0">
                <a:solidFill>
                  <a:schemeClr val="tx1"/>
                </a:solidFill>
                <a:latin typeface="AR P丸ゴシック体M" panose="020B0600010101010101" pitchFamily="50" charset="-128"/>
                <a:ea typeface="AR P丸ゴシック体M" panose="020B0600010101010101" pitchFamily="50" charset="-128"/>
              </a:rPr>
              <a:t>・引きずりまわす</a:t>
            </a:r>
            <a:endParaRPr kumimoji="1" lang="en-US" altLang="ja-JP" sz="2000" b="1" dirty="0">
              <a:solidFill>
                <a:schemeClr val="tx1"/>
              </a:solidFill>
              <a:latin typeface="AR P丸ゴシック体M" panose="020B0600010101010101" pitchFamily="50" charset="-128"/>
              <a:ea typeface="AR P丸ゴシック体M" panose="020B0600010101010101" pitchFamily="50" charset="-128"/>
            </a:endParaRPr>
          </a:p>
          <a:p>
            <a:r>
              <a:rPr lang="ja-JP" altLang="en-US" sz="2000" b="1" dirty="0">
                <a:solidFill>
                  <a:schemeClr val="tx1"/>
                </a:solidFill>
                <a:latin typeface="AR P丸ゴシック体M" panose="020B0600010101010101" pitchFamily="50" charset="-128"/>
                <a:ea typeface="AR P丸ゴシック体M" panose="020B0600010101010101" pitchFamily="50" charset="-128"/>
              </a:rPr>
              <a:t>・</a:t>
            </a:r>
            <a:r>
              <a:rPr kumimoji="1" lang="ja-JP" altLang="en-US" sz="2000" b="1" dirty="0">
                <a:solidFill>
                  <a:schemeClr val="tx1"/>
                </a:solidFill>
                <a:latin typeface="AR P丸ゴシック体M" panose="020B0600010101010101" pitchFamily="50" charset="-128"/>
                <a:ea typeface="AR P丸ゴシック体M" panose="020B0600010101010101" pitchFamily="50" charset="-128"/>
              </a:rPr>
              <a:t>物を投げつける等</a:t>
            </a:r>
          </a:p>
        </p:txBody>
      </p:sp>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0719" y="2047729"/>
            <a:ext cx="4347120" cy="4363796"/>
          </a:xfrm>
          <a:prstGeom prst="rect">
            <a:avLst/>
          </a:prstGeom>
        </p:spPr>
      </p:pic>
      <p:sp>
        <p:nvSpPr>
          <p:cNvPr id="11" name="日付プレースホルダー 10"/>
          <p:cNvSpPr>
            <a:spLocks noGrp="1"/>
          </p:cNvSpPr>
          <p:nvPr>
            <p:ph type="dt" sz="half" idx="10"/>
          </p:nvPr>
        </p:nvSpPr>
        <p:spPr/>
        <p:txBody>
          <a:bodyPr/>
          <a:lstStyle/>
          <a:p>
            <a:r>
              <a:rPr kumimoji="1" lang="en-US" altLang="ja-JP"/>
              <a:t>2019/9/4</a:t>
            </a:r>
            <a:endParaRPr kumimoji="1" lang="ja-JP" altLang="en-US"/>
          </a:p>
        </p:txBody>
      </p:sp>
    </p:spTree>
    <p:extLst>
      <p:ext uri="{BB962C8B-B14F-4D97-AF65-F5344CB8AC3E}">
        <p14:creationId xmlns:p14="http://schemas.microsoft.com/office/powerpoint/2010/main" val="1235132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2"/>
          <p:cNvSpPr>
            <a:spLocks noGrp="1"/>
          </p:cNvSpPr>
          <p:nvPr>
            <p:ph type="title"/>
          </p:nvPr>
        </p:nvSpPr>
        <p:spPr>
          <a:xfrm>
            <a:off x="389143" y="260648"/>
            <a:ext cx="8291264" cy="850106"/>
          </a:xfrm>
        </p:spPr>
        <p:style>
          <a:lnRef idx="1">
            <a:schemeClr val="accent3"/>
          </a:lnRef>
          <a:fillRef idx="2">
            <a:schemeClr val="accent3"/>
          </a:fillRef>
          <a:effectRef idx="1">
            <a:schemeClr val="accent3"/>
          </a:effectRef>
          <a:fontRef idx="minor">
            <a:schemeClr val="dk1"/>
          </a:fontRef>
        </p:style>
        <p:txBody>
          <a:bodyPr>
            <a:normAutofit/>
          </a:bodyPr>
          <a:lstStyle/>
          <a:p>
            <a:pPr algn="l"/>
            <a:r>
              <a:rPr kumimoji="1" lang="en-US" altLang="ja-JP" sz="4000" b="1" dirty="0">
                <a:latin typeface="AR P丸ゴシック体M" panose="020B0600010101010101" pitchFamily="50" charset="-128"/>
                <a:ea typeface="AR P丸ゴシック体M" panose="020B0600010101010101" pitchFamily="50" charset="-128"/>
              </a:rPr>
              <a:t>DV</a:t>
            </a:r>
            <a:r>
              <a:rPr kumimoji="1" lang="ja-JP" altLang="en-US" sz="4000" b="1" dirty="0">
                <a:latin typeface="AR P丸ゴシック体M" panose="020B0600010101010101" pitchFamily="50" charset="-128"/>
                <a:ea typeface="AR P丸ゴシック体M" panose="020B0600010101010101" pitchFamily="50" charset="-128"/>
              </a:rPr>
              <a:t>とは何か　②</a:t>
            </a:r>
          </a:p>
        </p:txBody>
      </p:sp>
      <p:sp>
        <p:nvSpPr>
          <p:cNvPr id="6" name="正方形/長方形 5"/>
          <p:cNvSpPr/>
          <p:nvPr/>
        </p:nvSpPr>
        <p:spPr>
          <a:xfrm>
            <a:off x="507161" y="1412775"/>
            <a:ext cx="3024336" cy="461665"/>
          </a:xfrm>
          <a:prstGeom prst="rect">
            <a:avLst/>
          </a:prstGeom>
        </p:spPr>
        <p:txBody>
          <a:bodyPr wrap="square">
            <a:spAutoFit/>
          </a:bodyPr>
          <a:lstStyle/>
          <a:p>
            <a:r>
              <a:rPr lang="ja-JP" altLang="en-US" sz="2400" b="1" dirty="0">
                <a:effectLst/>
                <a:latin typeface="AR P丸ゴシック体M" panose="020B0600010101010101" pitchFamily="50" charset="-128"/>
                <a:ea typeface="AR P丸ゴシック体M" panose="020B0600010101010101" pitchFamily="50" charset="-128"/>
              </a:rPr>
              <a:t>〇精神的な暴力</a:t>
            </a:r>
            <a:endParaRPr lang="ja-JP" altLang="en-US" sz="2400" dirty="0">
              <a:latin typeface="AR P丸ゴシック体M" panose="020B0600010101010101" pitchFamily="50" charset="-128"/>
              <a:ea typeface="AR P丸ゴシック体M" panose="020B0600010101010101" pitchFamily="50" charset="-128"/>
            </a:endParaRPr>
          </a:p>
        </p:txBody>
      </p:sp>
      <p:sp>
        <p:nvSpPr>
          <p:cNvPr id="7" name="正方形/長方形 6"/>
          <p:cNvSpPr/>
          <p:nvPr/>
        </p:nvSpPr>
        <p:spPr>
          <a:xfrm>
            <a:off x="539552" y="1880244"/>
            <a:ext cx="8136904" cy="1200329"/>
          </a:xfrm>
          <a:prstGeom prst="rect">
            <a:avLst/>
          </a:prstGeom>
        </p:spPr>
        <p:txBody>
          <a:bodyPr wrap="square">
            <a:spAutoFit/>
          </a:bodyPr>
          <a:lstStyle/>
          <a:p>
            <a:r>
              <a:rPr lang="ja-JP" altLang="en-US" dirty="0">
                <a:effectLst/>
                <a:latin typeface="AR P丸ゴシック体M" panose="020B0600010101010101" pitchFamily="50" charset="-128"/>
                <a:ea typeface="AR P丸ゴシック体M" panose="020B0600010101010101" pitchFamily="50" charset="-128"/>
              </a:rPr>
              <a:t>　心無い言動等により、相手の心を傷つけるもの。</a:t>
            </a:r>
            <a:br>
              <a:rPr lang="ja-JP" altLang="en-US" dirty="0">
                <a:effectLst/>
                <a:latin typeface="AR P丸ゴシック体M" panose="020B0600010101010101" pitchFamily="50" charset="-128"/>
                <a:ea typeface="AR P丸ゴシック体M" panose="020B0600010101010101" pitchFamily="50" charset="-128"/>
              </a:rPr>
            </a:br>
            <a:r>
              <a:rPr lang="ja-JP" altLang="en-US" dirty="0">
                <a:effectLst/>
                <a:latin typeface="AR P丸ゴシック体M" panose="020B0600010101010101" pitchFamily="50" charset="-128"/>
                <a:ea typeface="AR P丸ゴシック体M" panose="020B0600010101010101" pitchFamily="50" charset="-128"/>
              </a:rPr>
              <a:t>精神的な暴力については、その結果、</a:t>
            </a:r>
            <a:r>
              <a:rPr lang="en-US" altLang="ja-JP" dirty="0">
                <a:effectLst/>
                <a:latin typeface="AR P丸ゴシック体M" panose="020B0600010101010101" pitchFamily="50" charset="-128"/>
                <a:ea typeface="AR P丸ゴシック体M" panose="020B0600010101010101" pitchFamily="50" charset="-128"/>
              </a:rPr>
              <a:t>PTSD</a:t>
            </a:r>
            <a:r>
              <a:rPr lang="ja-JP" altLang="en-US" dirty="0">
                <a:effectLst/>
                <a:latin typeface="AR P丸ゴシック体M" panose="020B0600010101010101" pitchFamily="50" charset="-128"/>
                <a:ea typeface="AR P丸ゴシック体M" panose="020B0600010101010101" pitchFamily="50" charset="-128"/>
              </a:rPr>
              <a:t>（心的外傷後ストレス障害）に至るなど、刑法上の傷害とみなされるほどの精神障害に至れば、刑法上の傷害罪として処罰されることもあります。</a:t>
            </a:r>
            <a:endParaRPr lang="ja-JP" altLang="en-US" dirty="0">
              <a:latin typeface="AR P丸ゴシック体M" panose="020B0600010101010101" pitchFamily="50" charset="-128"/>
              <a:ea typeface="AR P丸ゴシック体M" panose="020B0600010101010101" pitchFamily="50" charset="-128"/>
            </a:endParaRPr>
          </a:p>
        </p:txBody>
      </p:sp>
      <p:sp>
        <p:nvSpPr>
          <p:cNvPr id="10" name="角丸四角形 9"/>
          <p:cNvSpPr/>
          <p:nvPr/>
        </p:nvSpPr>
        <p:spPr>
          <a:xfrm>
            <a:off x="348515" y="2932734"/>
            <a:ext cx="8372520" cy="37671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AR P丸ゴシック体M" panose="020B0600010101010101" pitchFamily="50" charset="-128"/>
                <a:ea typeface="AR P丸ゴシック体M" panose="020B0600010101010101" pitchFamily="50" charset="-128"/>
              </a:rPr>
              <a:t>（例）</a:t>
            </a:r>
            <a:endParaRPr lang="en-US" altLang="ja-JP" b="1" dirty="0">
              <a:solidFill>
                <a:schemeClr val="tx1"/>
              </a:solidFill>
              <a:latin typeface="AR P丸ゴシック体M" panose="020B0600010101010101" pitchFamily="50" charset="-128"/>
              <a:ea typeface="AR P丸ゴシック体M" panose="020B0600010101010101" pitchFamily="50" charset="-128"/>
            </a:endParaRPr>
          </a:p>
          <a:p>
            <a:r>
              <a:rPr kumimoji="1" lang="ja-JP" altLang="en-US" sz="2000" b="1" dirty="0">
                <a:solidFill>
                  <a:schemeClr val="tx1"/>
                </a:solidFill>
                <a:latin typeface="AR P丸ゴシック体M" panose="020B0600010101010101" pitchFamily="50" charset="-128"/>
                <a:ea typeface="AR P丸ゴシック体M" panose="020B0600010101010101" pitchFamily="50" charset="-128"/>
              </a:rPr>
              <a:t>・大声でどなる</a:t>
            </a:r>
            <a:endParaRPr kumimoji="1" lang="en-US" altLang="ja-JP" sz="2000" b="1" dirty="0">
              <a:solidFill>
                <a:schemeClr val="tx1"/>
              </a:solidFill>
              <a:latin typeface="AR P丸ゴシック体M" panose="020B0600010101010101" pitchFamily="50" charset="-128"/>
              <a:ea typeface="AR P丸ゴシック体M" panose="020B0600010101010101" pitchFamily="50" charset="-128"/>
            </a:endParaRPr>
          </a:p>
          <a:p>
            <a:r>
              <a:rPr kumimoji="1" lang="ja-JP" altLang="en-US" sz="2000" b="1" dirty="0">
                <a:solidFill>
                  <a:schemeClr val="tx1"/>
                </a:solidFill>
                <a:latin typeface="AR P丸ゴシック体M" panose="020B0600010101010101" pitchFamily="50" charset="-128"/>
                <a:ea typeface="AR P丸ゴシック体M" panose="020B0600010101010101" pitchFamily="50" charset="-128"/>
              </a:rPr>
              <a:t>・「誰のおかげで生活できるんだ」などという</a:t>
            </a:r>
            <a:endParaRPr kumimoji="1" lang="en-US" altLang="ja-JP" sz="2000" b="1" dirty="0">
              <a:solidFill>
                <a:schemeClr val="tx1"/>
              </a:solidFill>
              <a:latin typeface="AR P丸ゴシック体M" panose="020B0600010101010101" pitchFamily="50" charset="-128"/>
              <a:ea typeface="AR P丸ゴシック体M" panose="020B0600010101010101" pitchFamily="50" charset="-128"/>
            </a:endParaRPr>
          </a:p>
          <a:p>
            <a:r>
              <a:rPr kumimoji="1" lang="ja-JP" altLang="en-US" sz="2000" b="1" dirty="0">
                <a:solidFill>
                  <a:schemeClr val="tx1"/>
                </a:solidFill>
                <a:latin typeface="AR P丸ゴシック体M" panose="020B0600010101010101" pitchFamily="50" charset="-128"/>
                <a:ea typeface="AR P丸ゴシック体M" panose="020B0600010101010101" pitchFamily="50" charset="-128"/>
              </a:rPr>
              <a:t>・実家や友人とつきあうのを制限したり、電話や手紙を細かくチェックしたりする</a:t>
            </a:r>
            <a:endParaRPr kumimoji="1" lang="en-US" altLang="ja-JP" sz="2000" b="1" dirty="0">
              <a:solidFill>
                <a:schemeClr val="tx1"/>
              </a:solidFill>
              <a:latin typeface="AR P丸ゴシック体M" panose="020B0600010101010101" pitchFamily="50" charset="-128"/>
              <a:ea typeface="AR P丸ゴシック体M" panose="020B0600010101010101" pitchFamily="50" charset="-128"/>
            </a:endParaRPr>
          </a:p>
          <a:p>
            <a:r>
              <a:rPr kumimoji="1" lang="ja-JP" altLang="en-US" sz="2000" b="1" dirty="0">
                <a:solidFill>
                  <a:schemeClr val="tx1"/>
                </a:solidFill>
                <a:latin typeface="AR P丸ゴシック体M" panose="020B0600010101010101" pitchFamily="50" charset="-128"/>
                <a:ea typeface="AR P丸ゴシック体M" panose="020B0600010101010101" pitchFamily="50" charset="-128"/>
              </a:rPr>
              <a:t>・何を言っても無視して口をきかない</a:t>
            </a:r>
            <a:endParaRPr kumimoji="1" lang="en-US" altLang="ja-JP" sz="2000" b="1" dirty="0">
              <a:solidFill>
                <a:schemeClr val="tx1"/>
              </a:solidFill>
              <a:latin typeface="AR P丸ゴシック体M" panose="020B0600010101010101" pitchFamily="50" charset="-128"/>
              <a:ea typeface="AR P丸ゴシック体M" panose="020B0600010101010101" pitchFamily="50" charset="-128"/>
            </a:endParaRPr>
          </a:p>
          <a:p>
            <a:r>
              <a:rPr kumimoji="1" lang="ja-JP" altLang="en-US" sz="2000" b="1" dirty="0">
                <a:solidFill>
                  <a:schemeClr val="tx1"/>
                </a:solidFill>
                <a:latin typeface="AR P丸ゴシック体M" panose="020B0600010101010101" pitchFamily="50" charset="-128"/>
                <a:ea typeface="AR P丸ゴシック体M" panose="020B0600010101010101" pitchFamily="50" charset="-128"/>
              </a:rPr>
              <a:t>・人の前でバカにしたり、命令するような口調でものを言ったりする</a:t>
            </a:r>
            <a:endParaRPr kumimoji="1" lang="en-US" altLang="ja-JP" sz="2000" b="1" dirty="0">
              <a:solidFill>
                <a:schemeClr val="tx1"/>
              </a:solidFill>
              <a:latin typeface="AR P丸ゴシック体M" panose="020B0600010101010101" pitchFamily="50" charset="-128"/>
              <a:ea typeface="AR P丸ゴシック体M" panose="020B0600010101010101" pitchFamily="50" charset="-128"/>
            </a:endParaRPr>
          </a:p>
          <a:p>
            <a:r>
              <a:rPr kumimoji="1" lang="ja-JP" altLang="en-US" sz="2000" b="1" dirty="0">
                <a:solidFill>
                  <a:schemeClr val="tx1"/>
                </a:solidFill>
                <a:latin typeface="AR P丸ゴシック体M" panose="020B0600010101010101" pitchFamily="50" charset="-128"/>
                <a:ea typeface="AR P丸ゴシック体M" panose="020B0600010101010101" pitchFamily="50" charset="-128"/>
              </a:rPr>
              <a:t>・生活費を渡さない</a:t>
            </a:r>
            <a:endParaRPr kumimoji="1" lang="en-US" altLang="ja-JP" sz="2000" b="1" dirty="0">
              <a:solidFill>
                <a:schemeClr val="tx1"/>
              </a:solidFill>
              <a:latin typeface="AR P丸ゴシック体M" panose="020B0600010101010101" pitchFamily="50" charset="-128"/>
              <a:ea typeface="AR P丸ゴシック体M" panose="020B0600010101010101" pitchFamily="50" charset="-128"/>
            </a:endParaRPr>
          </a:p>
          <a:p>
            <a:r>
              <a:rPr kumimoji="1" lang="ja-JP" altLang="en-US" sz="2000" b="1" dirty="0">
                <a:solidFill>
                  <a:schemeClr val="tx1"/>
                </a:solidFill>
                <a:latin typeface="AR P丸ゴシック体M" panose="020B0600010101010101" pitchFamily="50" charset="-128"/>
                <a:ea typeface="AR P丸ゴシック体M" panose="020B0600010101010101" pitchFamily="50" charset="-128"/>
              </a:rPr>
              <a:t>・子どもに危害を加えるといっておどす</a:t>
            </a:r>
            <a:endParaRPr kumimoji="1" lang="en-US" altLang="ja-JP" sz="2000" b="1" dirty="0">
              <a:solidFill>
                <a:schemeClr val="tx1"/>
              </a:solidFill>
              <a:latin typeface="AR P丸ゴシック体M" panose="020B0600010101010101" pitchFamily="50" charset="-128"/>
              <a:ea typeface="AR P丸ゴシック体M" panose="020B0600010101010101" pitchFamily="50" charset="-128"/>
            </a:endParaRPr>
          </a:p>
          <a:p>
            <a:r>
              <a:rPr lang="ja-JP" altLang="en-US" sz="2000" b="1" dirty="0">
                <a:solidFill>
                  <a:schemeClr val="tx1"/>
                </a:solidFill>
                <a:latin typeface="AR P丸ゴシック体M" panose="020B0600010101010101" pitchFamily="50" charset="-128"/>
                <a:ea typeface="AR P丸ゴシック体M" panose="020B0600010101010101" pitchFamily="50" charset="-128"/>
              </a:rPr>
              <a:t>・外で働くなと言ったり、仕事を辞めさせたりする</a:t>
            </a:r>
            <a:endParaRPr lang="en-US" altLang="ja-JP" sz="2000" b="1" dirty="0">
              <a:solidFill>
                <a:schemeClr val="tx1"/>
              </a:solidFill>
              <a:latin typeface="AR P丸ゴシック体M" panose="020B0600010101010101" pitchFamily="50" charset="-128"/>
              <a:ea typeface="AR P丸ゴシック体M" panose="020B0600010101010101" pitchFamily="50" charset="-128"/>
            </a:endParaRPr>
          </a:p>
          <a:p>
            <a:endParaRPr kumimoji="1" lang="ja-JP" altLang="en-US" sz="2000" b="1" dirty="0">
              <a:solidFill>
                <a:schemeClr val="tx1"/>
              </a:solidFill>
              <a:latin typeface="AR P丸ゴシック体M" panose="020B0600010101010101" pitchFamily="50" charset="-128"/>
              <a:ea typeface="AR P丸ゴシック体M" panose="020B0600010101010101" pitchFamily="50" charset="-128"/>
            </a:endParaRPr>
          </a:p>
        </p:txBody>
      </p:sp>
      <p:pic>
        <p:nvPicPr>
          <p:cNvPr id="11" name="図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072" y="2636912"/>
            <a:ext cx="3692000" cy="4062943"/>
          </a:xfrm>
          <a:prstGeom prst="rect">
            <a:avLst/>
          </a:prstGeom>
        </p:spPr>
      </p:pic>
      <p:sp>
        <p:nvSpPr>
          <p:cNvPr id="12" name="日付プレースホルダー 11"/>
          <p:cNvSpPr>
            <a:spLocks noGrp="1"/>
          </p:cNvSpPr>
          <p:nvPr>
            <p:ph type="dt" sz="half" idx="10"/>
          </p:nvPr>
        </p:nvSpPr>
        <p:spPr/>
        <p:txBody>
          <a:bodyPr/>
          <a:lstStyle/>
          <a:p>
            <a:r>
              <a:rPr kumimoji="1" lang="en-US" altLang="ja-JP"/>
              <a:t>2019/9/4</a:t>
            </a:r>
            <a:endParaRPr kumimoji="1" lang="ja-JP" altLang="en-US"/>
          </a:p>
        </p:txBody>
      </p:sp>
    </p:spTree>
    <p:extLst>
      <p:ext uri="{BB962C8B-B14F-4D97-AF65-F5344CB8AC3E}">
        <p14:creationId xmlns:p14="http://schemas.microsoft.com/office/powerpoint/2010/main" val="1112343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2"/>
          <p:cNvSpPr>
            <a:spLocks noGrp="1"/>
          </p:cNvSpPr>
          <p:nvPr>
            <p:ph type="title"/>
          </p:nvPr>
        </p:nvSpPr>
        <p:spPr>
          <a:xfrm>
            <a:off x="389143" y="260648"/>
            <a:ext cx="8291264" cy="850106"/>
          </a:xfrm>
        </p:spPr>
        <p:style>
          <a:lnRef idx="1">
            <a:schemeClr val="accent3"/>
          </a:lnRef>
          <a:fillRef idx="2">
            <a:schemeClr val="accent3"/>
          </a:fillRef>
          <a:effectRef idx="1">
            <a:schemeClr val="accent3"/>
          </a:effectRef>
          <a:fontRef idx="minor">
            <a:schemeClr val="dk1"/>
          </a:fontRef>
        </p:style>
        <p:txBody>
          <a:bodyPr>
            <a:normAutofit/>
          </a:bodyPr>
          <a:lstStyle/>
          <a:p>
            <a:pPr algn="l"/>
            <a:r>
              <a:rPr kumimoji="1" lang="en-US" altLang="ja-JP" sz="4000" b="1" dirty="0">
                <a:latin typeface="AR P丸ゴシック体M" panose="020B0600010101010101" pitchFamily="50" charset="-128"/>
                <a:ea typeface="AR P丸ゴシック体M" panose="020B0600010101010101" pitchFamily="50" charset="-128"/>
              </a:rPr>
              <a:t>DV</a:t>
            </a:r>
            <a:r>
              <a:rPr kumimoji="1" lang="ja-JP" altLang="en-US" sz="4000" b="1" dirty="0">
                <a:latin typeface="AR P丸ゴシック体M" panose="020B0600010101010101" pitchFamily="50" charset="-128"/>
                <a:ea typeface="AR P丸ゴシック体M" panose="020B0600010101010101" pitchFamily="50" charset="-128"/>
              </a:rPr>
              <a:t>とは何か　③</a:t>
            </a:r>
          </a:p>
        </p:txBody>
      </p:sp>
      <p:sp>
        <p:nvSpPr>
          <p:cNvPr id="5" name="正方形/長方形 4"/>
          <p:cNvSpPr/>
          <p:nvPr/>
        </p:nvSpPr>
        <p:spPr>
          <a:xfrm>
            <a:off x="507161" y="1412775"/>
            <a:ext cx="3024336" cy="461665"/>
          </a:xfrm>
          <a:prstGeom prst="rect">
            <a:avLst/>
          </a:prstGeom>
        </p:spPr>
        <p:txBody>
          <a:bodyPr wrap="square">
            <a:spAutoFit/>
          </a:bodyPr>
          <a:lstStyle/>
          <a:p>
            <a:r>
              <a:rPr lang="ja-JP" altLang="en-US" sz="2400" b="1" dirty="0">
                <a:effectLst/>
                <a:latin typeface="AR P丸ゴシック体M" panose="020B0600010101010101" pitchFamily="50" charset="-128"/>
                <a:ea typeface="AR P丸ゴシック体M" panose="020B0600010101010101" pitchFamily="50" charset="-128"/>
              </a:rPr>
              <a:t>〇性的な暴力</a:t>
            </a:r>
            <a:endParaRPr lang="ja-JP" altLang="en-US" sz="2400" dirty="0">
              <a:latin typeface="AR P丸ゴシック体M" panose="020B0600010101010101" pitchFamily="50" charset="-128"/>
              <a:ea typeface="AR P丸ゴシック体M" panose="020B0600010101010101" pitchFamily="50" charset="-128"/>
            </a:endParaRPr>
          </a:p>
        </p:txBody>
      </p:sp>
      <p:sp>
        <p:nvSpPr>
          <p:cNvPr id="6" name="正方形/長方形 5"/>
          <p:cNvSpPr/>
          <p:nvPr/>
        </p:nvSpPr>
        <p:spPr>
          <a:xfrm>
            <a:off x="617330" y="1875134"/>
            <a:ext cx="8208912" cy="1200329"/>
          </a:xfrm>
          <a:prstGeom prst="rect">
            <a:avLst/>
          </a:prstGeom>
        </p:spPr>
        <p:txBody>
          <a:bodyPr wrap="square">
            <a:spAutoFit/>
          </a:bodyPr>
          <a:lstStyle/>
          <a:p>
            <a:r>
              <a:rPr lang="ja-JP" altLang="en-US" dirty="0">
                <a:effectLst/>
              </a:rPr>
              <a:t>　</a:t>
            </a:r>
            <a:r>
              <a:rPr lang="ja-JP" altLang="en-US" dirty="0">
                <a:effectLst/>
                <a:latin typeface="AR P丸ゴシック体M" panose="020B0600010101010101" pitchFamily="50" charset="-128"/>
                <a:ea typeface="AR P丸ゴシック体M" panose="020B0600010101010101" pitchFamily="50" charset="-128"/>
              </a:rPr>
              <a:t>嫌がっているのに性的行為を強要する、中絶を強要する、避妊に協力しないといったもの。</a:t>
            </a:r>
            <a:br>
              <a:rPr lang="ja-JP" altLang="en-US" dirty="0">
                <a:effectLst/>
                <a:latin typeface="AR P丸ゴシック体M" panose="020B0600010101010101" pitchFamily="50" charset="-128"/>
                <a:ea typeface="AR P丸ゴシック体M" panose="020B0600010101010101" pitchFamily="50" charset="-128"/>
              </a:rPr>
            </a:br>
            <a:r>
              <a:rPr lang="ja-JP" altLang="en-US" dirty="0">
                <a:effectLst/>
                <a:latin typeface="AR P丸ゴシック体M" panose="020B0600010101010101" pitchFamily="50" charset="-128"/>
                <a:ea typeface="AR P丸ゴシック体M" panose="020B0600010101010101" pitchFamily="50" charset="-128"/>
              </a:rPr>
              <a:t>夫婦間の性交であっても、刑法第</a:t>
            </a:r>
            <a:r>
              <a:rPr lang="en-US" altLang="ja-JP" dirty="0">
                <a:effectLst/>
                <a:latin typeface="AR P丸ゴシック体M" panose="020B0600010101010101" pitchFamily="50" charset="-128"/>
                <a:ea typeface="AR P丸ゴシック体M" panose="020B0600010101010101" pitchFamily="50" charset="-128"/>
              </a:rPr>
              <a:t>177</a:t>
            </a:r>
            <a:r>
              <a:rPr lang="ja-JP" altLang="en-US" dirty="0">
                <a:effectLst/>
                <a:latin typeface="AR P丸ゴシック体M" panose="020B0600010101010101" pitchFamily="50" charset="-128"/>
                <a:ea typeface="AR P丸ゴシック体M" panose="020B0600010101010101" pitchFamily="50" charset="-128"/>
              </a:rPr>
              <a:t>条の強制性交等罪に当たる場合があります（夫婦だからといって、暴行・脅迫を用いた性交が許されるわけではありません</a:t>
            </a:r>
            <a:endParaRPr lang="ja-JP" altLang="en-US" dirty="0">
              <a:latin typeface="AR P丸ゴシック体M" panose="020B0600010101010101" pitchFamily="50" charset="-128"/>
              <a:ea typeface="AR P丸ゴシック体M" panose="020B0600010101010101" pitchFamily="50" charset="-128"/>
            </a:endParaRPr>
          </a:p>
        </p:txBody>
      </p:sp>
      <p:sp>
        <p:nvSpPr>
          <p:cNvPr id="8" name="角丸四角形 7"/>
          <p:cNvSpPr/>
          <p:nvPr/>
        </p:nvSpPr>
        <p:spPr>
          <a:xfrm>
            <a:off x="507161" y="3075463"/>
            <a:ext cx="5832648" cy="28083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AR P丸ゴシック体M" panose="020B0600010101010101" pitchFamily="50" charset="-128"/>
                <a:ea typeface="AR P丸ゴシック体M" panose="020B0600010101010101" pitchFamily="50" charset="-128"/>
              </a:rPr>
              <a:t>（例）</a:t>
            </a:r>
            <a:endParaRPr lang="en-US" altLang="ja-JP" b="1" dirty="0">
              <a:solidFill>
                <a:schemeClr val="tx1"/>
              </a:solidFill>
              <a:latin typeface="AR P丸ゴシック体M" panose="020B0600010101010101" pitchFamily="50" charset="-128"/>
              <a:ea typeface="AR P丸ゴシック体M" panose="020B0600010101010101" pitchFamily="50" charset="-128"/>
            </a:endParaRPr>
          </a:p>
          <a:p>
            <a:r>
              <a:rPr kumimoji="1" lang="ja-JP" altLang="en-US" sz="2000" b="1" dirty="0">
                <a:solidFill>
                  <a:schemeClr val="tx1"/>
                </a:solidFill>
                <a:latin typeface="AR P丸ゴシック体M" panose="020B0600010101010101" pitchFamily="50" charset="-128"/>
                <a:ea typeface="AR P丸ゴシック体M" panose="020B0600010101010101" pitchFamily="50" charset="-128"/>
              </a:rPr>
              <a:t>・見たくないのに、ポルノビデオやポルノ雑誌をみせる</a:t>
            </a:r>
            <a:endParaRPr kumimoji="1" lang="en-US" altLang="ja-JP" sz="2000" b="1" dirty="0">
              <a:solidFill>
                <a:schemeClr val="tx1"/>
              </a:solidFill>
              <a:latin typeface="AR P丸ゴシック体M" panose="020B0600010101010101" pitchFamily="50" charset="-128"/>
              <a:ea typeface="AR P丸ゴシック体M" panose="020B0600010101010101" pitchFamily="50" charset="-128"/>
            </a:endParaRPr>
          </a:p>
          <a:p>
            <a:r>
              <a:rPr kumimoji="1" lang="ja-JP" altLang="en-US" sz="2000" b="1" dirty="0">
                <a:solidFill>
                  <a:schemeClr val="tx1"/>
                </a:solidFill>
                <a:latin typeface="AR P丸ゴシック体M" panose="020B0600010101010101" pitchFamily="50" charset="-128"/>
                <a:ea typeface="AR P丸ゴシック体M" panose="020B0600010101010101" pitchFamily="50" charset="-128"/>
              </a:rPr>
              <a:t>・嫌がっているのに、性行為を強要する</a:t>
            </a:r>
            <a:endParaRPr kumimoji="1" lang="en-US" altLang="ja-JP" sz="2000" b="1" dirty="0">
              <a:solidFill>
                <a:schemeClr val="tx1"/>
              </a:solidFill>
              <a:latin typeface="AR P丸ゴシック体M" panose="020B0600010101010101" pitchFamily="50" charset="-128"/>
              <a:ea typeface="AR P丸ゴシック体M" panose="020B0600010101010101" pitchFamily="50" charset="-128"/>
            </a:endParaRPr>
          </a:p>
          <a:p>
            <a:r>
              <a:rPr kumimoji="1" lang="ja-JP" altLang="en-US" sz="2000" b="1" dirty="0">
                <a:solidFill>
                  <a:schemeClr val="tx1"/>
                </a:solidFill>
                <a:latin typeface="AR P丸ゴシック体M" panose="020B0600010101010101" pitchFamily="50" charset="-128"/>
                <a:ea typeface="AR P丸ゴシック体M" panose="020B0600010101010101" pitchFamily="50" charset="-128"/>
              </a:rPr>
              <a:t>・中絶を強要する</a:t>
            </a:r>
            <a:endParaRPr kumimoji="1" lang="en-US" altLang="ja-JP" sz="2000" b="1" dirty="0">
              <a:solidFill>
                <a:schemeClr val="tx1"/>
              </a:solidFill>
              <a:latin typeface="AR P丸ゴシック体M" panose="020B0600010101010101" pitchFamily="50" charset="-128"/>
              <a:ea typeface="AR P丸ゴシック体M" panose="020B0600010101010101" pitchFamily="50" charset="-128"/>
            </a:endParaRPr>
          </a:p>
          <a:p>
            <a:r>
              <a:rPr lang="ja-JP" altLang="en-US" sz="2000" b="1" dirty="0">
                <a:solidFill>
                  <a:schemeClr val="tx1"/>
                </a:solidFill>
                <a:latin typeface="AR P丸ゴシック体M" panose="020B0600010101010101" pitchFamily="50" charset="-128"/>
                <a:ea typeface="AR P丸ゴシック体M" panose="020B0600010101010101" pitchFamily="50" charset="-128"/>
              </a:rPr>
              <a:t>・避妊に協力しない</a:t>
            </a:r>
            <a:endParaRPr kumimoji="1" lang="ja-JP" altLang="en-US" sz="2000" b="1" dirty="0">
              <a:solidFill>
                <a:schemeClr val="tx1"/>
              </a:solidFill>
              <a:latin typeface="AR P丸ゴシック体M" panose="020B0600010101010101" pitchFamily="50" charset="-128"/>
              <a:ea typeface="AR P丸ゴシック体M" panose="020B0600010101010101" pitchFamily="50" charset="-128"/>
            </a:endParaRPr>
          </a:p>
        </p:txBody>
      </p:sp>
      <p:pic>
        <p:nvPicPr>
          <p:cNvPr id="9" name="図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833812">
            <a:off x="4834034" y="3009832"/>
            <a:ext cx="1637784" cy="3840878"/>
          </a:xfrm>
          <a:prstGeom prst="rect">
            <a:avLst/>
          </a:prstGeom>
        </p:spPr>
      </p:pic>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178689">
            <a:off x="5844438" y="3271868"/>
            <a:ext cx="3114720" cy="3534536"/>
          </a:xfrm>
          <a:prstGeom prst="rect">
            <a:avLst/>
          </a:prstGeom>
        </p:spPr>
      </p:pic>
      <p:sp>
        <p:nvSpPr>
          <p:cNvPr id="11" name="日付プレースホルダー 10"/>
          <p:cNvSpPr>
            <a:spLocks noGrp="1"/>
          </p:cNvSpPr>
          <p:nvPr>
            <p:ph type="dt" sz="half" idx="10"/>
          </p:nvPr>
        </p:nvSpPr>
        <p:spPr/>
        <p:txBody>
          <a:bodyPr/>
          <a:lstStyle/>
          <a:p>
            <a:r>
              <a:rPr kumimoji="1" lang="en-US" altLang="ja-JP"/>
              <a:t>2019/9/4</a:t>
            </a:r>
            <a:endParaRPr kumimoji="1" lang="ja-JP" altLang="en-US"/>
          </a:p>
        </p:txBody>
      </p:sp>
    </p:spTree>
    <p:extLst>
      <p:ext uri="{BB962C8B-B14F-4D97-AF65-F5344CB8AC3E}">
        <p14:creationId xmlns:p14="http://schemas.microsoft.com/office/powerpoint/2010/main" val="945805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星 7 23"/>
          <p:cNvSpPr/>
          <p:nvPr/>
        </p:nvSpPr>
        <p:spPr>
          <a:xfrm rot="818668">
            <a:off x="2111058" y="2444034"/>
            <a:ext cx="4833991" cy="3584794"/>
          </a:xfrm>
          <a:prstGeom prst="star7">
            <a:avLst>
              <a:gd name="adj" fmla="val 31505"/>
              <a:gd name="hf" fmla="val 102572"/>
              <a:gd name="vf" fmla="val 105210"/>
            </a:avLst>
          </a:prstGeom>
          <a:gradFill flip="none" rotWithShape="1">
            <a:gsLst>
              <a:gs pos="0">
                <a:srgbClr val="92D050">
                  <a:lumMod val="13000"/>
                </a:srgbClr>
              </a:gs>
              <a:gs pos="53000">
                <a:srgbClr val="D4DEFF"/>
              </a:gs>
              <a:gs pos="83000">
                <a:srgbClr val="D4DEFF"/>
              </a:gs>
              <a:gs pos="100000">
                <a:srgbClr val="96AB94"/>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サブタイトル 2"/>
          <p:cNvSpPr>
            <a:spLocks noGrp="1"/>
          </p:cNvSpPr>
          <p:nvPr>
            <p:ph type="title"/>
          </p:nvPr>
        </p:nvSpPr>
        <p:spPr>
          <a:xfrm>
            <a:off x="395536" y="404664"/>
            <a:ext cx="8291264" cy="850106"/>
          </a:xfrm>
        </p:spPr>
        <p:style>
          <a:lnRef idx="1">
            <a:schemeClr val="accent4"/>
          </a:lnRef>
          <a:fillRef idx="2">
            <a:schemeClr val="accent4"/>
          </a:fillRef>
          <a:effectRef idx="1">
            <a:schemeClr val="accent4"/>
          </a:effectRef>
          <a:fontRef idx="minor">
            <a:schemeClr val="dk1"/>
          </a:fontRef>
        </p:style>
        <p:txBody>
          <a:bodyPr>
            <a:normAutofit/>
          </a:bodyPr>
          <a:lstStyle/>
          <a:p>
            <a:pPr algn="l"/>
            <a:r>
              <a:rPr lang="ja-JP" altLang="en-US" sz="4000" b="1" dirty="0">
                <a:latin typeface="AR P丸ゴシック体M" panose="020B0600010101010101" pitchFamily="50" charset="-128"/>
                <a:ea typeface="AR P丸ゴシック体M" panose="020B0600010101010101" pitchFamily="50" charset="-128"/>
              </a:rPr>
              <a:t>暴力の特徴</a:t>
            </a:r>
            <a:endParaRPr kumimoji="1" lang="ja-JP" altLang="en-US" sz="4000" b="1" dirty="0">
              <a:latin typeface="AR P丸ゴシック体M" panose="020B0600010101010101" pitchFamily="50" charset="-128"/>
              <a:ea typeface="AR P丸ゴシック体M" panose="020B0600010101010101" pitchFamily="50" charset="-128"/>
            </a:endParaRPr>
          </a:p>
        </p:txBody>
      </p:sp>
      <p:sp>
        <p:nvSpPr>
          <p:cNvPr id="6" name="正方形/長方形 5"/>
          <p:cNvSpPr/>
          <p:nvPr/>
        </p:nvSpPr>
        <p:spPr>
          <a:xfrm>
            <a:off x="408000" y="1462793"/>
            <a:ext cx="5182725" cy="461665"/>
          </a:xfrm>
          <a:prstGeom prst="rect">
            <a:avLst/>
          </a:prstGeom>
        </p:spPr>
        <p:txBody>
          <a:bodyPr wrap="square">
            <a:spAutoFit/>
          </a:bodyPr>
          <a:lstStyle/>
          <a:p>
            <a:r>
              <a:rPr lang="ja-JP" altLang="en-US" sz="24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outerShdw blurRad="152400" dist="279400" dir="1680000" sx="121000" sy="121000" algn="ctr" rotWithShape="0">
                    <a:srgbClr val="FF0000">
                      <a:alpha val="47000"/>
                    </a:srgbClr>
                  </a:outerShdw>
                </a:effectLst>
                <a:latin typeface="AR P丸ゴシック体M" panose="020B0600010101010101" pitchFamily="50" charset="-128"/>
                <a:ea typeface="AR P丸ゴシック体M" panose="020B0600010101010101" pitchFamily="50" charset="-128"/>
              </a:rPr>
              <a:t>なぜ逃げる事が出来ないのか </a:t>
            </a:r>
            <a:endParaRPr lang="ja-JP" altLang="en-US" sz="2400"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outerShdw blurRad="152400" dist="279400" dir="1680000" sx="121000" sy="121000" algn="ctr" rotWithShape="0">
                  <a:srgbClr val="FF0000">
                    <a:alpha val="47000"/>
                  </a:srgbClr>
                </a:outerShdw>
              </a:effectLst>
              <a:latin typeface="AR P丸ゴシック体M" panose="020B0600010101010101" pitchFamily="50" charset="-128"/>
              <a:ea typeface="AR P丸ゴシック体M" panose="020B0600010101010101" pitchFamily="50" charset="-128"/>
            </a:endParaRPr>
          </a:p>
        </p:txBody>
      </p:sp>
      <p:sp>
        <p:nvSpPr>
          <p:cNvPr id="8" name="円/楕円 7"/>
          <p:cNvSpPr/>
          <p:nvPr/>
        </p:nvSpPr>
        <p:spPr>
          <a:xfrm>
            <a:off x="2446235" y="1739577"/>
            <a:ext cx="2160239" cy="17749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AR P丸ゴシック体M" panose="020B0600010101010101" pitchFamily="50" charset="-128"/>
                <a:ea typeface="AR P丸ゴシック体M" panose="020B0600010101010101" pitchFamily="50" charset="-128"/>
              </a:rPr>
              <a:t>恐怖心</a:t>
            </a:r>
          </a:p>
        </p:txBody>
      </p:sp>
      <p:sp>
        <p:nvSpPr>
          <p:cNvPr id="19" name="円/楕円 18"/>
          <p:cNvSpPr/>
          <p:nvPr/>
        </p:nvSpPr>
        <p:spPr>
          <a:xfrm>
            <a:off x="4788024" y="1728542"/>
            <a:ext cx="2160239" cy="17749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AR P丸ゴシック体M" panose="020B0600010101010101" pitchFamily="50" charset="-128"/>
                <a:ea typeface="AR P丸ゴシック体M" panose="020B0600010101010101" pitchFamily="50" charset="-128"/>
              </a:rPr>
              <a:t>無力感</a:t>
            </a:r>
            <a:endParaRPr kumimoji="1" lang="ja-JP" altLang="en-US" sz="2400" b="1" dirty="0">
              <a:solidFill>
                <a:schemeClr val="tx1"/>
              </a:solidFill>
              <a:latin typeface="AR P丸ゴシック体M" panose="020B0600010101010101" pitchFamily="50" charset="-128"/>
              <a:ea typeface="AR P丸ゴシック体M" panose="020B0600010101010101" pitchFamily="50" charset="-128"/>
            </a:endParaRPr>
          </a:p>
        </p:txBody>
      </p:sp>
      <p:sp>
        <p:nvSpPr>
          <p:cNvPr id="20" name="円/楕円 19"/>
          <p:cNvSpPr/>
          <p:nvPr/>
        </p:nvSpPr>
        <p:spPr>
          <a:xfrm>
            <a:off x="813806" y="3502371"/>
            <a:ext cx="2160239" cy="17749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AR P丸ゴシック体M" panose="020B0600010101010101" pitchFamily="50" charset="-128"/>
                <a:ea typeface="AR P丸ゴシック体M" panose="020B0600010101010101" pitchFamily="50" charset="-128"/>
              </a:rPr>
              <a:t>複雑な心理</a:t>
            </a:r>
            <a:endParaRPr kumimoji="1" lang="ja-JP" altLang="en-US" sz="2000" b="1" dirty="0">
              <a:solidFill>
                <a:schemeClr val="tx1"/>
              </a:solidFill>
              <a:latin typeface="AR P丸ゴシック体M" panose="020B0600010101010101" pitchFamily="50" charset="-128"/>
              <a:ea typeface="AR P丸ゴシック体M" panose="020B0600010101010101" pitchFamily="50" charset="-128"/>
            </a:endParaRPr>
          </a:p>
        </p:txBody>
      </p:sp>
      <p:sp>
        <p:nvSpPr>
          <p:cNvPr id="21" name="円/楕円 20"/>
          <p:cNvSpPr/>
          <p:nvPr/>
        </p:nvSpPr>
        <p:spPr>
          <a:xfrm>
            <a:off x="2128901" y="4824019"/>
            <a:ext cx="2160239" cy="17749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AR P丸ゴシック体M" panose="020B0600010101010101" pitchFamily="50" charset="-128"/>
                <a:ea typeface="AR P丸ゴシック体M" panose="020B0600010101010101" pitchFamily="50" charset="-128"/>
              </a:rPr>
              <a:t>経済的問題</a:t>
            </a:r>
            <a:endParaRPr kumimoji="1" lang="ja-JP" altLang="en-US" sz="2000" b="1" dirty="0">
              <a:solidFill>
                <a:schemeClr val="tx1"/>
              </a:solidFill>
              <a:latin typeface="AR P丸ゴシック体M" panose="020B0600010101010101" pitchFamily="50" charset="-128"/>
              <a:ea typeface="AR P丸ゴシック体M" panose="020B0600010101010101" pitchFamily="50" charset="-128"/>
            </a:endParaRPr>
          </a:p>
        </p:txBody>
      </p:sp>
      <p:sp>
        <p:nvSpPr>
          <p:cNvPr id="22" name="円/楕円 21"/>
          <p:cNvSpPr/>
          <p:nvPr/>
        </p:nvSpPr>
        <p:spPr>
          <a:xfrm>
            <a:off x="6163107" y="3761112"/>
            <a:ext cx="2160239" cy="17749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AR P丸ゴシック体M" panose="020B0600010101010101" pitchFamily="50" charset="-128"/>
                <a:ea typeface="AR P丸ゴシック体M" panose="020B0600010101010101" pitchFamily="50" charset="-128"/>
              </a:rPr>
              <a:t>失うもの</a:t>
            </a:r>
            <a:endParaRPr kumimoji="1" lang="ja-JP" altLang="en-US" sz="2400" b="1" dirty="0">
              <a:solidFill>
                <a:schemeClr val="tx1"/>
              </a:solidFill>
              <a:latin typeface="AR P丸ゴシック体M" panose="020B0600010101010101" pitchFamily="50" charset="-128"/>
              <a:ea typeface="AR P丸ゴシック体M" panose="020B0600010101010101" pitchFamily="50" charset="-128"/>
            </a:endParaRPr>
          </a:p>
        </p:txBody>
      </p:sp>
      <p:sp>
        <p:nvSpPr>
          <p:cNvPr id="23" name="円/楕円 22"/>
          <p:cNvSpPr/>
          <p:nvPr/>
        </p:nvSpPr>
        <p:spPr>
          <a:xfrm>
            <a:off x="4289140" y="4883895"/>
            <a:ext cx="2160239" cy="17749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AR P丸ゴシック体M" panose="020B0600010101010101" pitchFamily="50" charset="-128"/>
                <a:ea typeface="AR P丸ゴシック体M" panose="020B0600010101010101" pitchFamily="50" charset="-128"/>
              </a:rPr>
              <a:t>子どもの問題</a:t>
            </a:r>
            <a:endParaRPr kumimoji="1" lang="ja-JP" altLang="en-US" b="1" dirty="0">
              <a:solidFill>
                <a:schemeClr val="tx1"/>
              </a:solidFill>
              <a:latin typeface="AR P丸ゴシック体M" panose="020B0600010101010101" pitchFamily="50" charset="-128"/>
              <a:ea typeface="AR P丸ゴシック体M" panose="020B0600010101010101" pitchFamily="50" charset="-128"/>
            </a:endParaRPr>
          </a:p>
        </p:txBody>
      </p:sp>
      <p:sp>
        <p:nvSpPr>
          <p:cNvPr id="25" name="角丸四角形 24"/>
          <p:cNvSpPr/>
          <p:nvPr/>
        </p:nvSpPr>
        <p:spPr>
          <a:xfrm>
            <a:off x="434466" y="2835284"/>
            <a:ext cx="4071765" cy="6670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明朝 Medium" panose="02020500000000000000" pitchFamily="17" charset="-128"/>
                <a:ea typeface="BIZ UD明朝 Medium" panose="02020500000000000000" pitchFamily="17" charset="-128"/>
              </a:rPr>
              <a:t>どこまででもおいかけてくる・・・</a:t>
            </a:r>
            <a:endParaRPr kumimoji="1" lang="ja-JP" altLang="en-US" sz="1400" dirty="0">
              <a:solidFill>
                <a:schemeClr val="tx1"/>
              </a:solidFill>
              <a:latin typeface="BIZ UD明朝 Medium" panose="02020500000000000000" pitchFamily="17" charset="-128"/>
              <a:ea typeface="BIZ UD明朝 Medium" panose="02020500000000000000" pitchFamily="17" charset="-128"/>
            </a:endParaRPr>
          </a:p>
        </p:txBody>
      </p:sp>
      <p:sp>
        <p:nvSpPr>
          <p:cNvPr id="26" name="角丸四角形 25"/>
          <p:cNvSpPr/>
          <p:nvPr/>
        </p:nvSpPr>
        <p:spPr>
          <a:xfrm>
            <a:off x="-173901" y="4389843"/>
            <a:ext cx="4275713" cy="103062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明朝 Medium" panose="02020500000000000000" pitchFamily="17" charset="-128"/>
                <a:ea typeface="BIZ UD明朝 Medium" panose="02020500000000000000" pitchFamily="17" charset="-128"/>
              </a:rPr>
              <a:t>いつかは変わってくれるのではないか・・・</a:t>
            </a:r>
          </a:p>
        </p:txBody>
      </p:sp>
      <p:sp>
        <p:nvSpPr>
          <p:cNvPr id="28" name="角丸四角形 27"/>
          <p:cNvSpPr/>
          <p:nvPr/>
        </p:nvSpPr>
        <p:spPr>
          <a:xfrm>
            <a:off x="-186319" y="3648899"/>
            <a:ext cx="5279202" cy="91633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BIZ UD明朝 Medium" panose="02020500000000000000" pitchFamily="17" charset="-128"/>
                <a:ea typeface="BIZ UD明朝 Medium" panose="02020500000000000000" pitchFamily="17" charset="-128"/>
              </a:rPr>
              <a:t>暴力を振るうのは私を愛してくれているから・・・</a:t>
            </a:r>
            <a:endParaRPr kumimoji="1" lang="ja-JP" altLang="en-US" sz="1600" dirty="0">
              <a:solidFill>
                <a:schemeClr val="tx1"/>
              </a:solidFill>
              <a:latin typeface="BIZ UD明朝 Medium" panose="02020500000000000000" pitchFamily="17" charset="-128"/>
              <a:ea typeface="BIZ UD明朝 Medium" panose="02020500000000000000" pitchFamily="17" charset="-128"/>
            </a:endParaRPr>
          </a:p>
        </p:txBody>
      </p:sp>
      <p:sp>
        <p:nvSpPr>
          <p:cNvPr id="29" name="角丸四角形 28"/>
          <p:cNvSpPr/>
          <p:nvPr/>
        </p:nvSpPr>
        <p:spPr>
          <a:xfrm>
            <a:off x="382683" y="1857402"/>
            <a:ext cx="3846980" cy="8843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BIZ UD明朝 Medium" panose="02020500000000000000" pitchFamily="17" charset="-128"/>
                <a:ea typeface="BIZ UD明朝 Medium" panose="02020500000000000000" pitchFamily="17" charset="-128"/>
              </a:rPr>
              <a:t>逃げたら殺されるかもしれない。</a:t>
            </a:r>
            <a:endParaRPr kumimoji="1" lang="ja-JP" altLang="en-US" sz="1600" dirty="0">
              <a:solidFill>
                <a:schemeClr val="tx1"/>
              </a:solidFill>
              <a:latin typeface="BIZ UD明朝 Medium" panose="02020500000000000000" pitchFamily="17" charset="-128"/>
              <a:ea typeface="BIZ UD明朝 Medium" panose="02020500000000000000" pitchFamily="17" charset="-128"/>
            </a:endParaRPr>
          </a:p>
        </p:txBody>
      </p:sp>
      <p:sp>
        <p:nvSpPr>
          <p:cNvPr id="30" name="角丸四角形 29"/>
          <p:cNvSpPr/>
          <p:nvPr/>
        </p:nvSpPr>
        <p:spPr>
          <a:xfrm>
            <a:off x="5186669" y="1626569"/>
            <a:ext cx="3846980" cy="8843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明朝 Medium" panose="02020500000000000000" pitchFamily="17" charset="-128"/>
                <a:ea typeface="BIZ UD明朝 Medium" panose="02020500000000000000" pitchFamily="17" charset="-128"/>
              </a:rPr>
              <a:t>身内はいない、誰も助けてくれる人はいない</a:t>
            </a:r>
          </a:p>
        </p:txBody>
      </p:sp>
      <p:sp>
        <p:nvSpPr>
          <p:cNvPr id="31" name="角丸四角形 30"/>
          <p:cNvSpPr/>
          <p:nvPr/>
        </p:nvSpPr>
        <p:spPr>
          <a:xfrm>
            <a:off x="4630111" y="2616014"/>
            <a:ext cx="4558203" cy="6918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BIZ UD明朝 Medium" panose="02020500000000000000" pitchFamily="17" charset="-128"/>
                <a:ea typeface="BIZ UD明朝 Medium" panose="02020500000000000000" pitchFamily="17" charset="-128"/>
              </a:rPr>
              <a:t>相談できる人なんて誰一人いない・・・</a:t>
            </a:r>
          </a:p>
        </p:txBody>
      </p:sp>
      <p:sp>
        <p:nvSpPr>
          <p:cNvPr id="33" name="角丸四角形 32"/>
          <p:cNvSpPr/>
          <p:nvPr/>
        </p:nvSpPr>
        <p:spPr>
          <a:xfrm>
            <a:off x="4528053" y="4779964"/>
            <a:ext cx="5060282" cy="75609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明朝 Medium" panose="02020500000000000000" pitchFamily="17" charset="-128"/>
                <a:ea typeface="BIZ UD明朝 Medium" panose="02020500000000000000" pitchFamily="17" charset="-128"/>
              </a:rPr>
              <a:t>子どもが習い事を続けることが出来なくなる・・</a:t>
            </a:r>
            <a:endParaRPr kumimoji="1" lang="ja-JP" altLang="en-US" sz="1400" dirty="0">
              <a:solidFill>
                <a:schemeClr val="tx1"/>
              </a:solidFill>
              <a:latin typeface="BIZ UD明朝 Medium" panose="02020500000000000000" pitchFamily="17" charset="-128"/>
              <a:ea typeface="BIZ UD明朝 Medium" panose="02020500000000000000" pitchFamily="17" charset="-128"/>
            </a:endParaRPr>
          </a:p>
        </p:txBody>
      </p:sp>
      <p:sp>
        <p:nvSpPr>
          <p:cNvPr id="34" name="角丸四角形 33"/>
          <p:cNvSpPr/>
          <p:nvPr/>
        </p:nvSpPr>
        <p:spPr>
          <a:xfrm>
            <a:off x="4641310" y="6197052"/>
            <a:ext cx="3043594" cy="6711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明朝 Medium" panose="02020500000000000000" pitchFamily="17" charset="-128"/>
                <a:ea typeface="BIZ UD明朝 Medium" panose="02020500000000000000" pitchFamily="17" charset="-128"/>
              </a:rPr>
              <a:t>一人親になってしまう・・・</a:t>
            </a:r>
            <a:endParaRPr kumimoji="1" lang="ja-JP" altLang="en-US" sz="1400" dirty="0">
              <a:solidFill>
                <a:schemeClr val="tx1"/>
              </a:solidFill>
              <a:latin typeface="BIZ UD明朝 Medium" panose="02020500000000000000" pitchFamily="17" charset="-128"/>
              <a:ea typeface="BIZ UD明朝 Medium" panose="02020500000000000000" pitchFamily="17" charset="-128"/>
            </a:endParaRPr>
          </a:p>
        </p:txBody>
      </p:sp>
      <p:sp>
        <p:nvSpPr>
          <p:cNvPr id="35" name="角丸四角形 34"/>
          <p:cNvSpPr/>
          <p:nvPr/>
        </p:nvSpPr>
        <p:spPr>
          <a:xfrm>
            <a:off x="5369259" y="5664005"/>
            <a:ext cx="3846980" cy="8843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400" dirty="0">
                <a:solidFill>
                  <a:schemeClr val="tx1"/>
                </a:solidFill>
                <a:latin typeface="BIZ UD明朝 Medium" panose="02020500000000000000" pitchFamily="17" charset="-128"/>
                <a:ea typeface="BIZ UD明朝 Medium" panose="02020500000000000000" pitchFamily="17" charset="-128"/>
              </a:rPr>
              <a:t>子どもを連れて家を出ると、相手方は自殺を　　　　　　　　　　　　　　　　　　　　　するかもしれない</a:t>
            </a:r>
            <a:endParaRPr kumimoji="1" lang="ja-JP" altLang="en-US" sz="1400" dirty="0">
              <a:solidFill>
                <a:schemeClr val="tx1"/>
              </a:solidFill>
              <a:latin typeface="BIZ UD明朝 Medium" panose="02020500000000000000" pitchFamily="17" charset="-128"/>
              <a:ea typeface="BIZ UD明朝 Medium" panose="02020500000000000000" pitchFamily="17" charset="-128"/>
            </a:endParaRPr>
          </a:p>
        </p:txBody>
      </p:sp>
      <p:sp>
        <p:nvSpPr>
          <p:cNvPr id="32" name="角丸四角形 31"/>
          <p:cNvSpPr/>
          <p:nvPr/>
        </p:nvSpPr>
        <p:spPr>
          <a:xfrm>
            <a:off x="6552278" y="3318912"/>
            <a:ext cx="2520280" cy="8843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BIZ UD明朝 Medium" panose="02020500000000000000" pitchFamily="17" charset="-128"/>
                <a:ea typeface="BIZ UD明朝 Medium" panose="02020500000000000000" pitchFamily="17" charset="-128"/>
              </a:rPr>
              <a:t>これまで築き上げてきたキャリア、人間関係が全てだめになる</a:t>
            </a:r>
            <a:endParaRPr kumimoji="1" lang="ja-JP" altLang="en-US" sz="1400" dirty="0">
              <a:solidFill>
                <a:schemeClr val="tx1"/>
              </a:solidFill>
              <a:latin typeface="BIZ UD明朝 Medium" panose="02020500000000000000" pitchFamily="17" charset="-128"/>
              <a:ea typeface="BIZ UD明朝 Medium" panose="02020500000000000000" pitchFamily="17" charset="-128"/>
            </a:endParaRPr>
          </a:p>
        </p:txBody>
      </p:sp>
      <p:sp>
        <p:nvSpPr>
          <p:cNvPr id="36" name="角丸四角形 35"/>
          <p:cNvSpPr/>
          <p:nvPr/>
        </p:nvSpPr>
        <p:spPr>
          <a:xfrm>
            <a:off x="207183" y="5737550"/>
            <a:ext cx="4299047" cy="9173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BIZ UD明朝 Medium" panose="02020500000000000000" pitchFamily="17" charset="-128"/>
                <a:ea typeface="BIZ UD明朝 Medium" panose="02020500000000000000" pitchFamily="17" charset="-128"/>
              </a:rPr>
              <a:t>何年も仕事なんてしていないし・・・　　　　　これまでのような暮らしはできなくなる・・・・</a:t>
            </a:r>
            <a:endParaRPr kumimoji="1" lang="ja-JP" altLang="en-US" sz="1600" dirty="0">
              <a:solidFill>
                <a:schemeClr val="tx1"/>
              </a:solidFill>
              <a:latin typeface="BIZ UD明朝 Medium" panose="02020500000000000000" pitchFamily="17" charset="-128"/>
              <a:ea typeface="BIZ UD明朝 Medium" panose="02020500000000000000" pitchFamily="17" charset="-128"/>
            </a:endParaRPr>
          </a:p>
        </p:txBody>
      </p:sp>
      <p:sp>
        <p:nvSpPr>
          <p:cNvPr id="37" name="日付プレースホルダー 36"/>
          <p:cNvSpPr>
            <a:spLocks noGrp="1"/>
          </p:cNvSpPr>
          <p:nvPr>
            <p:ph type="dt" sz="half" idx="10"/>
          </p:nvPr>
        </p:nvSpPr>
        <p:spPr/>
        <p:txBody>
          <a:bodyPr/>
          <a:lstStyle/>
          <a:p>
            <a:r>
              <a:rPr kumimoji="1" lang="en-US" altLang="ja-JP"/>
              <a:t>2019/9/4</a:t>
            </a:r>
            <a:endParaRPr kumimoji="1" lang="ja-JP" altLang="en-US"/>
          </a:p>
        </p:txBody>
      </p:sp>
    </p:spTree>
    <p:extLst>
      <p:ext uri="{BB962C8B-B14F-4D97-AF65-F5344CB8AC3E}">
        <p14:creationId xmlns:p14="http://schemas.microsoft.com/office/powerpoint/2010/main" val="3965986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2"/>
          <p:cNvSpPr>
            <a:spLocks noGrp="1"/>
          </p:cNvSpPr>
          <p:nvPr>
            <p:ph type="title"/>
          </p:nvPr>
        </p:nvSpPr>
        <p:spPr>
          <a:xfrm>
            <a:off x="395536" y="404664"/>
            <a:ext cx="8291264" cy="850106"/>
          </a:xfrm>
        </p:spPr>
        <p:style>
          <a:lnRef idx="1">
            <a:schemeClr val="accent4"/>
          </a:lnRef>
          <a:fillRef idx="2">
            <a:schemeClr val="accent4"/>
          </a:fillRef>
          <a:effectRef idx="1">
            <a:schemeClr val="accent4"/>
          </a:effectRef>
          <a:fontRef idx="minor">
            <a:schemeClr val="dk1"/>
          </a:fontRef>
        </p:style>
        <p:txBody>
          <a:bodyPr>
            <a:normAutofit/>
          </a:bodyPr>
          <a:lstStyle/>
          <a:p>
            <a:pPr algn="l"/>
            <a:r>
              <a:rPr lang="ja-JP" altLang="en-US" sz="4000" b="1" dirty="0">
                <a:latin typeface="AR P丸ゴシック体M" panose="020B0600010101010101" pitchFamily="50" charset="-128"/>
                <a:ea typeface="AR P丸ゴシック体M" panose="020B0600010101010101" pitchFamily="50" charset="-128"/>
              </a:rPr>
              <a:t>暴力の特徴</a:t>
            </a:r>
            <a:endParaRPr kumimoji="1" lang="ja-JP" altLang="en-US" sz="4000" b="1" dirty="0">
              <a:latin typeface="AR P丸ゴシック体M" panose="020B0600010101010101" pitchFamily="50" charset="-128"/>
              <a:ea typeface="AR P丸ゴシック体M" panose="020B0600010101010101" pitchFamily="50" charset="-128"/>
            </a:endParaRPr>
          </a:p>
        </p:txBody>
      </p:sp>
      <p:sp>
        <p:nvSpPr>
          <p:cNvPr id="5" name="正方形/長方形 4"/>
          <p:cNvSpPr/>
          <p:nvPr/>
        </p:nvSpPr>
        <p:spPr>
          <a:xfrm>
            <a:off x="382683" y="1589070"/>
            <a:ext cx="4837389" cy="461665"/>
          </a:xfrm>
          <a:prstGeom prst="rect">
            <a:avLst/>
          </a:prstGeom>
        </p:spPr>
        <p:txBody>
          <a:bodyPr wrap="square">
            <a:spAutoFit/>
          </a:bodyPr>
          <a:lstStyle/>
          <a:p>
            <a:r>
              <a:rPr lang="ja-JP" altLang="en-US" sz="2400" b="1" dirty="0">
                <a:latin typeface="AR P丸ゴシック体M" panose="020B0600010101010101" pitchFamily="50" charset="-128"/>
                <a:ea typeface="AR P丸ゴシック体M" panose="020B0600010101010101" pitchFamily="50" charset="-128"/>
              </a:rPr>
              <a:t>子どもに与える影響</a:t>
            </a:r>
            <a:endParaRPr lang="ja-JP" altLang="en-US" sz="2400" dirty="0">
              <a:latin typeface="AR P丸ゴシック体M" panose="020B0600010101010101" pitchFamily="50" charset="-128"/>
              <a:ea typeface="AR P丸ゴシック体M" panose="020B0600010101010101" pitchFamily="50" charset="-128"/>
            </a:endParaRPr>
          </a:p>
        </p:txBody>
      </p:sp>
      <p:sp>
        <p:nvSpPr>
          <p:cNvPr id="6" name="正方形/長方形 5"/>
          <p:cNvSpPr/>
          <p:nvPr/>
        </p:nvSpPr>
        <p:spPr>
          <a:xfrm>
            <a:off x="371996" y="2078860"/>
            <a:ext cx="8208912" cy="1200329"/>
          </a:xfrm>
          <a:prstGeom prst="rect">
            <a:avLst/>
          </a:prstGeom>
        </p:spPr>
        <p:txBody>
          <a:bodyPr wrap="square">
            <a:spAutoFit/>
          </a:bodyPr>
          <a:lstStyle/>
          <a:p>
            <a:r>
              <a:rPr lang="ja-JP" altLang="en-US" dirty="0">
                <a:effectLst/>
              </a:rPr>
              <a:t>　</a:t>
            </a:r>
            <a:r>
              <a:rPr lang="ja-JP" altLang="en-US" dirty="0">
                <a:effectLst/>
                <a:latin typeface="AR P丸ゴシック体M" panose="020B0600010101010101" pitchFamily="50" charset="-128"/>
                <a:ea typeface="AR P丸ゴシック体M" panose="020B0600010101010101" pitchFamily="50" charset="-128"/>
              </a:rPr>
              <a:t>暴力を目撃したことによって、子どもに様々な心身の症状が表れることもあります。また、暴力を目撃しながら育った子どもは、自分が育った家庭での人間関係のパターンから、感情表現や問題解決の手段として暴力を用いることを学習することもあります。 </a:t>
            </a:r>
            <a:endParaRPr lang="ja-JP" altLang="en-US" dirty="0">
              <a:latin typeface="AR P丸ゴシック体M" panose="020B0600010101010101" pitchFamily="50" charset="-128"/>
              <a:ea typeface="AR P丸ゴシック体M" panose="020B0600010101010101" pitchFamily="50" charset="-128"/>
            </a:endParaRPr>
          </a:p>
        </p:txBody>
      </p:sp>
      <p:sp>
        <p:nvSpPr>
          <p:cNvPr id="8" name="正方形/長方形 7"/>
          <p:cNvSpPr/>
          <p:nvPr/>
        </p:nvSpPr>
        <p:spPr>
          <a:xfrm>
            <a:off x="323528" y="3573016"/>
            <a:ext cx="8208912" cy="1661993"/>
          </a:xfrm>
          <a:prstGeom prst="rect">
            <a:avLst/>
          </a:prstGeom>
        </p:spPr>
        <p:txBody>
          <a:bodyPr wrap="square">
            <a:spAutoFit/>
          </a:bodyPr>
          <a:lstStyle/>
          <a:p>
            <a:r>
              <a:rPr lang="ja-JP" altLang="en-US" dirty="0">
                <a:effectLst/>
              </a:rPr>
              <a:t>　</a:t>
            </a:r>
            <a:r>
              <a:rPr lang="ja-JP" altLang="en-US" b="1" dirty="0">
                <a:effectLst/>
              </a:rPr>
              <a:t>子どもの虐待の中の「</a:t>
            </a:r>
            <a:r>
              <a:rPr lang="ja-JP" altLang="en-US" sz="2000" b="1" dirty="0">
                <a:solidFill>
                  <a:srgbClr val="FF0000"/>
                </a:solidFill>
                <a:effectLst/>
              </a:rPr>
              <a:t>心理的虐待</a:t>
            </a:r>
            <a:r>
              <a:rPr lang="ja-JP" altLang="en-US" b="1" dirty="0">
                <a:effectLst/>
              </a:rPr>
              <a:t>」には、</a:t>
            </a:r>
            <a:endParaRPr lang="en-US" altLang="ja-JP" b="1" dirty="0">
              <a:effectLst/>
            </a:endParaRPr>
          </a:p>
          <a:p>
            <a:r>
              <a:rPr lang="ja-JP" altLang="en-US" sz="2400" b="1" dirty="0">
                <a:solidFill>
                  <a:srgbClr val="FF0000"/>
                </a:solidFill>
                <a:effectLst/>
              </a:rPr>
              <a:t>面前</a:t>
            </a:r>
            <a:r>
              <a:rPr lang="en-US" altLang="ja-JP" sz="2400" b="1" dirty="0">
                <a:solidFill>
                  <a:srgbClr val="FF0000"/>
                </a:solidFill>
                <a:effectLst/>
              </a:rPr>
              <a:t>DV</a:t>
            </a:r>
            <a:r>
              <a:rPr lang="ja-JP" altLang="en-US" b="1" dirty="0">
                <a:effectLst/>
              </a:rPr>
              <a:t>　</a:t>
            </a:r>
            <a:r>
              <a:rPr lang="en-US" altLang="ja-JP" b="1" dirty="0">
                <a:effectLst/>
              </a:rPr>
              <a:t>(</a:t>
            </a:r>
            <a:r>
              <a:rPr lang="ja-JP" altLang="en-US" b="1" dirty="0"/>
              <a:t>家族が子どもの目の前で暴力を振るう</a:t>
            </a:r>
            <a:r>
              <a:rPr lang="en-US" altLang="ja-JP" b="1" dirty="0">
                <a:effectLst/>
              </a:rPr>
              <a:t>)</a:t>
            </a:r>
            <a:r>
              <a:rPr lang="ja-JP" altLang="en-US" b="1" dirty="0">
                <a:effectLst/>
              </a:rPr>
              <a:t>　も含まれます。</a:t>
            </a:r>
            <a:endParaRPr lang="en-US" altLang="ja-JP" b="1" dirty="0">
              <a:effectLst/>
            </a:endParaRPr>
          </a:p>
          <a:p>
            <a:r>
              <a:rPr lang="ja-JP" altLang="en-US" b="1" dirty="0"/>
              <a:t>よって、警察等で</a:t>
            </a:r>
            <a:r>
              <a:rPr lang="en-US" altLang="ja-JP" b="1" dirty="0"/>
              <a:t>DV</a:t>
            </a:r>
            <a:r>
              <a:rPr lang="ja-JP" altLang="en-US" b="1" dirty="0"/>
              <a:t>で被害者と子どもが一時保護をされた場合は、管轄の</a:t>
            </a:r>
            <a:r>
              <a:rPr lang="ja-JP" altLang="en-US" sz="2000" b="1" dirty="0">
                <a:solidFill>
                  <a:srgbClr val="FF0000"/>
                </a:solidFill>
              </a:rPr>
              <a:t>児童相談所に通告</a:t>
            </a:r>
            <a:r>
              <a:rPr lang="ja-JP" altLang="en-US" b="1" dirty="0"/>
              <a:t>する案件が増加しています。</a:t>
            </a:r>
            <a:endParaRPr lang="en-US" altLang="ja-JP" b="1" dirty="0">
              <a:effectLst/>
            </a:endParaRPr>
          </a:p>
          <a:p>
            <a:endParaRPr lang="ja-JP" altLang="en-US" b="1" dirty="0">
              <a:latin typeface="AR P丸ゴシック体M" panose="020B0600010101010101" pitchFamily="50" charset="-128"/>
              <a:ea typeface="AR P丸ゴシック体M" panose="020B0600010101010101" pitchFamily="50" charset="-128"/>
            </a:endParaRPr>
          </a:p>
        </p:txBody>
      </p:sp>
      <p:sp>
        <p:nvSpPr>
          <p:cNvPr id="10" name="正方形/長方形 9"/>
          <p:cNvSpPr/>
          <p:nvPr/>
        </p:nvSpPr>
        <p:spPr>
          <a:xfrm>
            <a:off x="455263" y="5589240"/>
            <a:ext cx="8208912" cy="646331"/>
          </a:xfrm>
          <a:prstGeom prst="rect">
            <a:avLst/>
          </a:prstGeom>
        </p:spPr>
        <p:txBody>
          <a:bodyPr wrap="square">
            <a:spAutoFit/>
          </a:bodyPr>
          <a:lstStyle/>
          <a:p>
            <a:r>
              <a:rPr lang="ja-JP" altLang="en-US" dirty="0">
                <a:effectLst/>
              </a:rPr>
              <a:t>　</a:t>
            </a:r>
            <a:r>
              <a:rPr lang="en-US" altLang="ja-JP" dirty="0"/>
              <a:t>※H31.2.28</a:t>
            </a:r>
            <a:r>
              <a:rPr lang="ja-JP" altLang="en-US" dirty="0"/>
              <a:t>には、内閣府より「配偶者暴力相談支援センターと児童相談所等の連携強化等について」通達されています。</a:t>
            </a:r>
            <a:endParaRPr lang="ja-JP" altLang="en-US" b="1" dirty="0">
              <a:latin typeface="AR P丸ゴシック体M" panose="020B0600010101010101" pitchFamily="50" charset="-128"/>
              <a:ea typeface="AR P丸ゴシック体M" panose="020B0600010101010101" pitchFamily="50" charset="-128"/>
            </a:endParaRPr>
          </a:p>
        </p:txBody>
      </p:sp>
      <p:sp>
        <p:nvSpPr>
          <p:cNvPr id="12" name="日付プレースホルダー 11"/>
          <p:cNvSpPr>
            <a:spLocks noGrp="1"/>
          </p:cNvSpPr>
          <p:nvPr>
            <p:ph type="dt" sz="half" idx="10"/>
          </p:nvPr>
        </p:nvSpPr>
        <p:spPr/>
        <p:txBody>
          <a:bodyPr/>
          <a:lstStyle/>
          <a:p>
            <a:r>
              <a:rPr kumimoji="1" lang="en-US" altLang="ja-JP"/>
              <a:t>2019/9/4</a:t>
            </a:r>
            <a:endParaRPr kumimoji="1" lang="ja-JP" altLang="en-US"/>
          </a:p>
        </p:txBody>
      </p:sp>
    </p:spTree>
    <p:extLst>
      <p:ext uri="{BB962C8B-B14F-4D97-AF65-F5344CB8AC3E}">
        <p14:creationId xmlns:p14="http://schemas.microsoft.com/office/powerpoint/2010/main" val="375174110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TotalTime>
  <Words>1348</Words>
  <Application>Microsoft Office PowerPoint</Application>
  <PresentationFormat>画面に合わせる (4:3)</PresentationFormat>
  <Paragraphs>106</Paragraphs>
  <Slides>9</Slides>
  <Notes>3</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9</vt:i4>
      </vt:variant>
    </vt:vector>
  </HeadingPairs>
  <TitlesOfParts>
    <vt:vector size="15" baseType="lpstr">
      <vt:lpstr>AR P丸ゴシック体M</vt:lpstr>
      <vt:lpstr>BIZ UD明朝 Medium</vt:lpstr>
      <vt:lpstr>ＭＳ Ｐゴシック</vt:lpstr>
      <vt:lpstr>Arial</vt:lpstr>
      <vt:lpstr>Calibri</vt:lpstr>
      <vt:lpstr>Office ​​テーマ</vt:lpstr>
      <vt:lpstr>NPO法人くまもと相談所</vt:lpstr>
      <vt:lpstr>婦人保護事業に関する 　　　　　関係法令及び根拠法等</vt:lpstr>
      <vt:lpstr>婦人保護事業に関する 　　　　　関係法令及び根拠法等</vt:lpstr>
      <vt:lpstr>PowerPoint プレゼンテーション</vt:lpstr>
      <vt:lpstr>PowerPoint プレゼンテーション</vt:lpstr>
      <vt:lpstr>DVとは何か　②</vt:lpstr>
      <vt:lpstr>DVとは何か　③</vt:lpstr>
      <vt:lpstr>暴力の特徴</vt:lpstr>
      <vt:lpstr>暴力の特徴</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NPO法人くまもと相談所</dc:title>
  <dc:creator>FJ-USER</dc:creator>
  <cp:lastModifiedBy>山口 里子</cp:lastModifiedBy>
  <cp:revision>22</cp:revision>
  <cp:lastPrinted>2019-09-04T07:57:08Z</cp:lastPrinted>
  <dcterms:created xsi:type="dcterms:W3CDTF">2019-09-04T04:48:54Z</dcterms:created>
  <dcterms:modified xsi:type="dcterms:W3CDTF">2020-06-16T04:49:36Z</dcterms:modified>
</cp:coreProperties>
</file>