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8" r:id="rId2"/>
    <p:sldId id="258" r:id="rId3"/>
    <p:sldId id="266" r:id="rId4"/>
    <p:sldId id="269" r:id="rId5"/>
    <p:sldId id="262" r:id="rId6"/>
  </p:sldIdLst>
  <p:sldSz cx="9906000" cy="6858000" type="A4"/>
  <p:notesSz cx="9929813" cy="6799263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14342"/>
    <a:srgbClr val="FFFFFF"/>
    <a:srgbClr val="229AEB"/>
    <a:srgbClr val="2E9CE7"/>
    <a:srgbClr val="1EC0F1"/>
    <a:srgbClr val="E8C625"/>
    <a:srgbClr val="138FF8"/>
    <a:srgbClr val="49B1E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59" autoAdjust="0"/>
  </p:normalViewPr>
  <p:slideViewPr>
    <p:cSldViewPr snapToObjects="1">
      <p:cViewPr>
        <p:scale>
          <a:sx n="80" d="100"/>
          <a:sy n="80" d="100"/>
        </p:scale>
        <p:origin x="-72" y="48"/>
      </p:cViewPr>
      <p:guideLst>
        <p:guide orient="horz" pos="2295"/>
        <p:guide pos="31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9353E-6D18-B045-892B-D0FAA7FA5073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09588"/>
            <a:ext cx="36814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39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94AB6-64BC-CE42-8081-BACB083B949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89843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94AB6-64BC-CE42-8081-BACB083B9491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9358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0178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3634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522631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73458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2825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162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8307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4684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842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2800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287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3000">
              <a:srgbClr val="00B0F0"/>
            </a:gs>
            <a:gs pos="100000">
              <a:srgbClr val="55B1F0"/>
            </a:gs>
            <a:gs pos="0">
              <a:srgbClr val="229AEB"/>
            </a:gs>
            <a:gs pos="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D531D-39BE-A047-935A-693117E2CCF5}" type="datetimeFigureOut">
              <a:rPr kumimoji="1" lang="ja-JP" altLang="en-US" smtClean="0"/>
              <a:pPr/>
              <a:t>2019/8/6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F7CBB-FB9E-384F-B398-D2E9B5779A9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17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8.wdp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microsoft.com/office/2007/relationships/hdphoto" Target="../media/hdphoto7.wdp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microsoft.com/office/2007/relationships/hdphoto" Target="../media/hdphoto8.wdp"/><Relationship Id="rId5" Type="http://schemas.openxmlformats.org/officeDocument/2006/relationships/image" Target="../media/image9.png"/><Relationship Id="rId10" Type="http://schemas.openxmlformats.org/officeDocument/2006/relationships/image" Target="../media/image11.png"/><Relationship Id="rId4" Type="http://schemas.microsoft.com/office/2007/relationships/hdphoto" Target="../media/hdphoto6.wdp"/><Relationship Id="rId9" Type="http://schemas.microsoft.com/office/2007/relationships/hdphoto" Target="../media/hdphoto7.wdp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スクリーンショット 2018-08-08 22.04.44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23647" y="5352499"/>
            <a:ext cx="2956367" cy="1631870"/>
          </a:xfrm>
          <a:prstGeom prst="rect">
            <a:avLst/>
          </a:prstGeom>
        </p:spPr>
      </p:pic>
      <p:pic>
        <p:nvPicPr>
          <p:cNvPr id="59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8589" y="4274288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ys\Desktop\nami-illust10.png"/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2904" y="2784097"/>
            <a:ext cx="4136459" cy="12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グループ化 16"/>
          <p:cNvGrpSpPr/>
          <p:nvPr/>
        </p:nvGrpSpPr>
        <p:grpSpPr>
          <a:xfrm>
            <a:off x="1568624" y="6237312"/>
            <a:ext cx="1552561" cy="592436"/>
            <a:chOff x="1786112" y="6179743"/>
            <a:chExt cx="1283108" cy="489616"/>
          </a:xfrm>
        </p:grpSpPr>
        <p:sp>
          <p:nvSpPr>
            <p:cNvPr id="28" name="正方形/長方形 27"/>
            <p:cNvSpPr/>
            <p:nvPr/>
          </p:nvSpPr>
          <p:spPr>
            <a:xfrm>
              <a:off x="1786112" y="6179743"/>
              <a:ext cx="1257398" cy="4370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1394" t="64800" r="29537" b="15914"/>
            <a:stretch/>
          </p:blipFill>
          <p:spPr>
            <a:xfrm>
              <a:off x="1796220" y="6192028"/>
              <a:ext cx="1273000" cy="477331"/>
            </a:xfrm>
            <a:prstGeom prst="rect">
              <a:avLst/>
            </a:prstGeom>
          </p:spPr>
        </p:pic>
      </p:grpSp>
      <p:sp>
        <p:nvSpPr>
          <p:cNvPr id="6" name="正方形/長方形 5"/>
          <p:cNvSpPr/>
          <p:nvPr/>
        </p:nvSpPr>
        <p:spPr>
          <a:xfrm>
            <a:off x="5582103" y="188641"/>
            <a:ext cx="4169779" cy="642820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99" b="35565"/>
          <a:stretch/>
        </p:blipFill>
        <p:spPr>
          <a:xfrm>
            <a:off x="5385048" y="692696"/>
            <a:ext cx="4586757" cy="1732830"/>
          </a:xfrm>
          <a:prstGeom prst="rect">
            <a:avLst/>
          </a:prstGeom>
        </p:spPr>
      </p:pic>
      <p:cxnSp>
        <p:nvCxnSpPr>
          <p:cNvPr id="30" name="直線コネクタ 29"/>
          <p:cNvCxnSpPr/>
          <p:nvPr/>
        </p:nvCxnSpPr>
        <p:spPr>
          <a:xfrm>
            <a:off x="784291" y="5949280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円/楕円 30"/>
          <p:cNvSpPr/>
          <p:nvPr/>
        </p:nvSpPr>
        <p:spPr>
          <a:xfrm>
            <a:off x="2288704" y="5877272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2118331" y="5900098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2495356" y="5900097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4" name="直線コネクタ 33"/>
          <p:cNvCxnSpPr/>
          <p:nvPr/>
        </p:nvCxnSpPr>
        <p:spPr>
          <a:xfrm>
            <a:off x="784291" y="5661248"/>
            <a:ext cx="3240360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円/楕円 34"/>
          <p:cNvSpPr/>
          <p:nvPr/>
        </p:nvSpPr>
        <p:spPr>
          <a:xfrm>
            <a:off x="2288704" y="5589240"/>
            <a:ext cx="144016" cy="1440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118331" y="5612066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495356" y="5612065"/>
            <a:ext cx="98365" cy="9836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5845494" y="4437112"/>
            <a:ext cx="3674609" cy="1504050"/>
            <a:chOff x="5845494" y="5013176"/>
            <a:chExt cx="3674609" cy="1504050"/>
          </a:xfrm>
        </p:grpSpPr>
        <p:sp>
          <p:nvSpPr>
            <p:cNvPr id="10" name="正方形/長方形 9"/>
            <p:cNvSpPr/>
            <p:nvPr/>
          </p:nvSpPr>
          <p:spPr>
            <a:xfrm>
              <a:off x="5845494" y="5013176"/>
              <a:ext cx="3674609" cy="15040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" name="直線コネクタ 2"/>
            <p:cNvCxnSpPr/>
            <p:nvPr/>
          </p:nvCxnSpPr>
          <p:spPr>
            <a:xfrm>
              <a:off x="6063438" y="5641399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テキスト ボックス 1"/>
            <p:cNvSpPr txBox="1"/>
            <p:nvPr/>
          </p:nvSpPr>
          <p:spPr>
            <a:xfrm>
              <a:off x="6063438" y="537843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100" b="1" dirty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6075994" y="6047710"/>
              <a:ext cx="12961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b="1" dirty="0" smtClean="0">
                  <a:solidFill>
                    <a:srgbClr val="229AEB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名前</a:t>
              </a:r>
              <a:endParaRPr kumimoji="1" lang="ja-JP" altLang="en-US" sz="1100" b="1" dirty="0">
                <a:solidFill>
                  <a:srgbClr val="229AEB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cxnSp>
          <p:nvCxnSpPr>
            <p:cNvPr id="26" name="直線コネクタ 25"/>
            <p:cNvCxnSpPr/>
            <p:nvPr/>
          </p:nvCxnSpPr>
          <p:spPr>
            <a:xfrm>
              <a:off x="6063438" y="6309320"/>
              <a:ext cx="3240360" cy="0"/>
            </a:xfrm>
            <a:prstGeom prst="line">
              <a:avLst/>
            </a:prstGeom>
            <a:ln>
              <a:solidFill>
                <a:srgbClr val="229AEB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正方形/長方形 26"/>
          <p:cNvSpPr/>
          <p:nvPr/>
        </p:nvSpPr>
        <p:spPr>
          <a:xfrm>
            <a:off x="5642957" y="244023"/>
            <a:ext cx="4051775" cy="6302796"/>
          </a:xfrm>
          <a:prstGeom prst="rect">
            <a:avLst/>
          </a:prstGeom>
          <a:noFill/>
          <a:ln w="889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/>
          <p:cNvGrpSpPr/>
          <p:nvPr/>
        </p:nvGrpSpPr>
        <p:grpSpPr>
          <a:xfrm>
            <a:off x="6169803" y="3027165"/>
            <a:ext cx="1399046" cy="646331"/>
            <a:chOff x="5896310" y="2959136"/>
            <a:chExt cx="1399046" cy="646331"/>
          </a:xfrm>
        </p:grpSpPr>
        <p:sp>
          <p:nvSpPr>
            <p:cNvPr id="41" name="テキスト ボックス 40"/>
            <p:cNvSpPr txBox="1"/>
            <p:nvPr/>
          </p:nvSpPr>
          <p:spPr>
            <a:xfrm>
              <a:off x="5896310" y="2959136"/>
              <a:ext cx="4248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Ｎ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3" name="テキスト ボックス 42"/>
            <p:cNvSpPr txBox="1"/>
            <p:nvPr/>
          </p:nvSpPr>
          <p:spPr>
            <a:xfrm>
              <a:off x="6465168" y="2959136"/>
              <a:ext cx="542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Ｔ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35005" y="2959136"/>
              <a:ext cx="5603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Ｅ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18132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7276306" y="3032951"/>
            <a:ext cx="1623936" cy="646331"/>
            <a:chOff x="7997627" y="2959136"/>
            <a:chExt cx="1623936" cy="646331"/>
          </a:xfrm>
        </p:grpSpPr>
        <p:sp>
          <p:nvSpPr>
            <p:cNvPr id="42" name="テキスト ボックス 41"/>
            <p:cNvSpPr txBox="1"/>
            <p:nvPr/>
          </p:nvSpPr>
          <p:spPr>
            <a:xfrm>
              <a:off x="8644458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99762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Ｂ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8365951" y="2959136"/>
              <a:ext cx="5457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Ｏ</a:t>
              </a:r>
              <a:endParaRPr kumimoji="1" lang="ja-JP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8793807" y="2959136"/>
              <a:ext cx="827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en-US" altLang="ja-JP" sz="3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Gungsuh" panose="02030600000101010101" pitchFamily="18" charset="-127"/>
                  <a:ea typeface="Gungsuh" panose="02030600000101010101" pitchFamily="18" charset="-127"/>
                </a:rPr>
                <a:t>K</a:t>
              </a: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838118" y="5983768"/>
            <a:ext cx="315795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この活動は、海と日本プロジェクトの一環で実施しています。</a:t>
            </a:r>
          </a:p>
        </p:txBody>
      </p:sp>
      <p:sp>
        <p:nvSpPr>
          <p:cNvPr id="52" name="正方形/長方形 51"/>
          <p:cNvSpPr/>
          <p:nvPr/>
        </p:nvSpPr>
        <p:spPr>
          <a:xfrm>
            <a:off x="834943" y="5687615"/>
            <a:ext cx="315795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海洋キッズスクール実行委員会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0" name="図 59" descr="スクリーンショット 2018-08-08 22.05.24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42701" y="-851645"/>
            <a:ext cx="1874617" cy="1619319"/>
          </a:xfrm>
          <a:prstGeom prst="rect">
            <a:avLst/>
          </a:prstGeom>
        </p:spPr>
      </p:pic>
      <p:grpSp>
        <p:nvGrpSpPr>
          <p:cNvPr id="286" name="グループ化 285"/>
          <p:cNvGrpSpPr/>
          <p:nvPr/>
        </p:nvGrpSpPr>
        <p:grpSpPr>
          <a:xfrm>
            <a:off x="150366" y="429041"/>
            <a:ext cx="4639133" cy="5178283"/>
            <a:chOff x="1824972" y="756411"/>
            <a:chExt cx="4639133" cy="5178283"/>
          </a:xfrm>
        </p:grpSpPr>
        <p:sp>
          <p:nvSpPr>
            <p:cNvPr id="287" name="正方形/長方形 286"/>
            <p:cNvSpPr/>
            <p:nvPr/>
          </p:nvSpPr>
          <p:spPr>
            <a:xfrm>
              <a:off x="5358798" y="75641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5358798" y="91310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5516560" y="92024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5358798" y="107409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5516830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5677243" y="107171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5198386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5358798" y="123078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5516830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5677243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5837656" y="122840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5198386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5358798" y="13925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0" name="正方形/長方形 299"/>
            <p:cNvSpPr/>
            <p:nvPr/>
          </p:nvSpPr>
          <p:spPr>
            <a:xfrm>
              <a:off x="5516830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1" name="正方形/長方形 300"/>
            <p:cNvSpPr/>
            <p:nvPr/>
          </p:nvSpPr>
          <p:spPr>
            <a:xfrm>
              <a:off x="5677243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5837656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6333181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5037974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5198386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5358798" y="154919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5516830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5677243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5837656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5993307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6163244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6333181" y="154681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4877562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5037974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5198386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5358798" y="17006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7" name="正方形/長方形 316"/>
            <p:cNvSpPr/>
            <p:nvPr/>
          </p:nvSpPr>
          <p:spPr>
            <a:xfrm>
              <a:off x="5516830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8" name="正方形/長方形 317"/>
            <p:cNvSpPr/>
            <p:nvPr/>
          </p:nvSpPr>
          <p:spPr>
            <a:xfrm>
              <a:off x="5677243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9" name="正方形/長方形 318"/>
            <p:cNvSpPr/>
            <p:nvPr/>
          </p:nvSpPr>
          <p:spPr>
            <a:xfrm>
              <a:off x="5837656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0" name="正方形/長方形 319"/>
            <p:cNvSpPr/>
            <p:nvPr/>
          </p:nvSpPr>
          <p:spPr>
            <a:xfrm>
              <a:off x="5993307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1" name="正方形/長方形 320"/>
            <p:cNvSpPr/>
            <p:nvPr/>
          </p:nvSpPr>
          <p:spPr>
            <a:xfrm>
              <a:off x="6163244" y="170780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2" name="正方形/長方形 321"/>
            <p:cNvSpPr/>
            <p:nvPr/>
          </p:nvSpPr>
          <p:spPr>
            <a:xfrm>
              <a:off x="4717150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3" name="正方形/長方形 322"/>
            <p:cNvSpPr/>
            <p:nvPr/>
          </p:nvSpPr>
          <p:spPr>
            <a:xfrm>
              <a:off x="4877562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5198386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5358798" y="185735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5516830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5677243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5837656" y="185497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4877562" y="20227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5677243" y="20203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5198386" y="217945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4877562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5198386" y="234043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4717150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4877562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5037974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5198386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5358798" y="249713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正方形/長方形 338"/>
            <p:cNvSpPr/>
            <p:nvPr/>
          </p:nvSpPr>
          <p:spPr>
            <a:xfrm>
              <a:off x="4717150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0" name="正方形/長方形 339"/>
            <p:cNvSpPr/>
            <p:nvPr/>
          </p:nvSpPr>
          <p:spPr>
            <a:xfrm>
              <a:off x="4877562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1" name="正方形/長方形 340"/>
            <p:cNvSpPr/>
            <p:nvPr/>
          </p:nvSpPr>
          <p:spPr>
            <a:xfrm>
              <a:off x="5037974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正方形/長方形 341"/>
            <p:cNvSpPr/>
            <p:nvPr/>
          </p:nvSpPr>
          <p:spPr>
            <a:xfrm>
              <a:off x="5198386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3" name="正方形/長方形 342"/>
            <p:cNvSpPr/>
            <p:nvPr/>
          </p:nvSpPr>
          <p:spPr>
            <a:xfrm>
              <a:off x="5358798" y="265382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4" name="正方形/長方形 343"/>
            <p:cNvSpPr/>
            <p:nvPr/>
          </p:nvSpPr>
          <p:spPr>
            <a:xfrm>
              <a:off x="4877562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正方形/長方形 344"/>
            <p:cNvSpPr/>
            <p:nvPr/>
          </p:nvSpPr>
          <p:spPr>
            <a:xfrm>
              <a:off x="5037974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6" name="正方形/長方形 345"/>
            <p:cNvSpPr/>
            <p:nvPr/>
          </p:nvSpPr>
          <p:spPr>
            <a:xfrm>
              <a:off x="5198386" y="281052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4877562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5037974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5198386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5358798" y="2971509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4717150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4877562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5037974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5198386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5358798" y="312820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455673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4717150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4877562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5037974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5198386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5358798" y="3284081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正方形/長方形 361"/>
            <p:cNvSpPr/>
            <p:nvPr/>
          </p:nvSpPr>
          <p:spPr>
            <a:xfrm>
              <a:off x="3924615" y="3440775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3" name="正方形/長方形 362"/>
            <p:cNvSpPr/>
            <p:nvPr/>
          </p:nvSpPr>
          <p:spPr>
            <a:xfrm>
              <a:off x="439632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4" name="正方形/長方形 363"/>
            <p:cNvSpPr/>
            <p:nvPr/>
          </p:nvSpPr>
          <p:spPr>
            <a:xfrm>
              <a:off x="455673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5" name="正方形/長方形 364"/>
            <p:cNvSpPr/>
            <p:nvPr/>
          </p:nvSpPr>
          <p:spPr>
            <a:xfrm>
              <a:off x="4717150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6" name="正方形/長方形 365"/>
            <p:cNvSpPr/>
            <p:nvPr/>
          </p:nvSpPr>
          <p:spPr>
            <a:xfrm>
              <a:off x="4877562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7" name="正方形/長方形 366"/>
            <p:cNvSpPr/>
            <p:nvPr/>
          </p:nvSpPr>
          <p:spPr>
            <a:xfrm>
              <a:off x="5037974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8" name="正方形/長方形 367"/>
            <p:cNvSpPr/>
            <p:nvPr/>
          </p:nvSpPr>
          <p:spPr>
            <a:xfrm>
              <a:off x="5198386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5358798" y="3440775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76737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924615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4245439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4396326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4556738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4717150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4877562" y="3601763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5037974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5198386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5358798" y="3601763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376737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3924615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4245439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4396326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4" name="正方形/長方形 383"/>
            <p:cNvSpPr/>
            <p:nvPr/>
          </p:nvSpPr>
          <p:spPr>
            <a:xfrm>
              <a:off x="4556738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5" name="正方形/長方形 384"/>
            <p:cNvSpPr/>
            <p:nvPr/>
          </p:nvSpPr>
          <p:spPr>
            <a:xfrm>
              <a:off x="4717150" y="3758457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6" name="正方形/長方形 385"/>
            <p:cNvSpPr/>
            <p:nvPr/>
          </p:nvSpPr>
          <p:spPr>
            <a:xfrm>
              <a:off x="4877562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7" name="正方形/長方形 386"/>
            <p:cNvSpPr/>
            <p:nvPr/>
          </p:nvSpPr>
          <p:spPr>
            <a:xfrm>
              <a:off x="5037974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8" name="正方形/長方形 387"/>
            <p:cNvSpPr/>
            <p:nvPr/>
          </p:nvSpPr>
          <p:spPr>
            <a:xfrm>
              <a:off x="5198386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9" name="正方形/長方形 388"/>
            <p:cNvSpPr/>
            <p:nvPr/>
          </p:nvSpPr>
          <p:spPr>
            <a:xfrm>
              <a:off x="5358798" y="3758457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0" name="正方形/長方形 389"/>
            <p:cNvSpPr/>
            <p:nvPr/>
          </p:nvSpPr>
          <p:spPr>
            <a:xfrm>
              <a:off x="3456079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3616491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76737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924615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4085027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4245439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439632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4556738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4717150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4877562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5037974" y="391064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5198386" y="391064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804906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6531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12573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86142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6" name="正方形/長方形 405"/>
            <p:cNvSpPr/>
            <p:nvPr/>
          </p:nvSpPr>
          <p:spPr>
            <a:xfrm>
              <a:off x="3456079" y="406734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7" name="正方形/長方形 406"/>
            <p:cNvSpPr/>
            <p:nvPr/>
          </p:nvSpPr>
          <p:spPr>
            <a:xfrm>
              <a:off x="3616491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8" name="正方形/長方形 407"/>
            <p:cNvSpPr/>
            <p:nvPr/>
          </p:nvSpPr>
          <p:spPr>
            <a:xfrm>
              <a:off x="376737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9" name="正方形/長方形 408"/>
            <p:cNvSpPr/>
            <p:nvPr/>
          </p:nvSpPr>
          <p:spPr>
            <a:xfrm>
              <a:off x="3924615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0" name="正方形/長方形 409"/>
            <p:cNvSpPr/>
            <p:nvPr/>
          </p:nvSpPr>
          <p:spPr>
            <a:xfrm>
              <a:off x="4085027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1" name="正方形/長方形 410"/>
            <p:cNvSpPr/>
            <p:nvPr/>
          </p:nvSpPr>
          <p:spPr>
            <a:xfrm>
              <a:off x="4245439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2" name="正方形/長方形 411"/>
            <p:cNvSpPr/>
            <p:nvPr/>
          </p:nvSpPr>
          <p:spPr>
            <a:xfrm>
              <a:off x="439632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4556738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4717150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4877562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5037974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5198386" y="406734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2804906" y="4228330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296531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312573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328614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45607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616491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376737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3924615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4085027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4245439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8" name="正方形/長方形 427"/>
            <p:cNvSpPr/>
            <p:nvPr/>
          </p:nvSpPr>
          <p:spPr>
            <a:xfrm>
              <a:off x="4396326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9" name="正方形/長方形 428"/>
            <p:cNvSpPr/>
            <p:nvPr/>
          </p:nvSpPr>
          <p:spPr>
            <a:xfrm>
              <a:off x="4556738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" name="正方形/長方形 429"/>
            <p:cNvSpPr/>
            <p:nvPr/>
          </p:nvSpPr>
          <p:spPr>
            <a:xfrm>
              <a:off x="4717150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1" name="正方形/長方形 430"/>
            <p:cNvSpPr/>
            <p:nvPr/>
          </p:nvSpPr>
          <p:spPr>
            <a:xfrm>
              <a:off x="4877562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2" name="正方形/長方形 431"/>
            <p:cNvSpPr/>
            <p:nvPr/>
          </p:nvSpPr>
          <p:spPr>
            <a:xfrm>
              <a:off x="5037974" y="422833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3" name="正方形/長方形 432"/>
            <p:cNvSpPr/>
            <p:nvPr/>
          </p:nvSpPr>
          <p:spPr>
            <a:xfrm>
              <a:off x="2465032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4" name="正方形/長方形 433"/>
            <p:cNvSpPr/>
            <p:nvPr/>
          </p:nvSpPr>
          <p:spPr>
            <a:xfrm>
              <a:off x="2634969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5" name="正方形/長方形 434"/>
            <p:cNvSpPr/>
            <p:nvPr/>
          </p:nvSpPr>
          <p:spPr>
            <a:xfrm>
              <a:off x="2804906" y="438502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6" name="正方形/長方形 435"/>
            <p:cNvSpPr/>
            <p:nvPr/>
          </p:nvSpPr>
          <p:spPr>
            <a:xfrm>
              <a:off x="296531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7" name="正方形/長方形 436"/>
            <p:cNvSpPr/>
            <p:nvPr/>
          </p:nvSpPr>
          <p:spPr>
            <a:xfrm>
              <a:off x="312573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8" name="正方形/長方形 437"/>
            <p:cNvSpPr/>
            <p:nvPr/>
          </p:nvSpPr>
          <p:spPr>
            <a:xfrm>
              <a:off x="328614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9" name="正方形/長方形 438"/>
            <p:cNvSpPr/>
            <p:nvPr/>
          </p:nvSpPr>
          <p:spPr>
            <a:xfrm>
              <a:off x="3616491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正方形/長方形 439"/>
            <p:cNvSpPr/>
            <p:nvPr/>
          </p:nvSpPr>
          <p:spPr>
            <a:xfrm>
              <a:off x="376737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1" name="正方形/長方形 440"/>
            <p:cNvSpPr/>
            <p:nvPr/>
          </p:nvSpPr>
          <p:spPr>
            <a:xfrm>
              <a:off x="3924615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2" name="正方形/長方形 441"/>
            <p:cNvSpPr/>
            <p:nvPr/>
          </p:nvSpPr>
          <p:spPr>
            <a:xfrm>
              <a:off x="4085027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3" name="正方形/長方形 442"/>
            <p:cNvSpPr/>
            <p:nvPr/>
          </p:nvSpPr>
          <p:spPr>
            <a:xfrm>
              <a:off x="4245439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4" name="正方形/長方形 443"/>
            <p:cNvSpPr/>
            <p:nvPr/>
          </p:nvSpPr>
          <p:spPr>
            <a:xfrm>
              <a:off x="4396326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正方形/長方形 444"/>
            <p:cNvSpPr/>
            <p:nvPr/>
          </p:nvSpPr>
          <p:spPr>
            <a:xfrm>
              <a:off x="4556738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6" name="正方形/長方形 445"/>
            <p:cNvSpPr/>
            <p:nvPr/>
          </p:nvSpPr>
          <p:spPr>
            <a:xfrm>
              <a:off x="4717150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7" name="正方形/長方形 446"/>
            <p:cNvSpPr/>
            <p:nvPr/>
          </p:nvSpPr>
          <p:spPr>
            <a:xfrm>
              <a:off x="4877562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8" name="正方形/長方形 447"/>
            <p:cNvSpPr/>
            <p:nvPr/>
          </p:nvSpPr>
          <p:spPr>
            <a:xfrm>
              <a:off x="5037974" y="438502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9" name="正方形/長方形 448"/>
            <p:cNvSpPr/>
            <p:nvPr/>
          </p:nvSpPr>
          <p:spPr>
            <a:xfrm>
              <a:off x="2295095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0" name="正方形/長方形 449"/>
            <p:cNvSpPr/>
            <p:nvPr/>
          </p:nvSpPr>
          <p:spPr>
            <a:xfrm>
              <a:off x="2465032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1" name="正方形/長方形 450"/>
            <p:cNvSpPr/>
            <p:nvPr/>
          </p:nvSpPr>
          <p:spPr>
            <a:xfrm>
              <a:off x="2634969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2" name="正方形/長方形 451"/>
            <p:cNvSpPr/>
            <p:nvPr/>
          </p:nvSpPr>
          <p:spPr>
            <a:xfrm>
              <a:off x="280490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3" name="正方形/長方形 452"/>
            <p:cNvSpPr/>
            <p:nvPr/>
          </p:nvSpPr>
          <p:spPr>
            <a:xfrm>
              <a:off x="296531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4" name="正方形/長方形 453"/>
            <p:cNvSpPr/>
            <p:nvPr/>
          </p:nvSpPr>
          <p:spPr>
            <a:xfrm>
              <a:off x="3616491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5" name="正方形/長方形 454"/>
            <p:cNvSpPr/>
            <p:nvPr/>
          </p:nvSpPr>
          <p:spPr>
            <a:xfrm>
              <a:off x="3767378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6" name="正方形/長方形 455"/>
            <p:cNvSpPr/>
            <p:nvPr/>
          </p:nvSpPr>
          <p:spPr>
            <a:xfrm>
              <a:off x="4085027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7" name="正方形/長方形 456"/>
            <p:cNvSpPr/>
            <p:nvPr/>
          </p:nvSpPr>
          <p:spPr>
            <a:xfrm>
              <a:off x="4245439" y="454090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8" name="正方形/長方形 457"/>
            <p:cNvSpPr/>
            <p:nvPr/>
          </p:nvSpPr>
          <p:spPr>
            <a:xfrm>
              <a:off x="4396326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9" name="正方形/長方形 458"/>
            <p:cNvSpPr/>
            <p:nvPr/>
          </p:nvSpPr>
          <p:spPr>
            <a:xfrm>
              <a:off x="4556738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0" name="正方形/長方形 459"/>
            <p:cNvSpPr/>
            <p:nvPr/>
          </p:nvSpPr>
          <p:spPr>
            <a:xfrm>
              <a:off x="4717150" y="4540902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1" name="正方形/長方形 460"/>
            <p:cNvSpPr/>
            <p:nvPr/>
          </p:nvSpPr>
          <p:spPr>
            <a:xfrm>
              <a:off x="213785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2" name="正方形/長方形 461"/>
            <p:cNvSpPr/>
            <p:nvPr/>
          </p:nvSpPr>
          <p:spPr>
            <a:xfrm>
              <a:off x="2295095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3" name="正方形/長方形 462"/>
            <p:cNvSpPr/>
            <p:nvPr/>
          </p:nvSpPr>
          <p:spPr>
            <a:xfrm>
              <a:off x="3125730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4" name="正方形/長方形 463"/>
            <p:cNvSpPr/>
            <p:nvPr/>
          </p:nvSpPr>
          <p:spPr>
            <a:xfrm>
              <a:off x="3616491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5" name="正方形/長方形 464"/>
            <p:cNvSpPr/>
            <p:nvPr/>
          </p:nvSpPr>
          <p:spPr>
            <a:xfrm>
              <a:off x="3767378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6" name="正方形/長方形 465"/>
            <p:cNvSpPr/>
            <p:nvPr/>
          </p:nvSpPr>
          <p:spPr>
            <a:xfrm>
              <a:off x="4396326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7" name="正方形/長方形 466"/>
            <p:cNvSpPr/>
            <p:nvPr/>
          </p:nvSpPr>
          <p:spPr>
            <a:xfrm>
              <a:off x="4556738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8" name="正方形/長方形 467"/>
            <p:cNvSpPr/>
            <p:nvPr/>
          </p:nvSpPr>
          <p:spPr>
            <a:xfrm>
              <a:off x="4717150" y="4697596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9" name="正方形/長方形 468"/>
            <p:cNvSpPr/>
            <p:nvPr/>
          </p:nvSpPr>
          <p:spPr>
            <a:xfrm>
              <a:off x="213785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0" name="正方形/長方形 469"/>
            <p:cNvSpPr/>
            <p:nvPr/>
          </p:nvSpPr>
          <p:spPr>
            <a:xfrm>
              <a:off x="2295095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1" name="正方形/長方形 470"/>
            <p:cNvSpPr/>
            <p:nvPr/>
          </p:nvSpPr>
          <p:spPr>
            <a:xfrm>
              <a:off x="2804906" y="4858584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2" name="正方形/長方形 471"/>
            <p:cNvSpPr/>
            <p:nvPr/>
          </p:nvSpPr>
          <p:spPr>
            <a:xfrm>
              <a:off x="296531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3" name="正方形/長方形 472"/>
            <p:cNvSpPr/>
            <p:nvPr/>
          </p:nvSpPr>
          <p:spPr>
            <a:xfrm>
              <a:off x="3125730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4" name="正方形/長方形 473"/>
            <p:cNvSpPr/>
            <p:nvPr/>
          </p:nvSpPr>
          <p:spPr>
            <a:xfrm>
              <a:off x="3456079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5" name="正方形/長方形 474"/>
            <p:cNvSpPr/>
            <p:nvPr/>
          </p:nvSpPr>
          <p:spPr>
            <a:xfrm>
              <a:off x="3616491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6" name="正方形/長方形 475"/>
            <p:cNvSpPr/>
            <p:nvPr/>
          </p:nvSpPr>
          <p:spPr>
            <a:xfrm>
              <a:off x="3767378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7" name="正方形/長方形 476"/>
            <p:cNvSpPr/>
            <p:nvPr/>
          </p:nvSpPr>
          <p:spPr>
            <a:xfrm>
              <a:off x="3924615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8" name="正方形/長方形 477"/>
            <p:cNvSpPr/>
            <p:nvPr/>
          </p:nvSpPr>
          <p:spPr>
            <a:xfrm>
              <a:off x="4085027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9" name="正方形/長方形 478"/>
            <p:cNvSpPr/>
            <p:nvPr/>
          </p:nvSpPr>
          <p:spPr>
            <a:xfrm>
              <a:off x="1824972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0" name="正方形/長方形 479"/>
            <p:cNvSpPr/>
            <p:nvPr/>
          </p:nvSpPr>
          <p:spPr>
            <a:xfrm>
              <a:off x="1980623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1" name="正方形/長方形 480"/>
            <p:cNvSpPr/>
            <p:nvPr/>
          </p:nvSpPr>
          <p:spPr>
            <a:xfrm>
              <a:off x="2137858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2" name="正方形/長方形 481"/>
            <p:cNvSpPr/>
            <p:nvPr/>
          </p:nvSpPr>
          <p:spPr>
            <a:xfrm>
              <a:off x="2295095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3" name="正方形/長方形 482"/>
            <p:cNvSpPr/>
            <p:nvPr/>
          </p:nvSpPr>
          <p:spPr>
            <a:xfrm>
              <a:off x="2634969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4" name="正方形/長方形 483"/>
            <p:cNvSpPr/>
            <p:nvPr/>
          </p:nvSpPr>
          <p:spPr>
            <a:xfrm>
              <a:off x="2804906" y="50152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5" name="正方形/長方形 484"/>
            <p:cNvSpPr/>
            <p:nvPr/>
          </p:nvSpPr>
          <p:spPr>
            <a:xfrm>
              <a:off x="296531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6" name="正方形/長方形 485"/>
            <p:cNvSpPr/>
            <p:nvPr/>
          </p:nvSpPr>
          <p:spPr>
            <a:xfrm>
              <a:off x="3125730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7" name="正方形/長方形 486"/>
            <p:cNvSpPr/>
            <p:nvPr/>
          </p:nvSpPr>
          <p:spPr>
            <a:xfrm>
              <a:off x="3456079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8" name="正方形/長方形 487"/>
            <p:cNvSpPr/>
            <p:nvPr/>
          </p:nvSpPr>
          <p:spPr>
            <a:xfrm>
              <a:off x="3616491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9" name="正方形/長方形 488"/>
            <p:cNvSpPr/>
            <p:nvPr/>
          </p:nvSpPr>
          <p:spPr>
            <a:xfrm>
              <a:off x="3767378" y="50152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0" name="正方形/長方形 489"/>
            <p:cNvSpPr/>
            <p:nvPr/>
          </p:nvSpPr>
          <p:spPr>
            <a:xfrm>
              <a:off x="1824972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1" name="正方形/長方形 490"/>
            <p:cNvSpPr/>
            <p:nvPr/>
          </p:nvSpPr>
          <p:spPr>
            <a:xfrm>
              <a:off x="1980623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2" name="正方形/長方形 491"/>
            <p:cNvSpPr/>
            <p:nvPr/>
          </p:nvSpPr>
          <p:spPr>
            <a:xfrm>
              <a:off x="2137858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3" name="正方形/長方形 492"/>
            <p:cNvSpPr/>
            <p:nvPr/>
          </p:nvSpPr>
          <p:spPr>
            <a:xfrm>
              <a:off x="2295095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4" name="正方形/長方形 493"/>
            <p:cNvSpPr/>
            <p:nvPr/>
          </p:nvSpPr>
          <p:spPr>
            <a:xfrm>
              <a:off x="2634969" y="5167678"/>
              <a:ext cx="130924" cy="1309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5" name="正方形/長方形 494"/>
            <p:cNvSpPr/>
            <p:nvPr/>
          </p:nvSpPr>
          <p:spPr>
            <a:xfrm>
              <a:off x="2804906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6" name="正方形/長方形 495"/>
            <p:cNvSpPr/>
            <p:nvPr/>
          </p:nvSpPr>
          <p:spPr>
            <a:xfrm>
              <a:off x="3125730" y="5167678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7" name="正方形/長方形 496"/>
            <p:cNvSpPr/>
            <p:nvPr/>
          </p:nvSpPr>
          <p:spPr>
            <a:xfrm>
              <a:off x="2137858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8" name="正方形/長方形 497"/>
            <p:cNvSpPr/>
            <p:nvPr/>
          </p:nvSpPr>
          <p:spPr>
            <a:xfrm>
              <a:off x="2295095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9" name="正方形/長方形 498"/>
            <p:cNvSpPr/>
            <p:nvPr/>
          </p:nvSpPr>
          <p:spPr>
            <a:xfrm>
              <a:off x="2634969" y="532866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0" name="正方形/長方形 499"/>
            <p:cNvSpPr/>
            <p:nvPr/>
          </p:nvSpPr>
          <p:spPr>
            <a:xfrm>
              <a:off x="1980623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1" name="正方形/長方形 500"/>
            <p:cNvSpPr/>
            <p:nvPr/>
          </p:nvSpPr>
          <p:spPr>
            <a:xfrm>
              <a:off x="2137858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295095" y="548536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1980623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2137858" y="564707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1980623" y="5803770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5993307" y="1390122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1980623" y="4858584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1980623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1824972" y="4697596"/>
              <a:ext cx="130924" cy="1309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" name="正方形/長方形 4"/>
          <p:cNvSpPr/>
          <p:nvPr/>
        </p:nvSpPr>
        <p:spPr>
          <a:xfrm>
            <a:off x="4484948" y="0"/>
            <a:ext cx="936104" cy="6858000"/>
          </a:xfrm>
          <a:prstGeom prst="rect">
            <a:avLst/>
          </a:prstGeom>
          <a:pattFill prst="dkVert">
            <a:fgClr>
              <a:schemeClr val="tx2">
                <a:lumMod val="50000"/>
              </a:schemeClr>
            </a:fgClr>
            <a:bgClr>
              <a:schemeClr val="tx2">
                <a:lumMod val="75000"/>
              </a:schemeClr>
            </a:bgClr>
          </a:patt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/>
          <p:cNvCxnSpPr/>
          <p:nvPr/>
        </p:nvCxnSpPr>
        <p:spPr>
          <a:xfrm flipH="1" flipV="1">
            <a:off x="1116608" y="3176005"/>
            <a:ext cx="72008" cy="649783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507747" y="3188834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>
            <a:endCxn id="349" idx="0"/>
          </p:cNvCxnSpPr>
          <p:nvPr/>
        </p:nvCxnSpPr>
        <p:spPr>
          <a:xfrm flipV="1">
            <a:off x="3420427" y="2644139"/>
            <a:ext cx="168815" cy="716687"/>
          </a:xfrm>
          <a:prstGeom prst="line">
            <a:avLst/>
          </a:prstGeom>
          <a:ln>
            <a:solidFill>
              <a:srgbClr val="E1434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3581640" y="2644978"/>
            <a:ext cx="795296" cy="0"/>
          </a:xfrm>
          <a:prstGeom prst="line">
            <a:avLst/>
          </a:prstGeom>
          <a:ln>
            <a:solidFill>
              <a:srgbClr val="E1434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746651" y="4113942"/>
            <a:ext cx="447236" cy="48035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4200" y="4116323"/>
            <a:ext cx="72328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393862" y="2953975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山口県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3656856" y="2348880"/>
            <a:ext cx="8243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b="1" i="1" u="sng" dirty="0" smtClean="0">
                <a:solidFill>
                  <a:srgbClr val="E1434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福島県</a:t>
            </a:r>
            <a:endParaRPr lang="ja-JP" altLang="en-US" sz="1100" b="1" i="1" u="sng" dirty="0">
              <a:solidFill>
                <a:srgbClr val="E1434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-101344" y="388747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愛媛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円/楕円 55"/>
          <p:cNvSpPr/>
          <p:nvPr/>
        </p:nvSpPr>
        <p:spPr>
          <a:xfrm>
            <a:off x="3364894" y="3270577"/>
            <a:ext cx="98365" cy="98365"/>
          </a:xfrm>
          <a:prstGeom prst="ellipse">
            <a:avLst/>
          </a:prstGeom>
          <a:solidFill>
            <a:schemeClr val="accent2"/>
          </a:solidFill>
          <a:ln>
            <a:solidFill>
              <a:srgbClr val="E143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E14342"/>
              </a:solidFill>
            </a:endParaRPr>
          </a:p>
        </p:txBody>
      </p:sp>
      <p:sp>
        <p:nvSpPr>
          <p:cNvPr id="57" name="円/楕円 56"/>
          <p:cNvSpPr/>
          <p:nvPr/>
        </p:nvSpPr>
        <p:spPr>
          <a:xfrm>
            <a:off x="1143115" y="4541143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sp>
        <p:nvSpPr>
          <p:cNvPr id="58" name="円/楕円 57"/>
          <p:cNvSpPr/>
          <p:nvPr/>
        </p:nvSpPr>
        <p:spPr>
          <a:xfrm>
            <a:off x="1139912" y="3751622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0" name="直線コネクタ 509"/>
          <p:cNvCxnSpPr>
            <a:stCxn id="513" idx="0"/>
          </p:cNvCxnSpPr>
          <p:nvPr/>
        </p:nvCxnSpPr>
        <p:spPr>
          <a:xfrm flipH="1" flipV="1">
            <a:off x="1706456" y="2765911"/>
            <a:ext cx="135239" cy="83364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1" name="直線コネクタ 510"/>
          <p:cNvCxnSpPr/>
          <p:nvPr/>
        </p:nvCxnSpPr>
        <p:spPr>
          <a:xfrm flipH="1">
            <a:off x="1097595" y="277873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2" name="正方形/長方形 511"/>
          <p:cNvSpPr/>
          <p:nvPr/>
        </p:nvSpPr>
        <p:spPr>
          <a:xfrm>
            <a:off x="983710" y="254388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鳥取県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3" name="円/楕円 512"/>
          <p:cNvSpPr/>
          <p:nvPr/>
        </p:nvSpPr>
        <p:spPr>
          <a:xfrm>
            <a:off x="1792512" y="3599557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4" name="直線コネクタ 513"/>
          <p:cNvCxnSpPr>
            <a:stCxn id="517" idx="4"/>
          </p:cNvCxnSpPr>
          <p:nvPr/>
        </p:nvCxnSpPr>
        <p:spPr>
          <a:xfrm flipH="1" flipV="1">
            <a:off x="2195794" y="2383169"/>
            <a:ext cx="111091" cy="854847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5" name="直線コネクタ 514"/>
          <p:cNvCxnSpPr/>
          <p:nvPr/>
        </p:nvCxnSpPr>
        <p:spPr>
          <a:xfrm flipH="1">
            <a:off x="1586933" y="2395997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6" name="正方形/長方形 515"/>
          <p:cNvSpPr/>
          <p:nvPr/>
        </p:nvSpPr>
        <p:spPr>
          <a:xfrm>
            <a:off x="1473048" y="2161138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7" name="円/楕円 516"/>
          <p:cNvSpPr/>
          <p:nvPr/>
        </p:nvSpPr>
        <p:spPr>
          <a:xfrm>
            <a:off x="2257702" y="3139651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18" name="直線コネクタ 517"/>
          <p:cNvCxnSpPr>
            <a:stCxn id="521" idx="6"/>
          </p:cNvCxnSpPr>
          <p:nvPr/>
        </p:nvCxnSpPr>
        <p:spPr>
          <a:xfrm flipV="1">
            <a:off x="2996776" y="4051666"/>
            <a:ext cx="689609" cy="235395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9" name="直線コネクタ 518"/>
          <p:cNvCxnSpPr/>
          <p:nvPr/>
        </p:nvCxnSpPr>
        <p:spPr>
          <a:xfrm flipH="1">
            <a:off x="3678502" y="4053963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0" name="正方形/長方形 519"/>
          <p:cNvSpPr/>
          <p:nvPr/>
        </p:nvSpPr>
        <p:spPr>
          <a:xfrm>
            <a:off x="3564617" y="3819104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静岡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1" name="円/楕円 520"/>
          <p:cNvSpPr/>
          <p:nvPr/>
        </p:nvSpPr>
        <p:spPr>
          <a:xfrm>
            <a:off x="2898411" y="4237878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  <p:cxnSp>
        <p:nvCxnSpPr>
          <p:cNvPr id="522" name="直線コネクタ 521"/>
          <p:cNvCxnSpPr/>
          <p:nvPr/>
        </p:nvCxnSpPr>
        <p:spPr>
          <a:xfrm flipH="1" flipV="1">
            <a:off x="685951" y="4723223"/>
            <a:ext cx="219902" cy="669626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3" name="直線コネクタ 522"/>
          <p:cNvCxnSpPr/>
          <p:nvPr/>
        </p:nvCxnSpPr>
        <p:spPr>
          <a:xfrm flipH="1">
            <a:off x="898176" y="5392849"/>
            <a:ext cx="612068" cy="0"/>
          </a:xfrm>
          <a:prstGeom prst="line">
            <a:avLst/>
          </a:prstGeom>
          <a:ln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4" name="正方形/長方形 523"/>
          <p:cNvSpPr/>
          <p:nvPr/>
        </p:nvSpPr>
        <p:spPr>
          <a:xfrm>
            <a:off x="784291" y="5157990"/>
            <a:ext cx="82437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100" b="1" i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大分</a:t>
            </a:r>
            <a:r>
              <a:rPr lang="ja-JP" altLang="en-US" sz="1100" b="1" i="1" u="sng" dirty="0" smtClean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県</a:t>
            </a:r>
            <a:endParaRPr lang="ja-JP" altLang="en-US" sz="1100" b="1" i="1" u="sng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25" name="円/楕円 524"/>
          <p:cNvSpPr/>
          <p:nvPr/>
        </p:nvSpPr>
        <p:spPr>
          <a:xfrm>
            <a:off x="636768" y="4694476"/>
            <a:ext cx="98365" cy="983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44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3253745" y="1328514"/>
            <a:ext cx="2635359" cy="2161904"/>
          </a:xfrm>
          <a:prstGeom prst="rect">
            <a:avLst/>
          </a:prstGeom>
        </p:spPr>
      </p:pic>
      <p:pic>
        <p:nvPicPr>
          <p:cNvPr id="37" name="図 36" descr="スクリーンショット 2018-08-08 22.05.13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-167117" y="-478529"/>
            <a:ext cx="2635359" cy="2161904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4953000" y="0"/>
            <a:ext cx="4953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5112329" y="75981"/>
            <a:ext cx="4672136" cy="66711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Ｖ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488504" y="416147"/>
            <a:ext cx="3997284" cy="2561939"/>
          </a:xfrm>
          <a:prstGeom prst="roundRect">
            <a:avLst/>
          </a:prstGeom>
          <a:solidFill>
            <a:srgbClr val="FFFFFF"/>
          </a:solidFill>
          <a:ln w="38100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5241032" y="1214873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はじめに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5234627" y="4871110"/>
            <a:ext cx="129614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まとめ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34230" y="1474143"/>
            <a:ext cx="41967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９：００～９：１０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開会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●はじめのあいさつ（テレビユー福島）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●イベント内容の説明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5212457" y="2060848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5212456" y="3501008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7830084" y="6590722"/>
            <a:ext cx="195438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スケジュールは当日変更になる場合があります。</a:t>
            </a:r>
          </a:p>
        </p:txBody>
      </p:sp>
      <p:pic>
        <p:nvPicPr>
          <p:cNvPr id="205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5088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ys\Desktop\image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9661" y="402406"/>
            <a:ext cx="1242609" cy="57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正方形/長方形 32"/>
          <p:cNvSpPr/>
          <p:nvPr/>
        </p:nvSpPr>
        <p:spPr>
          <a:xfrm>
            <a:off x="5870588" y="650716"/>
            <a:ext cx="31579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" b="1" u="sng" dirty="0" smtClean="0">
                <a:solidFill>
                  <a:schemeClr val="accent6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スケジュール</a:t>
            </a:r>
            <a:endParaRPr lang="ja-JP" altLang="en-US" sz="800" b="1" u="sng" dirty="0">
              <a:solidFill>
                <a:schemeClr val="accent6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4" name="図 33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399"/>
          <a:stretch/>
        </p:blipFill>
        <p:spPr>
          <a:xfrm>
            <a:off x="7504846" y="1836570"/>
            <a:ext cx="2604855" cy="1334672"/>
          </a:xfrm>
          <a:prstGeom prst="rect">
            <a:avLst/>
          </a:prstGeom>
        </p:spPr>
      </p:pic>
      <p:pic>
        <p:nvPicPr>
          <p:cNvPr id="35" name="図 34" descr="スクリーンショット 2018-08-08 22.05.13.p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739"/>
          <a:stretch/>
        </p:blipFill>
        <p:spPr>
          <a:xfrm>
            <a:off x="8524719" y="4126333"/>
            <a:ext cx="1708014" cy="1432197"/>
          </a:xfrm>
          <a:prstGeom prst="rect">
            <a:avLst/>
          </a:prstGeom>
        </p:spPr>
      </p:pic>
      <p:sp>
        <p:nvSpPr>
          <p:cNvPr id="30" name="角丸四角形 29"/>
          <p:cNvSpPr/>
          <p:nvPr/>
        </p:nvSpPr>
        <p:spPr>
          <a:xfrm>
            <a:off x="483816" y="402406"/>
            <a:ext cx="3997284" cy="2561939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497" b="35565"/>
          <a:stretch/>
        </p:blipFill>
        <p:spPr>
          <a:xfrm>
            <a:off x="1446212" y="646312"/>
            <a:ext cx="2083003" cy="505334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674772" y="1107790"/>
            <a:ext cx="36258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全国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７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エリアにて、小学生が地元の海の特色や問題点を学び、実地型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の海洋体験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学習も行います。この体験</a:t>
            </a:r>
            <a:r>
              <a:rPr lang="ja-JP" altLang="en-US" sz="1200" b="1" dirty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を通じて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、それぞれの地域でオリジナル商品を開発し、今年秋に東京都内で販売。“学び”を広く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PR</a:t>
            </a:r>
            <a:r>
              <a:rPr lang="ja-JP" altLang="en-US" sz="1200" b="1" dirty="0" smtClean="0">
                <a:solidFill>
                  <a:schemeClr val="tx2">
                    <a:lumMod val="7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1200" b="1" dirty="0">
              <a:solidFill>
                <a:schemeClr val="tx2">
                  <a:lumMod val="7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フローチャート : せん孔テープ 6"/>
          <p:cNvSpPr/>
          <p:nvPr/>
        </p:nvSpPr>
        <p:spPr>
          <a:xfrm>
            <a:off x="931604" y="939529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フローチャート : せん孔テープ 38"/>
          <p:cNvSpPr/>
          <p:nvPr/>
        </p:nvSpPr>
        <p:spPr>
          <a:xfrm>
            <a:off x="3368824" y="924796"/>
            <a:ext cx="649208" cy="65462"/>
          </a:xfrm>
          <a:prstGeom prst="flowChartPunchedTap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66041" y="3969243"/>
            <a:ext cx="33865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タイトル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海と日本プロジェクト</a:t>
            </a:r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Sea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級グルメスタジアム </a:t>
            </a:r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in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福島</a:t>
            </a:r>
            <a:endParaRPr lang="en-US" altLang="ja-JP" sz="12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会　　場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アクアマリンふくしま　いわき海星高校</a:t>
            </a:r>
            <a:endParaRPr lang="en-US" altLang="ja-JP" sz="1200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日　　程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2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　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201</a:t>
            </a:r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９年８月９日（金）</a:t>
            </a:r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endParaRPr lang="ja-JP" altLang="en-US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対　　象</a:t>
            </a:r>
            <a:r>
              <a:rPr lang="en-US" altLang="ja-JP" sz="12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いわき市内小学生</a:t>
            </a:r>
            <a:endParaRPr lang="en-US" altLang="ja-JP" sz="12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794436" y="3787647"/>
            <a:ext cx="338655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 smtClean="0">
                <a:solidFill>
                  <a:schemeClr val="bg1"/>
                </a:solidFill>
                <a:latin typeface="AR P勘亭流H04" panose="03000900000000000000" pitchFamily="66" charset="-128"/>
                <a:ea typeface="AR P勘亭流H04" panose="03000900000000000000" pitchFamily="66" charset="-128"/>
                <a:cs typeface="Meiryo UI" panose="020B0604030504040204" pitchFamily="50" charset="-128"/>
              </a:rPr>
              <a:t>～～～～～～～～～～～～～～～～～～～～</a:t>
            </a:r>
            <a:endParaRPr lang="en-US" altLang="ja-JP" sz="1200" dirty="0">
              <a:solidFill>
                <a:schemeClr val="bg1"/>
              </a:solidFill>
              <a:latin typeface="AR P勘亭流H04" panose="03000900000000000000" pitchFamily="66" charset="-128"/>
              <a:ea typeface="AR P勘亭流H04" panose="03000900000000000000" pitchFamily="66" charset="-128"/>
              <a:cs typeface="Meiryo UI" panose="020B0604030504040204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1273803" y="3547273"/>
            <a:ext cx="2171032" cy="25930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  <a:endParaRPr kumimoji="1" lang="ja-JP" altLang="en-US" sz="16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241033" y="2194068"/>
            <a:ext cx="1746664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r>
              <a:rPr kumimoji="1" lang="en-US" altLang="ja-JP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&amp;</a:t>
            </a:r>
            <a:r>
              <a:rPr kumimoji="1"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たいけん①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241032" y="2483604"/>
            <a:ext cx="4196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９：１０～９：３０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アクアマリンふくしまとサンマ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●育ててわかったサンマの魅力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９：３０～１０：００　　　サンマの水槽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●泳ぐサンマを見てみよう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●サンマにエサをあげてみよう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241032" y="5123405"/>
            <a:ext cx="44557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３：００～１３：３０　 　オリジナル商品開発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●みんなで名前をかんがえよう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閉会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●アンケート記入</a:t>
            </a:r>
            <a:endParaRPr kumimoji="1"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   ●写真撮影</a:t>
            </a:r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5241031" y="3573016"/>
            <a:ext cx="1746665" cy="154812"/>
          </a:xfrm>
          <a:prstGeom prst="rect">
            <a:avLst/>
          </a:prstGeom>
          <a:solidFill>
            <a:srgbClr val="2E9C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</a:t>
            </a:r>
            <a:r>
              <a:rPr lang="en-US" altLang="ja-JP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&amp;</a:t>
            </a:r>
            <a:r>
              <a:rPr lang="ja-JP" altLang="en-US" sz="11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たいけん②</a:t>
            </a:r>
            <a:endParaRPr kumimoji="1" lang="ja-JP" altLang="en-US" sz="11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313040" y="3857273"/>
            <a:ext cx="3825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１０：３０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１０：４５　　いわきの漁業の今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●魚と漁業の関わり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●「</a:t>
            </a: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ぽー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ぽー焼き」って知ってる？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１０：４５～１２：００　　調理実習　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●「</a:t>
            </a:r>
            <a:r>
              <a:rPr lang="ja-JP" altLang="en-US" sz="900" dirty="0" err="1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ぽー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ぽー焼き」を作ってみよう</a:t>
            </a:r>
            <a:endParaRPr lang="en-US" altLang="ja-JP" sz="9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5241032" y="4797152"/>
            <a:ext cx="4452223" cy="0"/>
          </a:xfrm>
          <a:prstGeom prst="line">
            <a:avLst/>
          </a:prstGeom>
          <a:ln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955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51"/>
          <a:stretch/>
        </p:blipFill>
        <p:spPr>
          <a:xfrm>
            <a:off x="2170746" y="467761"/>
            <a:ext cx="2354146" cy="3475335"/>
          </a:xfrm>
          <a:prstGeom prst="rect">
            <a:avLst/>
          </a:prstGeom>
        </p:spPr>
      </p:pic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12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056" y="-27384"/>
            <a:ext cx="1519654" cy="1686726"/>
          </a:xfrm>
          <a:prstGeom prst="rect">
            <a:avLst/>
          </a:prstGeom>
        </p:spPr>
      </p:pic>
      <p:grpSp>
        <p:nvGrpSpPr>
          <p:cNvPr id="15" name="図形グループ 14"/>
          <p:cNvGrpSpPr/>
          <p:nvPr/>
        </p:nvGrpSpPr>
        <p:grpSpPr>
          <a:xfrm>
            <a:off x="5521578" y="-27384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43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まなび①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たいけん①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サンマを育ててわかったことは？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</a:t>
            </a:r>
            <a:r>
              <a:rPr lang="ja-JP" altLang="en-US" sz="1050" b="1" u="sng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うして</a:t>
            </a:r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サンマを育ててるのかな？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154638" y="467761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サンマはどう泳ぐ？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エサは何を食べてるのかな？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2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図 49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51"/>
          <a:stretch/>
        </p:blipFill>
        <p:spPr>
          <a:xfrm>
            <a:off x="2170746" y="467761"/>
            <a:ext cx="2354146" cy="3475335"/>
          </a:xfrm>
          <a:prstGeom prst="rect">
            <a:avLst/>
          </a:prstGeom>
        </p:spPr>
      </p:pic>
      <p:pic>
        <p:nvPicPr>
          <p:cNvPr id="6" name="図 5" descr="スクリーンショット 2018-08-08 22.04.25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2476"/>
          <a:stretch/>
        </p:blipFill>
        <p:spPr>
          <a:xfrm>
            <a:off x="501331" y="1523659"/>
            <a:ext cx="1564899" cy="3475335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pattFill prst="lgGrid">
            <a:fgClr>
              <a:srgbClr val="229AEB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2"/>
          <p:cNvSpPr/>
          <p:nvPr/>
        </p:nvSpPr>
        <p:spPr>
          <a:xfrm>
            <a:off x="318695" y="223057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5266686" y="221876"/>
            <a:ext cx="4320480" cy="640871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31" y="-37697"/>
            <a:ext cx="1519654" cy="1686726"/>
          </a:xfrm>
          <a:prstGeom prst="rect">
            <a:avLst/>
          </a:prstGeom>
        </p:spPr>
      </p:pic>
      <p:grpSp>
        <p:nvGrpSpPr>
          <p:cNvPr id="5" name="図形グループ 11"/>
          <p:cNvGrpSpPr/>
          <p:nvPr/>
        </p:nvGrpSpPr>
        <p:grpSpPr>
          <a:xfrm>
            <a:off x="560512" y="-40212"/>
            <a:ext cx="1519654" cy="1686726"/>
            <a:chOff x="-1806064" y="-70823"/>
            <a:chExt cx="1445907" cy="1604872"/>
          </a:xfrm>
        </p:grpSpPr>
        <p:pic>
          <p:nvPicPr>
            <p:cNvPr id="9" name="図 8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0" name="図 9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1" name="図 10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14" name="図 13" descr="スクリーンショット 2018-08-08 21.59.12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7056" y="-27384"/>
            <a:ext cx="1519654" cy="1686726"/>
          </a:xfrm>
          <a:prstGeom prst="rect">
            <a:avLst/>
          </a:prstGeom>
        </p:spPr>
      </p:pic>
      <p:grpSp>
        <p:nvGrpSpPr>
          <p:cNvPr id="8" name="図形グループ 14"/>
          <p:cNvGrpSpPr/>
          <p:nvPr/>
        </p:nvGrpSpPr>
        <p:grpSpPr>
          <a:xfrm>
            <a:off x="5521578" y="-27384"/>
            <a:ext cx="1519654" cy="1686726"/>
            <a:chOff x="-1806064" y="-70823"/>
            <a:chExt cx="1445907" cy="1604872"/>
          </a:xfrm>
        </p:grpSpPr>
        <p:pic>
          <p:nvPicPr>
            <p:cNvPr id="16" name="図 15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806064" y="-70823"/>
              <a:ext cx="1445907" cy="1604872"/>
            </a:xfrm>
            <a:prstGeom prst="rect">
              <a:avLst/>
            </a:prstGeom>
          </p:spPr>
        </p:pic>
        <p:pic>
          <p:nvPicPr>
            <p:cNvPr id="17" name="図 16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718090" y="-70823"/>
              <a:ext cx="1262373" cy="1401160"/>
            </a:xfrm>
            <a:prstGeom prst="rect">
              <a:avLst/>
            </a:prstGeom>
          </p:spPr>
        </p:pic>
        <p:pic>
          <p:nvPicPr>
            <p:cNvPr id="18" name="図 17" descr="スクリーンショット 2018-08-08 21.59.1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671736" y="-70823"/>
              <a:ext cx="1167759" cy="1296144"/>
            </a:xfrm>
            <a:prstGeom prst="rect">
              <a:avLst/>
            </a:prstGeom>
          </p:spPr>
        </p:pic>
      </p:grpSp>
      <p:pic>
        <p:nvPicPr>
          <p:cNvPr id="7" name="図 6" descr="スクリーンショット 2018-08-08 22.04.44.p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746" y="4709141"/>
            <a:ext cx="2956367" cy="1631870"/>
          </a:xfrm>
          <a:prstGeom prst="rect">
            <a:avLst/>
          </a:prstGeom>
        </p:spPr>
      </p:pic>
      <p:pic>
        <p:nvPicPr>
          <p:cNvPr id="32" name="図 31" descr="スクリーンショット 2018-08-08 22.05.02.png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686" y="1589132"/>
            <a:ext cx="3179993" cy="1422448"/>
          </a:xfrm>
          <a:prstGeom prst="rect">
            <a:avLst/>
          </a:prstGeom>
        </p:spPr>
      </p:pic>
      <p:pic>
        <p:nvPicPr>
          <p:cNvPr id="36" name="図 35" descr="スクリーンショット 2018-08-08 22.05.28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89" y="4460817"/>
            <a:ext cx="2016638" cy="1677066"/>
          </a:xfrm>
          <a:prstGeom prst="rect">
            <a:avLst/>
          </a:prstGeom>
        </p:spPr>
      </p:pic>
      <p:grpSp>
        <p:nvGrpSpPr>
          <p:cNvPr id="12" name="図形グループ 42"/>
          <p:cNvGrpSpPr/>
          <p:nvPr/>
        </p:nvGrpSpPr>
        <p:grpSpPr>
          <a:xfrm>
            <a:off x="3558351" y="5661248"/>
            <a:ext cx="1034609" cy="1052736"/>
            <a:chOff x="3409041" y="5661248"/>
            <a:chExt cx="1034609" cy="1052736"/>
          </a:xfrm>
        </p:grpSpPr>
        <p:sp>
          <p:nvSpPr>
            <p:cNvPr id="39" name="正方形/長方形 38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8" name="図 37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37" name="正方形/長方形 36"/>
          <p:cNvSpPr/>
          <p:nvPr/>
        </p:nvSpPr>
        <p:spPr>
          <a:xfrm>
            <a:off x="539814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まなび②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534055" y="268149"/>
            <a:ext cx="15510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たいけん②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008162" y="518483"/>
            <a:ext cx="255089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小名浜港はどんなところ？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いわきのお魚の魅力を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どうやってみんなに伝えよう？</a:t>
            </a:r>
            <a:endParaRPr lang="ja-JP" altLang="en-US" sz="105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7154638" y="467761"/>
            <a:ext cx="2550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05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どこが難しかった？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050" b="1" u="sng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食べた感想は？</a:t>
            </a:r>
            <a:endParaRPr lang="en-US" altLang="ja-JP" sz="1050" b="1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7" name="図 46" descr="スクリーンショット 2018-08-08 22.05.13.png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001"/>
          <a:stretch/>
        </p:blipFill>
        <p:spPr>
          <a:xfrm>
            <a:off x="7460191" y="2762315"/>
            <a:ext cx="2635359" cy="2161904"/>
          </a:xfrm>
          <a:prstGeom prst="rect">
            <a:avLst/>
          </a:prstGeom>
        </p:spPr>
      </p:pic>
      <p:sp>
        <p:nvSpPr>
          <p:cNvPr id="51" name="正方形/長方形 50"/>
          <p:cNvSpPr/>
          <p:nvPr/>
        </p:nvSpPr>
        <p:spPr>
          <a:xfrm rot="19859351">
            <a:off x="3376711" y="614440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 rot="19859351">
            <a:off x="3106952" y="608964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5" name="図形グループ 42"/>
          <p:cNvGrpSpPr/>
          <p:nvPr/>
        </p:nvGrpSpPr>
        <p:grpSpPr>
          <a:xfrm>
            <a:off x="8482279" y="5640578"/>
            <a:ext cx="1034609" cy="1052736"/>
            <a:chOff x="3409041" y="5661248"/>
            <a:chExt cx="1034609" cy="1052736"/>
          </a:xfrm>
        </p:grpSpPr>
        <p:sp>
          <p:nvSpPr>
            <p:cNvPr id="53" name="正方形/長方形 52"/>
            <p:cNvSpPr/>
            <p:nvPr/>
          </p:nvSpPr>
          <p:spPr>
            <a:xfrm rot="632499">
              <a:off x="3423139" y="5983356"/>
              <a:ext cx="949686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4" name="図 53" descr="スクリーンショット 2018-08-08 23.36.03.png"/>
            <p:cNvPicPr>
              <a:picLocks noChangeAspect="1"/>
            </p:cNvPicPr>
            <p:nvPr/>
          </p:nvPicPr>
          <p:blipFill>
            <a:blip r:embed="rId12">
              <a:lum bright="70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09041" y="5661248"/>
              <a:ext cx="1034609" cy="1052736"/>
            </a:xfrm>
            <a:prstGeom prst="rect">
              <a:avLst/>
            </a:prstGeom>
          </p:spPr>
        </p:pic>
      </p:grpSp>
      <p:sp>
        <p:nvSpPr>
          <p:cNvPr id="55" name="正方形/長方形 54"/>
          <p:cNvSpPr/>
          <p:nvPr/>
        </p:nvSpPr>
        <p:spPr>
          <a:xfrm rot="19859351">
            <a:off x="8300639" y="6123731"/>
            <a:ext cx="1307561" cy="1604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6" name="正方形/長方形 55"/>
          <p:cNvSpPr/>
          <p:nvPr/>
        </p:nvSpPr>
        <p:spPr>
          <a:xfrm rot="19859351">
            <a:off x="8030880" y="6068977"/>
            <a:ext cx="18806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900" b="1" dirty="0" smtClean="0"/>
              <a:t>見た</a:t>
            </a:r>
            <a:r>
              <a:rPr lang="ja-JP" altLang="en-US" sz="900" b="1" dirty="0"/>
              <a:t>こと聞いたことをメモしよう</a:t>
            </a:r>
            <a:r>
              <a:rPr lang="ja-JP" altLang="en-US" sz="900" b="1" dirty="0" smtClean="0"/>
              <a:t>！</a:t>
            </a:r>
            <a:endParaRPr lang="ja-JP" altLang="en-US" sz="9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7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1181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上リボン 3"/>
          <p:cNvSpPr/>
          <p:nvPr/>
        </p:nvSpPr>
        <p:spPr>
          <a:xfrm>
            <a:off x="54087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1811" y="1146224"/>
            <a:ext cx="45365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2000" dirty="0" smtClean="0"/>
          </a:p>
          <a:p>
            <a:pPr algn="ctr"/>
            <a:endParaRPr lang="en-US" altLang="ja-JP" sz="2000" dirty="0" smtClean="0"/>
          </a:p>
          <a:p>
            <a:pPr algn="ctr"/>
            <a:endParaRPr lang="en-US" altLang="ja-JP" sz="2000" dirty="0" smtClean="0"/>
          </a:p>
          <a:p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r>
              <a:rPr lang="ja-JP" altLang="en-US" sz="2800" dirty="0" smtClean="0"/>
              <a:t>　</a:t>
            </a:r>
            <a:endParaRPr kumimoji="1" lang="ja-JP" altLang="en-US" sz="2800" dirty="0"/>
          </a:p>
        </p:txBody>
      </p:sp>
      <p:sp>
        <p:nvSpPr>
          <p:cNvPr id="10" name="正方形/長方形 9"/>
          <p:cNvSpPr/>
          <p:nvPr/>
        </p:nvSpPr>
        <p:spPr>
          <a:xfrm>
            <a:off x="4975980" y="0"/>
            <a:ext cx="4953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187791" y="182740"/>
            <a:ext cx="4536504" cy="6497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上リボン 11"/>
          <p:cNvSpPr/>
          <p:nvPr/>
        </p:nvSpPr>
        <p:spPr>
          <a:xfrm>
            <a:off x="5516853" y="301057"/>
            <a:ext cx="3927710" cy="535655"/>
          </a:xfrm>
          <a:prstGeom prst="ribbon2">
            <a:avLst>
              <a:gd name="adj1" fmla="val 28681"/>
              <a:gd name="adj2" fmla="val 75000"/>
            </a:avLst>
          </a:prstGeom>
          <a:solidFill>
            <a:schemeClr val="tx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87791" y="908720"/>
            <a:ext cx="453650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________________________</a:t>
            </a:r>
            <a:r>
              <a:rPr lang="en-US" altLang="ja-JP" sz="28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kumimoji="1" lang="ja-JP" altLang="en-US" sz="2800" dirty="0"/>
          </a:p>
        </p:txBody>
      </p:sp>
      <p:sp>
        <p:nvSpPr>
          <p:cNvPr id="14" name="正方形/長方形 13"/>
          <p:cNvSpPr/>
          <p:nvPr/>
        </p:nvSpPr>
        <p:spPr>
          <a:xfrm>
            <a:off x="719975" y="300795"/>
            <a:ext cx="36724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商品名を考えよう！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720611" y="313495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600" b="1" u="sng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疑問・質問をメモしよう！</a:t>
            </a:r>
            <a:endParaRPr lang="ja-JP" altLang="en-US" sz="1600" b="1" u="sng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968552" y="11857"/>
            <a:ext cx="4953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5213423" y="1844824"/>
            <a:ext cx="4463257" cy="199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熱中症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に注意しよう！</a:t>
            </a:r>
            <a:endParaRPr lang="en-US" altLang="ja-JP" sz="1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なるべく直射日光を避け、日陰に入るようにし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・各自で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こまめな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水分補給を行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7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endParaRPr lang="en-US" altLang="ja-JP" sz="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</a:t>
            </a:r>
            <a:r>
              <a:rPr lang="ja-JP" altLang="ja-JP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食中毒</a:t>
            </a:r>
            <a:r>
              <a:rPr lang="ja-JP" altLang="en-US" sz="1400" b="1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に注意しよう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！</a:t>
            </a:r>
            <a:endParaRPr lang="en-US" altLang="ja-JP" sz="1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出された食事はすぐに食べ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よう。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持ち帰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ることはできません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食事の前にはよく手を洗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おう</a:t>
            </a:r>
            <a:endParaRPr lang="ja-JP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buFontTx/>
              <a:buNone/>
            </a:pP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体調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が悪くなった時は</a:t>
            </a:r>
            <a:r>
              <a:rPr lang="ja-JP" altLang="ja-JP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、すぐにスタッフに声をかけ</a:t>
            </a:r>
            <a:r>
              <a:rPr lang="ja-JP" altLang="en-US" sz="105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よう</a:t>
            </a:r>
            <a:endParaRPr lang="en-US" altLang="ja-JP" sz="105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8" name="Picture 3" descr="C:\Users\201401\Desktop\センザキッチンボランティア\ロゴマーク\キャプチ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4861" y="5989135"/>
            <a:ext cx="1360378" cy="45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テキスト ボックス 11"/>
          <p:cNvSpPr txBox="1">
            <a:spLocks noChangeArrowheads="1"/>
          </p:cNvSpPr>
          <p:nvPr/>
        </p:nvSpPr>
        <p:spPr bwMode="auto">
          <a:xfrm>
            <a:off x="5616251" y="692695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～プログラム中</a:t>
            </a:r>
            <a:r>
              <a:rPr lang="ja-JP" altLang="en-US" sz="2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約束～</a:t>
            </a:r>
            <a:endParaRPr lang="ja-JP" altLang="en-US" sz="2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3080" y="4221088"/>
            <a:ext cx="1863939" cy="14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24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10376</TotalTime>
  <Words>361</Words>
  <Application>Microsoft Office PowerPoint</Application>
  <PresentationFormat>A4 210 x 297 mm</PresentationFormat>
  <Paragraphs>99</Paragraphs>
  <Slides>5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6" baseType="lpstr">
      <vt:lpstr>ホワイト</vt:lpstr>
      <vt:lpstr>スライド 1</vt:lpstr>
      <vt:lpstr>スライド 2</vt:lpstr>
      <vt:lpstr>スライド 3</vt:lpstr>
      <vt:lpstr>スライド 4</vt:lpstr>
      <vt:lpstr>スライド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芳野</dc:creator>
  <cp:lastModifiedBy>ＴＵＦ１２６</cp:lastModifiedBy>
  <cp:revision>404</cp:revision>
  <cp:lastPrinted>2019-05-16T07:26:11Z</cp:lastPrinted>
  <dcterms:created xsi:type="dcterms:W3CDTF">2018-08-08T11:42:23Z</dcterms:created>
  <dcterms:modified xsi:type="dcterms:W3CDTF">2019-08-06T09:25:01Z</dcterms:modified>
</cp:coreProperties>
</file>