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0" r:id="rId20"/>
    <p:sldId id="275" r:id="rId21"/>
    <p:sldId id="277" r:id="rId22"/>
    <p:sldId id="276" r:id="rId23"/>
    <p:sldId id="278" r:id="rId24"/>
    <p:sldId id="279" r:id="rId25"/>
    <p:sldId id="280" r:id="rId26"/>
    <p:sldId id="281" r:id="rId27"/>
    <p:sldId id="282" r:id="rId28"/>
    <p:sldId id="283" r:id="rId29"/>
    <p:sldId id="284" r:id="rId3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15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A1907D0-F486-476C-8312-4054EC753D0B}" type="datetimeFigureOut">
              <a:rPr kumimoji="1" lang="ja-JP" altLang="en-US" smtClean="0"/>
              <a:t>2016/10/28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5567BB5-BB91-40D9-9EF8-7B1177FECE0D}" type="slidenum">
              <a:rPr kumimoji="1" lang="ja-JP" altLang="en-US" smtClean="0"/>
              <a:t>‹#›</a:t>
            </a:fld>
            <a:endParaRPr kumimoji="1" lang="ja-JP" altLang="en-US"/>
          </a:p>
        </p:txBody>
      </p:sp>
    </p:spTree>
    <p:extLst>
      <p:ext uri="{BB962C8B-B14F-4D97-AF65-F5344CB8AC3E}">
        <p14:creationId xmlns:p14="http://schemas.microsoft.com/office/powerpoint/2010/main" val="2637928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A1907D0-F486-476C-8312-4054EC753D0B}" type="datetimeFigureOut">
              <a:rPr kumimoji="1" lang="ja-JP" altLang="en-US" smtClean="0"/>
              <a:t>2016/10/28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5567BB5-BB91-40D9-9EF8-7B1177FECE0D}" type="slidenum">
              <a:rPr kumimoji="1" lang="ja-JP" altLang="en-US" smtClean="0"/>
              <a:t>‹#›</a:t>
            </a:fld>
            <a:endParaRPr kumimoji="1" lang="ja-JP" altLang="en-US"/>
          </a:p>
        </p:txBody>
      </p:sp>
    </p:spTree>
    <p:extLst>
      <p:ext uri="{BB962C8B-B14F-4D97-AF65-F5344CB8AC3E}">
        <p14:creationId xmlns:p14="http://schemas.microsoft.com/office/powerpoint/2010/main" val="285967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A1907D0-F486-476C-8312-4054EC753D0B}" type="datetimeFigureOut">
              <a:rPr kumimoji="1" lang="ja-JP" altLang="en-US" smtClean="0"/>
              <a:t>2016/10/28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5567BB5-BB91-40D9-9EF8-7B1177FECE0D}" type="slidenum">
              <a:rPr kumimoji="1" lang="ja-JP" altLang="en-US" smtClean="0"/>
              <a:t>‹#›</a:t>
            </a:fld>
            <a:endParaRPr kumimoji="1" lang="ja-JP" altLang="en-US"/>
          </a:p>
        </p:txBody>
      </p:sp>
    </p:spTree>
    <p:extLst>
      <p:ext uri="{BB962C8B-B14F-4D97-AF65-F5344CB8AC3E}">
        <p14:creationId xmlns:p14="http://schemas.microsoft.com/office/powerpoint/2010/main" val="359456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A1907D0-F486-476C-8312-4054EC753D0B}" type="datetimeFigureOut">
              <a:rPr kumimoji="1" lang="ja-JP" altLang="en-US" smtClean="0"/>
              <a:t>2016/10/28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5567BB5-BB91-40D9-9EF8-7B1177FECE0D}" type="slidenum">
              <a:rPr kumimoji="1" lang="ja-JP" altLang="en-US" smtClean="0"/>
              <a:t>‹#›</a:t>
            </a:fld>
            <a:endParaRPr kumimoji="1" lang="ja-JP" altLang="en-US"/>
          </a:p>
        </p:txBody>
      </p:sp>
    </p:spTree>
    <p:extLst>
      <p:ext uri="{BB962C8B-B14F-4D97-AF65-F5344CB8AC3E}">
        <p14:creationId xmlns:p14="http://schemas.microsoft.com/office/powerpoint/2010/main" val="760696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A1907D0-F486-476C-8312-4054EC753D0B}" type="datetimeFigureOut">
              <a:rPr kumimoji="1" lang="ja-JP" altLang="en-US" smtClean="0"/>
              <a:t>2016/10/28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5567BB5-BB91-40D9-9EF8-7B1177FECE0D}" type="slidenum">
              <a:rPr kumimoji="1" lang="ja-JP" altLang="en-US" smtClean="0"/>
              <a:t>‹#›</a:t>
            </a:fld>
            <a:endParaRPr kumimoji="1" lang="ja-JP" altLang="en-US"/>
          </a:p>
        </p:txBody>
      </p:sp>
    </p:spTree>
    <p:extLst>
      <p:ext uri="{BB962C8B-B14F-4D97-AF65-F5344CB8AC3E}">
        <p14:creationId xmlns:p14="http://schemas.microsoft.com/office/powerpoint/2010/main" val="330663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A1907D0-F486-476C-8312-4054EC753D0B}" type="datetimeFigureOut">
              <a:rPr kumimoji="1" lang="ja-JP" altLang="en-US" smtClean="0"/>
              <a:t>2016/10/28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5567BB5-BB91-40D9-9EF8-7B1177FECE0D}" type="slidenum">
              <a:rPr kumimoji="1" lang="ja-JP" altLang="en-US" smtClean="0"/>
              <a:t>‹#›</a:t>
            </a:fld>
            <a:endParaRPr kumimoji="1" lang="ja-JP" altLang="en-US"/>
          </a:p>
        </p:txBody>
      </p:sp>
    </p:spTree>
    <p:extLst>
      <p:ext uri="{BB962C8B-B14F-4D97-AF65-F5344CB8AC3E}">
        <p14:creationId xmlns:p14="http://schemas.microsoft.com/office/powerpoint/2010/main" val="1602257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A1907D0-F486-476C-8312-4054EC753D0B}" type="datetimeFigureOut">
              <a:rPr kumimoji="1" lang="ja-JP" altLang="en-US" smtClean="0"/>
              <a:t>2016/10/28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5567BB5-BB91-40D9-9EF8-7B1177FECE0D}" type="slidenum">
              <a:rPr kumimoji="1" lang="ja-JP" altLang="en-US" smtClean="0"/>
              <a:t>‹#›</a:t>
            </a:fld>
            <a:endParaRPr kumimoji="1" lang="ja-JP" altLang="en-US"/>
          </a:p>
        </p:txBody>
      </p:sp>
    </p:spTree>
    <p:extLst>
      <p:ext uri="{BB962C8B-B14F-4D97-AF65-F5344CB8AC3E}">
        <p14:creationId xmlns:p14="http://schemas.microsoft.com/office/powerpoint/2010/main" val="132904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A1907D0-F486-476C-8312-4054EC753D0B}" type="datetimeFigureOut">
              <a:rPr kumimoji="1" lang="ja-JP" altLang="en-US" smtClean="0"/>
              <a:t>2016/10/28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5567BB5-BB91-40D9-9EF8-7B1177FECE0D}" type="slidenum">
              <a:rPr kumimoji="1" lang="ja-JP" altLang="en-US" smtClean="0"/>
              <a:t>‹#›</a:t>
            </a:fld>
            <a:endParaRPr kumimoji="1" lang="ja-JP" altLang="en-US"/>
          </a:p>
        </p:txBody>
      </p:sp>
    </p:spTree>
    <p:extLst>
      <p:ext uri="{BB962C8B-B14F-4D97-AF65-F5344CB8AC3E}">
        <p14:creationId xmlns:p14="http://schemas.microsoft.com/office/powerpoint/2010/main" val="3412025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A1907D0-F486-476C-8312-4054EC753D0B}" type="datetimeFigureOut">
              <a:rPr kumimoji="1" lang="ja-JP" altLang="en-US" smtClean="0"/>
              <a:t>2016/10/28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5567BB5-BB91-40D9-9EF8-7B1177FECE0D}" type="slidenum">
              <a:rPr kumimoji="1" lang="ja-JP" altLang="en-US" smtClean="0"/>
              <a:t>‹#›</a:t>
            </a:fld>
            <a:endParaRPr kumimoji="1" lang="ja-JP" altLang="en-US"/>
          </a:p>
        </p:txBody>
      </p:sp>
    </p:spTree>
    <p:extLst>
      <p:ext uri="{BB962C8B-B14F-4D97-AF65-F5344CB8AC3E}">
        <p14:creationId xmlns:p14="http://schemas.microsoft.com/office/powerpoint/2010/main" val="1089801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A1907D0-F486-476C-8312-4054EC753D0B}" type="datetimeFigureOut">
              <a:rPr kumimoji="1" lang="ja-JP" altLang="en-US" smtClean="0"/>
              <a:t>2016/10/28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5567BB5-BB91-40D9-9EF8-7B1177FECE0D}" type="slidenum">
              <a:rPr kumimoji="1" lang="ja-JP" altLang="en-US" smtClean="0"/>
              <a:t>‹#›</a:t>
            </a:fld>
            <a:endParaRPr kumimoji="1" lang="ja-JP" altLang="en-US"/>
          </a:p>
        </p:txBody>
      </p:sp>
    </p:spTree>
    <p:extLst>
      <p:ext uri="{BB962C8B-B14F-4D97-AF65-F5344CB8AC3E}">
        <p14:creationId xmlns:p14="http://schemas.microsoft.com/office/powerpoint/2010/main" val="2426892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A1907D0-F486-476C-8312-4054EC753D0B}" type="datetimeFigureOut">
              <a:rPr kumimoji="1" lang="ja-JP" altLang="en-US" smtClean="0"/>
              <a:t>2016/10/28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5567BB5-BB91-40D9-9EF8-7B1177FECE0D}" type="slidenum">
              <a:rPr kumimoji="1" lang="ja-JP" altLang="en-US" smtClean="0"/>
              <a:t>‹#›</a:t>
            </a:fld>
            <a:endParaRPr kumimoji="1" lang="ja-JP" altLang="en-US"/>
          </a:p>
        </p:txBody>
      </p:sp>
    </p:spTree>
    <p:extLst>
      <p:ext uri="{BB962C8B-B14F-4D97-AF65-F5344CB8AC3E}">
        <p14:creationId xmlns:p14="http://schemas.microsoft.com/office/powerpoint/2010/main" val="3008303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907D0-F486-476C-8312-4054EC753D0B}" type="datetimeFigureOut">
              <a:rPr kumimoji="1" lang="ja-JP" altLang="en-US" smtClean="0"/>
              <a:t>2016/10/28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67BB5-BB91-40D9-9EF8-7B1177FECE0D}" type="slidenum">
              <a:rPr kumimoji="1" lang="ja-JP" altLang="en-US" smtClean="0"/>
              <a:t>‹#›</a:t>
            </a:fld>
            <a:endParaRPr kumimoji="1" lang="ja-JP" altLang="en-US"/>
          </a:p>
        </p:txBody>
      </p:sp>
    </p:spTree>
    <p:extLst>
      <p:ext uri="{BB962C8B-B14F-4D97-AF65-F5344CB8AC3E}">
        <p14:creationId xmlns:p14="http://schemas.microsoft.com/office/powerpoint/2010/main" val="1984749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nippon.zaidan.info/jigyo/2016/0000090089/jigyo_info.html" TargetMode="External"/><Relationship Id="rId2" Type="http://schemas.openxmlformats.org/officeDocument/2006/relationships/hyperlink" Target="http://www.nippon-foundation.or.jp/" TargetMode="Externa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hyperlink" Target="https://nippon.zaidan.info/jigyo/2016/0000089740/jigyo_info.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3999" y="331773"/>
            <a:ext cx="9144000" cy="3884177"/>
          </a:xfrm>
        </p:spPr>
        <p:txBody>
          <a:bodyPr>
            <a:normAutofit fontScale="90000"/>
          </a:bodyPr>
          <a:lstStyle/>
          <a:p>
            <a:pPr algn="l"/>
            <a:r>
              <a:rPr kumimoji="1" lang="en-US" altLang="ja-JP" sz="4000" b="1" dirty="0"/>
              <a:t>2016</a:t>
            </a:r>
            <a:r>
              <a:rPr kumimoji="1" lang="ja-JP" altLang="en-US" sz="4000" b="1" dirty="0"/>
              <a:t>年上半期　助成事業成果物報告書</a:t>
            </a:r>
            <a:br>
              <a:rPr kumimoji="1" lang="en-US" altLang="ja-JP" sz="4000" b="1" dirty="0"/>
            </a:br>
            <a:br>
              <a:rPr kumimoji="1" lang="en-US" altLang="ja-JP" sz="4000" b="1" dirty="0"/>
            </a:br>
            <a:r>
              <a:rPr lang="ja-JP" altLang="ja-JP" sz="1800" dirty="0"/>
              <a:t>・【機関名】公益財団法人日本財団</a:t>
            </a:r>
            <a:br>
              <a:rPr lang="ja-JP" altLang="ja-JP" sz="1800" dirty="0"/>
            </a:br>
            <a:r>
              <a:rPr lang="ja-JP" altLang="ja-JP" sz="1800" dirty="0"/>
              <a:t>・【</a:t>
            </a:r>
            <a:r>
              <a:rPr lang="en-US" altLang="ja-JP" sz="1800" dirty="0"/>
              <a:t>URL</a:t>
            </a:r>
            <a:r>
              <a:rPr lang="ja-JP" altLang="ja-JP" sz="1800" dirty="0"/>
              <a:t>】</a:t>
            </a:r>
            <a:r>
              <a:rPr lang="en-US" altLang="ja-JP" sz="1800" u="sng" dirty="0">
                <a:hlinkClick r:id="rId2"/>
              </a:rPr>
              <a:t>http://www.nippon-foundation.or.jp/</a:t>
            </a:r>
            <a:br>
              <a:rPr lang="en-US" altLang="ja-JP" sz="1800" u="sng" dirty="0"/>
            </a:br>
            <a:br>
              <a:rPr lang="en-US" altLang="ja-JP" sz="1800" u="sng" dirty="0"/>
            </a:br>
            <a:r>
              <a:rPr lang="ja-JP" altLang="en-US" sz="1800" dirty="0"/>
              <a:t>◆</a:t>
            </a:r>
            <a:r>
              <a:rPr lang="ja-JP" altLang="ja-JP" sz="1800" dirty="0"/>
              <a:t>事業年度：</a:t>
            </a:r>
            <a:r>
              <a:rPr lang="en-US" altLang="ja-JP" sz="1800" dirty="0"/>
              <a:t>2016</a:t>
            </a:r>
            <a:r>
              <a:rPr lang="ja-JP" altLang="ja-JP" sz="1800" dirty="0"/>
              <a:t>年度</a:t>
            </a:r>
            <a:br>
              <a:rPr lang="ja-JP" altLang="ja-JP" sz="1800" dirty="0"/>
            </a:br>
            <a:br>
              <a:rPr lang="en-US" altLang="ja-JP" sz="1800" dirty="0"/>
            </a:br>
            <a:r>
              <a:rPr lang="ja-JP" altLang="en-US" sz="1800" dirty="0"/>
              <a:t>◆</a:t>
            </a:r>
            <a:r>
              <a:rPr lang="ja-JP" altLang="ja-JP" sz="1800" dirty="0"/>
              <a:t>事業成果物名</a:t>
            </a:r>
            <a:br>
              <a:rPr lang="en-US" altLang="ja-JP" sz="1800" dirty="0"/>
            </a:br>
            <a:br>
              <a:rPr lang="en-US" altLang="ja-JP" sz="1800" dirty="0"/>
            </a:br>
            <a:r>
              <a:rPr lang="ja-JP" altLang="en-US" sz="1800" dirty="0"/>
              <a:t>・</a:t>
            </a:r>
            <a:r>
              <a:rPr lang="ja-JP" altLang="ja-JP" sz="1800" dirty="0"/>
              <a:t>シーバードプロジェクトの推進</a:t>
            </a:r>
            <a:r>
              <a:rPr lang="en-US" altLang="ja-JP" sz="1800" dirty="0"/>
              <a:t>(</a:t>
            </a:r>
            <a:r>
              <a:rPr lang="ja-JP" altLang="ja-JP" sz="1800" dirty="0"/>
              <a:t>水上バイクレスキュー法の普及及び技術向上</a:t>
            </a:r>
            <a:r>
              <a:rPr lang="en-US" altLang="ja-JP" sz="1800" dirty="0"/>
              <a:t>)</a:t>
            </a:r>
            <a:br>
              <a:rPr lang="ja-JP" altLang="ja-JP" sz="1800" dirty="0"/>
            </a:br>
            <a:r>
              <a:rPr lang="en-US" altLang="ja-JP" sz="1800" u="sng" dirty="0">
                <a:hlinkClick r:id="rId3"/>
              </a:rPr>
              <a:t>URL:http://nippon.zaidan.info/jigyo/2016/0000090089/jigyo_info.html</a:t>
            </a:r>
            <a:br>
              <a:rPr lang="en-US" altLang="ja-JP" sz="1800" u="sng" dirty="0"/>
            </a:br>
            <a:br>
              <a:rPr lang="en-US" altLang="ja-JP" sz="1800" u="sng" dirty="0"/>
            </a:br>
            <a:r>
              <a:rPr lang="ja-JP" altLang="en-US" sz="1800" dirty="0"/>
              <a:t>・水上バイクを用いたレスキュー法の公務救難機関への普及</a:t>
            </a:r>
            <a:br>
              <a:rPr lang="en-US" altLang="ja-JP" sz="1800" dirty="0"/>
            </a:br>
            <a:r>
              <a:rPr lang="en-US" altLang="ja-JP" sz="1800" dirty="0">
                <a:hlinkClick r:id="rId4"/>
              </a:rPr>
              <a:t>URL:https://nippon.zaidan.info/jigyo/2016/0000089740/jigyo_info.html</a:t>
            </a:r>
            <a:endParaRPr kumimoji="1" lang="ja-JP" altLang="en-US" sz="1800" b="1" dirty="0"/>
          </a:p>
        </p:txBody>
      </p:sp>
      <p:sp>
        <p:nvSpPr>
          <p:cNvPr id="3" name="サブタイトル 2"/>
          <p:cNvSpPr>
            <a:spLocks noGrp="1"/>
          </p:cNvSpPr>
          <p:nvPr>
            <p:ph type="subTitle" idx="1"/>
          </p:nvPr>
        </p:nvSpPr>
        <p:spPr>
          <a:xfrm>
            <a:off x="1523999" y="4422955"/>
            <a:ext cx="9144000" cy="492532"/>
          </a:xfrm>
        </p:spPr>
        <p:txBody>
          <a:bodyPr>
            <a:normAutofit/>
          </a:bodyPr>
          <a:lstStyle/>
          <a:p>
            <a:pPr algn="l"/>
            <a:r>
              <a:rPr kumimoji="1" lang="en-US" altLang="ja-JP" sz="2000" dirty="0"/>
              <a:t>【</a:t>
            </a:r>
            <a:r>
              <a:rPr kumimoji="1" lang="ja-JP" altLang="en-US" sz="2000" dirty="0"/>
              <a:t>事業実施団体名</a:t>
            </a:r>
            <a:r>
              <a:rPr kumimoji="1" lang="en-US" altLang="ja-JP" sz="2000" dirty="0"/>
              <a:t>】</a:t>
            </a:r>
            <a:r>
              <a:rPr kumimoji="1" lang="ja-JP" altLang="en-US" sz="2000" dirty="0"/>
              <a:t>一般社団法人ウォーターリスクマネジメント協会</a:t>
            </a:r>
          </a:p>
        </p:txBody>
      </p:sp>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8678" y="4980223"/>
            <a:ext cx="1283896" cy="1274918"/>
          </a:xfrm>
          <a:prstGeom prst="rect">
            <a:avLst/>
          </a:prstGeom>
        </p:spPr>
      </p:pic>
    </p:spTree>
    <p:extLst>
      <p:ext uri="{BB962C8B-B14F-4D97-AF65-F5344CB8AC3E}">
        <p14:creationId xmlns:p14="http://schemas.microsoft.com/office/powerpoint/2010/main" val="2403147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375" y="327729"/>
            <a:ext cx="4828248" cy="3621186"/>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208" y="327728"/>
            <a:ext cx="4828249" cy="3621187"/>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6830" y="4058155"/>
            <a:ext cx="3517338" cy="2638004"/>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6650" y="4058155"/>
            <a:ext cx="3517339" cy="2638004"/>
          </a:xfrm>
          <a:prstGeom prst="rect">
            <a:avLst/>
          </a:prstGeom>
        </p:spPr>
      </p:pic>
    </p:spTree>
    <p:extLst>
      <p:ext uri="{BB962C8B-B14F-4D97-AF65-F5344CB8AC3E}">
        <p14:creationId xmlns:p14="http://schemas.microsoft.com/office/powerpoint/2010/main" val="3996342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13924" y="538991"/>
            <a:ext cx="10515600" cy="577710"/>
          </a:xfrm>
        </p:spPr>
        <p:txBody>
          <a:bodyPr>
            <a:normAutofit/>
          </a:bodyPr>
          <a:lstStyle/>
          <a:p>
            <a:pPr marL="0" indent="0">
              <a:buNone/>
            </a:pPr>
            <a:r>
              <a:rPr kumimoji="1" lang="ja-JP" altLang="en-US" sz="2000" dirty="0"/>
              <a:t>◆山口県消防学校　水難救助課程にて特命講師として授業の依頼を受ける　（</a:t>
            </a:r>
            <a:r>
              <a:rPr kumimoji="1" lang="en-US" altLang="ja-JP" sz="2000" dirty="0"/>
              <a:t>5</a:t>
            </a:r>
            <a:r>
              <a:rPr kumimoji="1" lang="ja-JP" altLang="en-US" sz="2000" dirty="0"/>
              <a:t>年目）</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085" y="1683144"/>
            <a:ext cx="5308435" cy="3981326"/>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116" y="1683144"/>
            <a:ext cx="5308434" cy="3981326"/>
          </a:xfrm>
          <a:prstGeom prst="rect">
            <a:avLst/>
          </a:prstGeom>
        </p:spPr>
      </p:pic>
    </p:spTree>
    <p:extLst>
      <p:ext uri="{BB962C8B-B14F-4D97-AF65-F5344CB8AC3E}">
        <p14:creationId xmlns:p14="http://schemas.microsoft.com/office/powerpoint/2010/main" val="477885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310" y="1238036"/>
            <a:ext cx="5452153" cy="4089115"/>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526" y="1238036"/>
            <a:ext cx="5380234" cy="4035176"/>
          </a:xfrm>
          <a:prstGeom prst="rect">
            <a:avLst/>
          </a:prstGeom>
        </p:spPr>
      </p:pic>
    </p:spTree>
    <p:extLst>
      <p:ext uri="{BB962C8B-B14F-4D97-AF65-F5344CB8AC3E}">
        <p14:creationId xmlns:p14="http://schemas.microsoft.com/office/powerpoint/2010/main" val="1289685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582220"/>
            <a:ext cx="5482975" cy="4112231"/>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306" y="1582220"/>
            <a:ext cx="5482975" cy="4112231"/>
          </a:xfrm>
          <a:prstGeom prst="rect">
            <a:avLst/>
          </a:prstGeom>
        </p:spPr>
      </p:pic>
    </p:spTree>
    <p:extLst>
      <p:ext uri="{BB962C8B-B14F-4D97-AF65-F5344CB8AC3E}">
        <p14:creationId xmlns:p14="http://schemas.microsoft.com/office/powerpoint/2010/main" val="3070050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3870" y="315929"/>
            <a:ext cx="8298094" cy="6223571"/>
          </a:xfrm>
          <a:prstGeom prst="rect">
            <a:avLst/>
          </a:prstGeom>
        </p:spPr>
      </p:pic>
    </p:spTree>
    <p:extLst>
      <p:ext uri="{BB962C8B-B14F-4D97-AF65-F5344CB8AC3E}">
        <p14:creationId xmlns:p14="http://schemas.microsoft.com/office/powerpoint/2010/main" val="1809532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49188" y="312415"/>
            <a:ext cx="10515600" cy="909483"/>
          </a:xfrm>
        </p:spPr>
        <p:txBody>
          <a:bodyPr>
            <a:normAutofit/>
          </a:bodyPr>
          <a:lstStyle/>
          <a:p>
            <a:pPr marL="0" indent="0">
              <a:buNone/>
            </a:pPr>
            <a:r>
              <a:rPr kumimoji="1" lang="ja-JP" altLang="en-US" sz="2000" dirty="0"/>
              <a:t>◆</a:t>
            </a:r>
            <a:r>
              <a:rPr kumimoji="1" lang="en-US" altLang="ja-JP" sz="2000" dirty="0"/>
              <a:t>2016</a:t>
            </a:r>
            <a:r>
              <a:rPr kumimoji="1" lang="ja-JP" altLang="en-US" sz="2000" dirty="0"/>
              <a:t>年度　実技講習・訓練</a:t>
            </a:r>
            <a:endParaRPr kumimoji="1" lang="en-US" altLang="ja-JP" sz="2000" dirty="0"/>
          </a:p>
          <a:p>
            <a:pPr marL="0" indent="0">
              <a:buNone/>
            </a:pPr>
            <a:r>
              <a:rPr lang="ja-JP" altLang="en-US" sz="2000" dirty="0"/>
              <a:t>　　　実施実績　　　</a:t>
            </a:r>
            <a:r>
              <a:rPr lang="en-US" altLang="ja-JP" sz="2000" u="sng" dirty="0"/>
              <a:t>※</a:t>
            </a:r>
            <a:r>
              <a:rPr lang="ja-JP" altLang="en-US" sz="2000" u="sng" dirty="0"/>
              <a:t>資格講習会では習得できない実務訓練</a:t>
            </a:r>
            <a:endParaRPr kumimoji="1" lang="ja-JP" altLang="en-US" sz="2000" u="sng" dirty="0"/>
          </a:p>
        </p:txBody>
      </p:sp>
      <p:graphicFrame>
        <p:nvGraphicFramePr>
          <p:cNvPr id="4" name="表 3"/>
          <p:cNvGraphicFramePr>
            <a:graphicFrameLocks noGrp="1"/>
          </p:cNvGraphicFramePr>
          <p:nvPr>
            <p:extLst>
              <p:ext uri="{D42A27DB-BD31-4B8C-83A1-F6EECF244321}">
                <p14:modId xmlns:p14="http://schemas.microsoft.com/office/powerpoint/2010/main" val="526266142"/>
              </p:ext>
            </p:extLst>
          </p:nvPr>
        </p:nvGraphicFramePr>
        <p:xfrm>
          <a:off x="749188" y="1221898"/>
          <a:ext cx="10304527" cy="5065621"/>
        </p:xfrm>
        <a:graphic>
          <a:graphicData uri="http://schemas.openxmlformats.org/drawingml/2006/table">
            <a:tbl>
              <a:tblPr/>
              <a:tblGrid>
                <a:gridCol w="273765">
                  <a:extLst>
                    <a:ext uri="{9D8B030D-6E8A-4147-A177-3AD203B41FA5}">
                      <a16:colId xmlns:a16="http://schemas.microsoft.com/office/drawing/2014/main" val="64799184"/>
                    </a:ext>
                  </a:extLst>
                </a:gridCol>
                <a:gridCol w="733691">
                  <a:extLst>
                    <a:ext uri="{9D8B030D-6E8A-4147-A177-3AD203B41FA5}">
                      <a16:colId xmlns:a16="http://schemas.microsoft.com/office/drawing/2014/main" val="3471217107"/>
                    </a:ext>
                  </a:extLst>
                </a:gridCol>
                <a:gridCol w="1226470">
                  <a:extLst>
                    <a:ext uri="{9D8B030D-6E8A-4147-A177-3AD203B41FA5}">
                      <a16:colId xmlns:a16="http://schemas.microsoft.com/office/drawing/2014/main" val="3244038828"/>
                    </a:ext>
                  </a:extLst>
                </a:gridCol>
                <a:gridCol w="733691">
                  <a:extLst>
                    <a:ext uri="{9D8B030D-6E8A-4147-A177-3AD203B41FA5}">
                      <a16:colId xmlns:a16="http://schemas.microsoft.com/office/drawing/2014/main" val="4029738327"/>
                    </a:ext>
                  </a:extLst>
                </a:gridCol>
                <a:gridCol w="733691">
                  <a:extLst>
                    <a:ext uri="{9D8B030D-6E8A-4147-A177-3AD203B41FA5}">
                      <a16:colId xmlns:a16="http://schemas.microsoft.com/office/drawing/2014/main" val="1311004776"/>
                    </a:ext>
                  </a:extLst>
                </a:gridCol>
                <a:gridCol w="733691">
                  <a:extLst>
                    <a:ext uri="{9D8B030D-6E8A-4147-A177-3AD203B41FA5}">
                      <a16:colId xmlns:a16="http://schemas.microsoft.com/office/drawing/2014/main" val="3057007802"/>
                    </a:ext>
                  </a:extLst>
                </a:gridCol>
                <a:gridCol w="733691">
                  <a:extLst>
                    <a:ext uri="{9D8B030D-6E8A-4147-A177-3AD203B41FA5}">
                      <a16:colId xmlns:a16="http://schemas.microsoft.com/office/drawing/2014/main" val="85228038"/>
                    </a:ext>
                  </a:extLst>
                </a:gridCol>
                <a:gridCol w="733691">
                  <a:extLst>
                    <a:ext uri="{9D8B030D-6E8A-4147-A177-3AD203B41FA5}">
                      <a16:colId xmlns:a16="http://schemas.microsoft.com/office/drawing/2014/main" val="3268143696"/>
                    </a:ext>
                  </a:extLst>
                </a:gridCol>
                <a:gridCol w="733691">
                  <a:extLst>
                    <a:ext uri="{9D8B030D-6E8A-4147-A177-3AD203B41FA5}">
                      <a16:colId xmlns:a16="http://schemas.microsoft.com/office/drawing/2014/main" val="4191818257"/>
                    </a:ext>
                  </a:extLst>
                </a:gridCol>
                <a:gridCol w="733691">
                  <a:extLst>
                    <a:ext uri="{9D8B030D-6E8A-4147-A177-3AD203B41FA5}">
                      <a16:colId xmlns:a16="http://schemas.microsoft.com/office/drawing/2014/main" val="1660437017"/>
                    </a:ext>
                  </a:extLst>
                </a:gridCol>
                <a:gridCol w="733691">
                  <a:extLst>
                    <a:ext uri="{9D8B030D-6E8A-4147-A177-3AD203B41FA5}">
                      <a16:colId xmlns:a16="http://schemas.microsoft.com/office/drawing/2014/main" val="3390991610"/>
                    </a:ext>
                  </a:extLst>
                </a:gridCol>
                <a:gridCol w="733691">
                  <a:extLst>
                    <a:ext uri="{9D8B030D-6E8A-4147-A177-3AD203B41FA5}">
                      <a16:colId xmlns:a16="http://schemas.microsoft.com/office/drawing/2014/main" val="3116448612"/>
                    </a:ext>
                  </a:extLst>
                </a:gridCol>
                <a:gridCol w="733691">
                  <a:extLst>
                    <a:ext uri="{9D8B030D-6E8A-4147-A177-3AD203B41FA5}">
                      <a16:colId xmlns:a16="http://schemas.microsoft.com/office/drawing/2014/main" val="2929827277"/>
                    </a:ext>
                  </a:extLst>
                </a:gridCol>
                <a:gridCol w="733691">
                  <a:extLst>
                    <a:ext uri="{9D8B030D-6E8A-4147-A177-3AD203B41FA5}">
                      <a16:colId xmlns:a16="http://schemas.microsoft.com/office/drawing/2014/main" val="667085160"/>
                    </a:ext>
                  </a:extLst>
                </a:gridCol>
              </a:tblGrid>
              <a:tr h="302244">
                <a:tc gridSpan="14">
                  <a:txBody>
                    <a:bodyPr/>
                    <a:lstStyle/>
                    <a:p>
                      <a:pPr algn="ctr" fontAlgn="ctr"/>
                      <a:r>
                        <a:rPr lang="en-US" altLang="zh-TW" sz="11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年度　実技講習訓練</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BC2E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41926784"/>
                  </a:ext>
                </a:extLst>
              </a:tr>
              <a:tr h="207037">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89108387"/>
                  </a:ext>
                </a:extLst>
              </a:tr>
              <a:tr h="211571">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実施日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gridSpan="4">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大会名</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場所</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主催</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26023466"/>
                  </a:ext>
                </a:extLst>
              </a:tr>
              <a:tr h="188903">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17</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第</a:t>
                      </a:r>
                      <a:r>
                        <a:rPr lang="en-US" altLang="zh-TW" sz="1000" b="0" i="0" u="none" strike="noStrike">
                          <a:solidFill>
                            <a:srgbClr val="000000"/>
                          </a:solidFill>
                          <a:effectLst/>
                          <a:latin typeface="ＭＳ Ｐゴシック" panose="020B0600070205080204" pitchFamily="50" charset="-128"/>
                          <a:ea typeface="ＭＳ Ｐゴシック" panose="020B0600070205080204" pitchFamily="50" charset="-128"/>
                        </a:rPr>
                        <a:t>85</a:t>
                      </a: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回　早慶対校競漕大会</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隅田川</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早慶対校競漕大会運営委員会</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1491265"/>
                  </a:ext>
                </a:extLst>
              </a:tr>
              <a:tr h="188903">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1000" b="0" i="0" u="none" strike="noStrike">
                          <a:solidFill>
                            <a:srgbClr val="000000"/>
                          </a:solidFill>
                          <a:effectLst/>
                          <a:latin typeface="ＭＳ Ｐゴシック" panose="020B0600070205080204" pitchFamily="50" charset="-128"/>
                          <a:ea typeface="ＭＳ Ｐゴシック" panose="020B0600070205080204" pitchFamily="50" charset="-128"/>
                        </a:rPr>
                        <a:t>THE DUAL DRAG in EDOGAWA ROUND-12</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千葉県市川市　</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MG</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マリーン江戸川</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en-US" sz="1000" b="0" i="0" u="none" strike="noStrike">
                          <a:solidFill>
                            <a:srgbClr val="000000"/>
                          </a:solidFill>
                          <a:effectLst/>
                          <a:latin typeface="ＭＳ Ｐゴシック" panose="020B0600070205080204" pitchFamily="50" charset="-128"/>
                          <a:ea typeface="ＭＳ Ｐゴシック" panose="020B0600070205080204" pitchFamily="50" charset="-128"/>
                        </a:rPr>
                        <a:t>THE DUAL DRAG in EDOGAWA </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実行委員会</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42118530"/>
                  </a:ext>
                </a:extLst>
              </a:tr>
              <a:tr h="188903">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ワブズンオーナーズクラブミーティング</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千葉県市川市　</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MG</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マリーン江戸川</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ワブズンオーナーズクラブ</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7663893"/>
                  </a:ext>
                </a:extLst>
              </a:tr>
              <a:tr h="188903">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みさと船着場フェスティバル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江戸川河川敷</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三郷市</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88271416"/>
                  </a:ext>
                </a:extLst>
              </a:tr>
              <a:tr h="188903">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世界トライアスロンシリーズ横浜大会</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横浜市山下公園</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国際トライアスロン連合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(ITU)</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31104932"/>
                  </a:ext>
                </a:extLst>
              </a:tr>
              <a:tr h="188903">
                <a:tc rowSpan="2">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4">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JPSA</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ジャパンプロサーフィンツアー</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ロングボード第</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戦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千葉県いすみ市</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gridSpan="5">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(JPSA)</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3968661306"/>
                  </a:ext>
                </a:extLst>
              </a:tr>
              <a:tr h="188903">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3399013125"/>
                  </a:ext>
                </a:extLst>
              </a:tr>
              <a:tr h="188903">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22</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第</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回　隅田川安全航行パレード</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隅田川</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隅田川安全航行協議会</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38889067"/>
                  </a:ext>
                </a:extLst>
              </a:tr>
              <a:tr h="188903">
                <a:tc rowSpan="3">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4">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第</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回全日本級別サーフィン選手権大会</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静岡県磐田市</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gridSpan="5">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一般社団法人日本サーフィン連盟</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(NSA)</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extLst>
                  <a:ext uri="{0D108BD9-81ED-4DB2-BD59-A6C34878D82A}">
                    <a16:rowId xmlns:a16="http://schemas.microsoft.com/office/drawing/2014/main" val="1785528768"/>
                  </a:ext>
                </a:extLst>
              </a:tr>
              <a:tr h="188903">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446390030"/>
                  </a:ext>
                </a:extLst>
              </a:tr>
              <a:tr h="188903">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22</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3387443323"/>
                  </a:ext>
                </a:extLst>
              </a:tr>
              <a:tr h="188903">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28</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江戸川・水フェスタ </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in </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いちかわ</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市川緊急用船着場</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江戸川・水フェスタ </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in </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いちかわ　実行委員会</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84471504"/>
                  </a:ext>
                </a:extLst>
              </a:tr>
              <a:tr h="188903">
                <a:tc rowSpan="2">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28</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4">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JPSA</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ジャパンプロサーフィンツアー</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ロングボード第</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戦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3">
                  <a:txBody>
                    <a:bodyPr/>
                    <a:lstStyle/>
                    <a:p>
                      <a:pPr algn="ctr"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千葉県千倉海岸</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gridSpan="5">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(JPSA)</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1926251095"/>
                  </a:ext>
                </a:extLst>
              </a:tr>
              <a:tr h="188903">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64877891"/>
                  </a:ext>
                </a:extLst>
              </a:tr>
              <a:tr h="188903">
                <a:tc rowSpan="2">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4">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自衛隊との水上オートバイレスキュー合同訓練</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大分県</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gridSpan="5">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一般社団法人ウォーターリスクマネジメント協会</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430452742"/>
                  </a:ext>
                </a:extLst>
              </a:tr>
              <a:tr h="188903">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971557575"/>
                  </a:ext>
                </a:extLst>
              </a:tr>
              <a:tr h="188903">
                <a:tc rowSpan="7">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gridSpan="4">
                  <a:txBody>
                    <a:bodyPr/>
                    <a:lstStyle/>
                    <a:p>
                      <a:pPr algn="ctr" fontAlgn="ctr"/>
                      <a:r>
                        <a:rPr lang="en-US" sz="1000" b="0" i="0" u="none" strike="noStrike">
                          <a:solidFill>
                            <a:srgbClr val="000000"/>
                          </a:solidFill>
                          <a:effectLst/>
                          <a:latin typeface="ＭＳ Ｐゴシック" panose="020B0600070205080204" pitchFamily="50" charset="-128"/>
                          <a:ea typeface="ＭＳ Ｐゴシック" panose="020B0600070205080204" pitchFamily="50" charset="-128"/>
                        </a:rPr>
                        <a:t>RED BULL AIR RACE CHIBA 2016</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hMerge="1">
                  <a:txBody>
                    <a:bodyPr/>
                    <a:lstStyle/>
                    <a:p>
                      <a:endParaRPr kumimoji="1" lang="ja-JP" altLang="en-US"/>
                    </a:p>
                  </a:txBody>
                  <a:tcPr/>
                </a:tc>
                <a:tc rowSpan="7" hMerge="1">
                  <a:txBody>
                    <a:bodyPr/>
                    <a:lstStyle/>
                    <a:p>
                      <a:endParaRPr kumimoji="1" lang="ja-JP" altLang="en-US"/>
                    </a:p>
                  </a:txBody>
                  <a:tcPr/>
                </a:tc>
                <a:tc rowSpan="7" hMerge="1">
                  <a:txBody>
                    <a:bodyPr/>
                    <a:lstStyle/>
                    <a:p>
                      <a:endParaRPr kumimoji="1" lang="ja-JP" altLang="en-US"/>
                    </a:p>
                  </a:txBody>
                  <a:tcPr/>
                </a:tc>
                <a:tc rowSpan="7" gridSpan="3">
                  <a:txBody>
                    <a:bodyPr/>
                    <a:lstStyle/>
                    <a:p>
                      <a:pPr algn="ctr"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千葉県立幕張海浜公園</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hMerge="1">
                  <a:txBody>
                    <a:bodyPr/>
                    <a:lstStyle/>
                    <a:p>
                      <a:endParaRPr kumimoji="1" lang="ja-JP" altLang="en-US"/>
                    </a:p>
                  </a:txBody>
                  <a:tcPr/>
                </a:tc>
                <a:tc rowSpan="7" hMerge="1">
                  <a:txBody>
                    <a:bodyPr/>
                    <a:lstStyle/>
                    <a:p>
                      <a:endParaRPr kumimoji="1" lang="ja-JP" altLang="en-US"/>
                    </a:p>
                  </a:txBody>
                  <a:tcPr/>
                </a:tc>
                <a:tc rowSpan="7" gridSpan="5">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レッドブル・エアレース・ジャパン実行委員会</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hMerge="1">
                  <a:txBody>
                    <a:bodyPr/>
                    <a:lstStyle/>
                    <a:p>
                      <a:endParaRPr kumimoji="1" lang="ja-JP" altLang="en-US"/>
                    </a:p>
                  </a:txBody>
                  <a:tcPr/>
                </a:tc>
                <a:tc rowSpan="7" hMerge="1">
                  <a:txBody>
                    <a:bodyPr/>
                    <a:lstStyle/>
                    <a:p>
                      <a:endParaRPr kumimoji="1" lang="ja-JP" altLang="en-US"/>
                    </a:p>
                  </a:txBody>
                  <a:tcPr/>
                </a:tc>
                <a:tc rowSpan="7" hMerge="1">
                  <a:txBody>
                    <a:bodyPr/>
                    <a:lstStyle/>
                    <a:p>
                      <a:endParaRPr kumimoji="1" lang="ja-JP" altLang="en-US"/>
                    </a:p>
                  </a:txBody>
                  <a:tcPr/>
                </a:tc>
                <a:tc rowSpan="7" hMerge="1">
                  <a:txBody>
                    <a:bodyPr/>
                    <a:lstStyle/>
                    <a:p>
                      <a:endParaRPr kumimoji="1" lang="ja-JP" altLang="en-US"/>
                    </a:p>
                  </a:txBody>
                  <a:tcPr/>
                </a:tc>
                <a:extLst>
                  <a:ext uri="{0D108BD9-81ED-4DB2-BD59-A6C34878D82A}">
                    <a16:rowId xmlns:a16="http://schemas.microsoft.com/office/drawing/2014/main" val="2790838583"/>
                  </a:ext>
                </a:extLst>
              </a:tr>
              <a:tr h="188903">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4107832319"/>
                  </a:ext>
                </a:extLst>
              </a:tr>
              <a:tr h="188903">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982247149"/>
                  </a:ext>
                </a:extLst>
              </a:tr>
              <a:tr h="188903">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207994026"/>
                  </a:ext>
                </a:extLst>
              </a:tr>
              <a:tr h="188903">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860482271"/>
                  </a:ext>
                </a:extLst>
              </a:tr>
              <a:tr h="188903">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682753155"/>
                  </a:ext>
                </a:extLst>
              </a:tr>
              <a:tr h="188903">
                <a:tc vMerge="1">
                  <a:txBody>
                    <a:bodyPr/>
                    <a:lstStyle/>
                    <a:p>
                      <a:endParaRPr kumimoji="1" lang="ja-JP" altLang="en-US"/>
                    </a:p>
                  </a:txBody>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555196954"/>
                  </a:ext>
                </a:extLst>
              </a:tr>
            </a:tbl>
          </a:graphicData>
        </a:graphic>
      </p:graphicFrame>
    </p:spTree>
    <p:extLst>
      <p:ext uri="{BB962C8B-B14F-4D97-AF65-F5344CB8AC3E}">
        <p14:creationId xmlns:p14="http://schemas.microsoft.com/office/powerpoint/2010/main" val="261325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439299810"/>
              </p:ext>
            </p:extLst>
          </p:nvPr>
        </p:nvGraphicFramePr>
        <p:xfrm>
          <a:off x="666017" y="623093"/>
          <a:ext cx="10517176" cy="5761525"/>
        </p:xfrm>
        <a:graphic>
          <a:graphicData uri="http://schemas.openxmlformats.org/drawingml/2006/table">
            <a:tbl>
              <a:tblPr/>
              <a:tblGrid>
                <a:gridCol w="404916">
                  <a:extLst>
                    <a:ext uri="{9D8B030D-6E8A-4147-A177-3AD203B41FA5}">
                      <a16:colId xmlns:a16="http://schemas.microsoft.com/office/drawing/2014/main" val="2744566108"/>
                    </a:ext>
                  </a:extLst>
                </a:gridCol>
                <a:gridCol w="1065571">
                  <a:extLst>
                    <a:ext uri="{9D8B030D-6E8A-4147-A177-3AD203B41FA5}">
                      <a16:colId xmlns:a16="http://schemas.microsoft.com/office/drawing/2014/main" val="380534972"/>
                    </a:ext>
                  </a:extLst>
                </a:gridCol>
                <a:gridCol w="3335235">
                  <a:extLst>
                    <a:ext uri="{9D8B030D-6E8A-4147-A177-3AD203B41FA5}">
                      <a16:colId xmlns:a16="http://schemas.microsoft.com/office/drawing/2014/main" val="2013240557"/>
                    </a:ext>
                  </a:extLst>
                </a:gridCol>
                <a:gridCol w="2141795">
                  <a:extLst>
                    <a:ext uri="{9D8B030D-6E8A-4147-A177-3AD203B41FA5}">
                      <a16:colId xmlns:a16="http://schemas.microsoft.com/office/drawing/2014/main" val="3976163241"/>
                    </a:ext>
                  </a:extLst>
                </a:gridCol>
                <a:gridCol w="3569659">
                  <a:extLst>
                    <a:ext uri="{9D8B030D-6E8A-4147-A177-3AD203B41FA5}">
                      <a16:colId xmlns:a16="http://schemas.microsoft.com/office/drawing/2014/main" val="3491869778"/>
                    </a:ext>
                  </a:extLst>
                </a:gridCol>
              </a:tblGrid>
              <a:tr h="164615">
                <a:tc rowSpan="2">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11</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第</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45</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回　春季全日本学生サーフィン選手権大会</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千葉県千倉海岸</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一般社団法人日本学生サーフィン連盟</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(NSSA)</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192457"/>
                  </a:ext>
                </a:extLst>
              </a:tr>
              <a:tr h="164615">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12</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138549170"/>
                  </a:ext>
                </a:extLst>
              </a:tr>
              <a:tr h="164615">
                <a:tc>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第</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回勝浦スイムフェスタ</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千葉県勝浦市</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勝浦スイムフェスタ実行委員会</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9335587"/>
                  </a:ext>
                </a:extLst>
              </a:tr>
              <a:tr h="164615">
                <a:tc rowSpan="3">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24</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JPSA</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ジャパンプロサーフィンツアー</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ショートボード第</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戦</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静岡県白浜海岸</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(JPSA)</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352409"/>
                  </a:ext>
                </a:extLst>
              </a:tr>
              <a:tr h="164615">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25</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703841385"/>
                  </a:ext>
                </a:extLst>
              </a:tr>
              <a:tr h="164615">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26</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608543098"/>
                  </a:ext>
                </a:extLst>
              </a:tr>
              <a:tr h="164615">
                <a:tc rowSpan="8">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11</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MURASAKI SHONAN OPEN</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神奈川県藤沢市</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ワールド・サーフ・リーグ</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(WSL)</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450786"/>
                  </a:ext>
                </a:extLst>
              </a:tr>
              <a:tr h="164615">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12</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62084405"/>
                  </a:ext>
                </a:extLst>
              </a:tr>
              <a:tr h="164615">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13</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481823436"/>
                  </a:ext>
                </a:extLst>
              </a:tr>
              <a:tr h="164615">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14</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861498214"/>
                  </a:ext>
                </a:extLst>
              </a:tr>
              <a:tr h="164615">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15</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669643531"/>
                  </a:ext>
                </a:extLst>
              </a:tr>
              <a:tr h="164615">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16</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434053300"/>
                  </a:ext>
                </a:extLst>
              </a:tr>
              <a:tr h="164615">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587227245"/>
                  </a:ext>
                </a:extLst>
              </a:tr>
              <a:tr h="164615">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57576890"/>
                  </a:ext>
                </a:extLst>
              </a:tr>
              <a:tr h="164615">
                <a:tc>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19</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３機関合同水難救助訓練</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静岡県掛川市</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一般社団法人ウォーターリスクマネジメント協会</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8284763"/>
                  </a:ext>
                </a:extLst>
              </a:tr>
              <a:tr h="164615">
                <a:tc rowSpan="5">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20</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n-US" sz="800" b="0" i="0" u="none" strike="noStrike">
                          <a:solidFill>
                            <a:srgbClr val="000000"/>
                          </a:solidFill>
                          <a:effectLst/>
                          <a:latin typeface="ＭＳ Ｐゴシック" panose="020B0600070205080204" pitchFamily="50" charset="-128"/>
                          <a:ea typeface="ＭＳ Ｐゴシック" panose="020B0600070205080204" pitchFamily="50" charset="-128"/>
                        </a:rPr>
                        <a:t>JPSA CREATOR UNIVERSAL TOUR 2016   　　　　</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ショートボード第</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戦</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愛知県田原市</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(JPSA)</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5738337"/>
                  </a:ext>
                </a:extLst>
              </a:tr>
              <a:tr h="164615">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21</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306295562"/>
                  </a:ext>
                </a:extLst>
              </a:tr>
              <a:tr h="164615">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22</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595425190"/>
                  </a:ext>
                </a:extLst>
              </a:tr>
              <a:tr h="164615">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23</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988189743"/>
                  </a:ext>
                </a:extLst>
              </a:tr>
              <a:tr h="164615">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24</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054568505"/>
                  </a:ext>
                </a:extLst>
              </a:tr>
              <a:tr h="164615">
                <a:tc>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江戸川花火大会</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江戸川区</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江戸川区花火大会実行委員会</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019473"/>
                  </a:ext>
                </a:extLst>
              </a:tr>
              <a:tr h="164615">
                <a:tc rowSpan="4">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JPSA</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ジャパンプロサーフィンツアー</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ショートボード第</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戦</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東京都新島村</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(JPSA)</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6653814"/>
                  </a:ext>
                </a:extLst>
              </a:tr>
              <a:tr h="164615">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19</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40080335"/>
                  </a:ext>
                </a:extLst>
              </a:tr>
              <a:tr h="164615">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20</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970946787"/>
                  </a:ext>
                </a:extLst>
              </a:tr>
              <a:tr h="164615">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21</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982063827"/>
                  </a:ext>
                </a:extLst>
              </a:tr>
              <a:tr h="164615">
                <a:tc rowSpan="6">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23</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第</a:t>
                      </a: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51</a:t>
                      </a: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回全日本サーフィン選手権大会</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zh-TW"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愛知県田原市</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一般社団法人日本サーフィン連盟</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(NSA)</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507547"/>
                  </a:ext>
                </a:extLst>
              </a:tr>
              <a:tr h="164615">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24</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93410148"/>
                  </a:ext>
                </a:extLst>
              </a:tr>
              <a:tr h="164615">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25</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460303950"/>
                  </a:ext>
                </a:extLst>
              </a:tr>
              <a:tr h="164615">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26</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126573738"/>
                  </a:ext>
                </a:extLst>
              </a:tr>
              <a:tr h="164615">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27</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40298254"/>
                  </a:ext>
                </a:extLst>
              </a:tr>
              <a:tr h="164615">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28</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315066760"/>
                  </a:ext>
                </a:extLst>
              </a:tr>
              <a:tr h="164615">
                <a:tc rowSpan="4">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JPSA</a:t>
                      </a: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ジャパンプロサーフィンツアー</a:t>
                      </a: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2016</a:t>
                      </a: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　　　　　　　　　ショートボード第</a:t>
                      </a: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戦</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茨城県大洗町</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(JPSA)</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072094"/>
                  </a:ext>
                </a:extLst>
              </a:tr>
              <a:tr h="164615">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686314001"/>
                  </a:ext>
                </a:extLst>
              </a:tr>
              <a:tr h="164615">
                <a:tc v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88406057"/>
                  </a:ext>
                </a:extLst>
              </a:tr>
              <a:tr h="164615">
                <a:tc vMerge="1">
                  <a:txBody>
                    <a:bodyPr/>
                    <a:lstStyle/>
                    <a:p>
                      <a:endParaRPr kumimoji="1" lang="ja-JP" altLang="en-US"/>
                    </a:p>
                  </a:txBody>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420046181"/>
                  </a:ext>
                </a:extLst>
              </a:tr>
            </a:tbl>
          </a:graphicData>
        </a:graphic>
      </p:graphicFrame>
    </p:spTree>
    <p:extLst>
      <p:ext uri="{BB962C8B-B14F-4D97-AF65-F5344CB8AC3E}">
        <p14:creationId xmlns:p14="http://schemas.microsoft.com/office/powerpoint/2010/main" val="4222073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269010157"/>
              </p:ext>
            </p:extLst>
          </p:nvPr>
        </p:nvGraphicFramePr>
        <p:xfrm>
          <a:off x="773621" y="553701"/>
          <a:ext cx="10417663" cy="5725708"/>
        </p:xfrm>
        <a:graphic>
          <a:graphicData uri="http://schemas.openxmlformats.org/drawingml/2006/table">
            <a:tbl>
              <a:tblPr/>
              <a:tblGrid>
                <a:gridCol w="401085">
                  <a:extLst>
                    <a:ext uri="{9D8B030D-6E8A-4147-A177-3AD203B41FA5}">
                      <a16:colId xmlns:a16="http://schemas.microsoft.com/office/drawing/2014/main" val="3965229239"/>
                    </a:ext>
                  </a:extLst>
                </a:gridCol>
                <a:gridCol w="1055488">
                  <a:extLst>
                    <a:ext uri="{9D8B030D-6E8A-4147-A177-3AD203B41FA5}">
                      <a16:colId xmlns:a16="http://schemas.microsoft.com/office/drawing/2014/main" val="1951799200"/>
                    </a:ext>
                  </a:extLst>
                </a:gridCol>
                <a:gridCol w="3303677">
                  <a:extLst>
                    <a:ext uri="{9D8B030D-6E8A-4147-A177-3AD203B41FA5}">
                      <a16:colId xmlns:a16="http://schemas.microsoft.com/office/drawing/2014/main" val="3907502069"/>
                    </a:ext>
                  </a:extLst>
                </a:gridCol>
                <a:gridCol w="2121530">
                  <a:extLst>
                    <a:ext uri="{9D8B030D-6E8A-4147-A177-3AD203B41FA5}">
                      <a16:colId xmlns:a16="http://schemas.microsoft.com/office/drawing/2014/main" val="1027203079"/>
                    </a:ext>
                  </a:extLst>
                </a:gridCol>
                <a:gridCol w="3535883">
                  <a:extLst>
                    <a:ext uri="{9D8B030D-6E8A-4147-A177-3AD203B41FA5}">
                      <a16:colId xmlns:a16="http://schemas.microsoft.com/office/drawing/2014/main" val="3758754522"/>
                    </a:ext>
                  </a:extLst>
                </a:gridCol>
              </a:tblGrid>
              <a:tr h="203990">
                <a:tc rowSpan="5">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23</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JPSA</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ジャパンプロサーフィンツアー</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ショートボード第</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戦　ロングボード第</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戦</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神奈川県藤沢市</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(JPSA)</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151107"/>
                  </a:ext>
                </a:extLst>
              </a:tr>
              <a:tr h="203990">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46610712"/>
                  </a:ext>
                </a:extLst>
              </a:tr>
              <a:tr h="203990">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33338453"/>
                  </a:ext>
                </a:extLst>
              </a:tr>
              <a:tr h="203990">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735219221"/>
                  </a:ext>
                </a:extLst>
              </a:tr>
              <a:tr h="203990">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57256537"/>
                  </a:ext>
                </a:extLst>
              </a:tr>
              <a:tr h="203990">
                <a:tc rowSpan="2">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24</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12</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警視庁　合同水難救助訓練</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江戸川</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一般社団法人ウォーターリスクマネジメント協会</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494424"/>
                  </a:ext>
                </a:extLst>
              </a:tr>
              <a:tr h="203990">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13</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853828062"/>
                  </a:ext>
                </a:extLst>
              </a:tr>
              <a:tr h="203990">
                <a:tc rowSpan="3">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23</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JPSA</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ジャパンプロサーフィンツアー</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ショートボード第</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戦</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千葉県鴨川市</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(JPSA)</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7317046"/>
                  </a:ext>
                </a:extLst>
              </a:tr>
              <a:tr h="203990">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168224178"/>
                  </a:ext>
                </a:extLst>
              </a:tr>
              <a:tr h="203990">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636427442"/>
                  </a:ext>
                </a:extLst>
              </a:tr>
              <a:tr h="400019">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26</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ＭＳ Ｐゴシック" panose="020B0600070205080204" pitchFamily="50" charset="-128"/>
                          <a:ea typeface="ＭＳ Ｐゴシック" panose="020B0600070205080204" pitchFamily="50" charset="-128"/>
                        </a:rPr>
                        <a:t>YAMAHA S-1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グランプリ</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千葉県市川市　</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MG</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マリーン江戸川</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ヤマハ発動機株式会社</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4576283"/>
                  </a:ext>
                </a:extLst>
              </a:tr>
              <a:tr h="203990">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第</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回きょなんアクアスロン大会</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千葉県鋸南町</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一般社団法人鋸南クロススポーツクラブ</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870980"/>
                  </a:ext>
                </a:extLst>
              </a:tr>
              <a:tr h="203990">
                <a:tc rowSpan="2">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JPSA</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ジャパンプロサーフィンツアー</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ロングボード第</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戦　　　　　　　</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神奈川県茅ケ崎市</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(JPSA)</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05246"/>
                  </a:ext>
                </a:extLst>
              </a:tr>
              <a:tr h="203990">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632673559"/>
                  </a:ext>
                </a:extLst>
              </a:tr>
              <a:tr h="400019">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29</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ＭＳ Ｐゴシック" panose="020B0600070205080204" pitchFamily="50" charset="-128"/>
                          <a:ea typeface="ＭＳ Ｐゴシック" panose="020B0600070205080204" pitchFamily="50" charset="-128"/>
                        </a:rPr>
                        <a:t>THE DUAL DRAG in EDOGAWA ROUND-13</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千葉県市川市　</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MG</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マリーン江戸川</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ＭＳ Ｐゴシック" panose="020B0600070205080204" pitchFamily="50" charset="-128"/>
                          <a:ea typeface="ＭＳ Ｐゴシック" panose="020B0600070205080204" pitchFamily="50" charset="-128"/>
                        </a:rPr>
                        <a:t>THE DUAL DRAG in EDOGAWA </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実行委員会</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618255"/>
                  </a:ext>
                </a:extLst>
              </a:tr>
              <a:tr h="203990">
                <a:tc rowSpan="4">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30</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13</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JPSA</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ジャパンプロサーフィンツアー</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ショートボード第</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戦</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千葉県一宮町</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(JPSA)</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8153123"/>
                  </a:ext>
                </a:extLst>
              </a:tr>
              <a:tr h="203990">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771857854"/>
                  </a:ext>
                </a:extLst>
              </a:tr>
              <a:tr h="203990">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404116958"/>
                  </a:ext>
                </a:extLst>
              </a:tr>
              <a:tr h="203990">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943652309"/>
                  </a:ext>
                </a:extLst>
              </a:tr>
              <a:tr h="203990">
                <a:tc rowSpan="2">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31</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22</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第</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回　秋季全日本学生サーフィン選手権大会</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静岡県下田市</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一般社団法人日本学生サーフィン連盟</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(NSSA)</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905664"/>
                  </a:ext>
                </a:extLst>
              </a:tr>
              <a:tr h="203990">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23</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106033956"/>
                  </a:ext>
                </a:extLst>
              </a:tr>
              <a:tr h="203990">
                <a:tc rowSpan="2">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32</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000" b="0" i="0" u="none" strike="noStrike">
                          <a:solidFill>
                            <a:srgbClr val="000000"/>
                          </a:solidFill>
                          <a:effectLst/>
                          <a:latin typeface="ＭＳ Ｐゴシック" panose="020B0600070205080204" pitchFamily="50" charset="-128"/>
                          <a:ea typeface="ＭＳ Ｐゴシック" panose="020B0600070205080204" pitchFamily="50" charset="-128"/>
                        </a:rPr>
                        <a:t>10th ALL JAPAN SURFING                              GRAND CHAMPION GAMES 2016</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静岡県下田市</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一般社団法人日本サーフィン連盟</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(NSA)</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401248"/>
                  </a:ext>
                </a:extLst>
              </a:tr>
              <a:tr h="203990">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01558631"/>
                  </a:ext>
                </a:extLst>
              </a:tr>
              <a:tr h="203990">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33</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勝浦</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SUP</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マリブチャレンジ</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2016</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千葉県勝浦市</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勝浦</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SUP</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マリブチャレンジ実行委員会</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7426388"/>
                  </a:ext>
                </a:extLst>
              </a:tr>
              <a:tr h="214964">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82</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日間</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008382090"/>
                  </a:ext>
                </a:extLst>
              </a:tr>
              <a:tr h="222926">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合計</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33</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大会</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897124526"/>
                  </a:ext>
                </a:extLst>
              </a:tr>
            </a:tbl>
          </a:graphicData>
        </a:graphic>
      </p:graphicFrame>
    </p:spTree>
    <p:extLst>
      <p:ext uri="{BB962C8B-B14F-4D97-AF65-F5344CB8AC3E}">
        <p14:creationId xmlns:p14="http://schemas.microsoft.com/office/powerpoint/2010/main" val="2070540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118615307"/>
              </p:ext>
            </p:extLst>
          </p:nvPr>
        </p:nvGraphicFramePr>
        <p:xfrm>
          <a:off x="867026" y="702772"/>
          <a:ext cx="10162418" cy="5665661"/>
        </p:xfrm>
        <a:graphic>
          <a:graphicData uri="http://schemas.openxmlformats.org/drawingml/2006/table">
            <a:tbl>
              <a:tblPr/>
              <a:tblGrid>
                <a:gridCol w="314821">
                  <a:extLst>
                    <a:ext uri="{9D8B030D-6E8A-4147-A177-3AD203B41FA5}">
                      <a16:colId xmlns:a16="http://schemas.microsoft.com/office/drawing/2014/main" val="1027790003"/>
                    </a:ext>
                  </a:extLst>
                </a:gridCol>
                <a:gridCol w="843720">
                  <a:extLst>
                    <a:ext uri="{9D8B030D-6E8A-4147-A177-3AD203B41FA5}">
                      <a16:colId xmlns:a16="http://schemas.microsoft.com/office/drawing/2014/main" val="2169938939"/>
                    </a:ext>
                  </a:extLst>
                </a:gridCol>
                <a:gridCol w="1410397">
                  <a:extLst>
                    <a:ext uri="{9D8B030D-6E8A-4147-A177-3AD203B41FA5}">
                      <a16:colId xmlns:a16="http://schemas.microsoft.com/office/drawing/2014/main" val="1574525753"/>
                    </a:ext>
                  </a:extLst>
                </a:gridCol>
                <a:gridCol w="843720">
                  <a:extLst>
                    <a:ext uri="{9D8B030D-6E8A-4147-A177-3AD203B41FA5}">
                      <a16:colId xmlns:a16="http://schemas.microsoft.com/office/drawing/2014/main" val="1313575552"/>
                    </a:ext>
                  </a:extLst>
                </a:gridCol>
                <a:gridCol w="843720">
                  <a:extLst>
                    <a:ext uri="{9D8B030D-6E8A-4147-A177-3AD203B41FA5}">
                      <a16:colId xmlns:a16="http://schemas.microsoft.com/office/drawing/2014/main" val="1555026041"/>
                    </a:ext>
                  </a:extLst>
                </a:gridCol>
                <a:gridCol w="843720">
                  <a:extLst>
                    <a:ext uri="{9D8B030D-6E8A-4147-A177-3AD203B41FA5}">
                      <a16:colId xmlns:a16="http://schemas.microsoft.com/office/drawing/2014/main" val="2828066282"/>
                    </a:ext>
                  </a:extLst>
                </a:gridCol>
                <a:gridCol w="843720">
                  <a:extLst>
                    <a:ext uri="{9D8B030D-6E8A-4147-A177-3AD203B41FA5}">
                      <a16:colId xmlns:a16="http://schemas.microsoft.com/office/drawing/2014/main" val="4275837273"/>
                    </a:ext>
                  </a:extLst>
                </a:gridCol>
                <a:gridCol w="843720">
                  <a:extLst>
                    <a:ext uri="{9D8B030D-6E8A-4147-A177-3AD203B41FA5}">
                      <a16:colId xmlns:a16="http://schemas.microsoft.com/office/drawing/2014/main" val="2789235380"/>
                    </a:ext>
                  </a:extLst>
                </a:gridCol>
                <a:gridCol w="843720">
                  <a:extLst>
                    <a:ext uri="{9D8B030D-6E8A-4147-A177-3AD203B41FA5}">
                      <a16:colId xmlns:a16="http://schemas.microsoft.com/office/drawing/2014/main" val="1938816157"/>
                    </a:ext>
                  </a:extLst>
                </a:gridCol>
                <a:gridCol w="843720">
                  <a:extLst>
                    <a:ext uri="{9D8B030D-6E8A-4147-A177-3AD203B41FA5}">
                      <a16:colId xmlns:a16="http://schemas.microsoft.com/office/drawing/2014/main" val="2314535792"/>
                    </a:ext>
                  </a:extLst>
                </a:gridCol>
                <a:gridCol w="843720">
                  <a:extLst>
                    <a:ext uri="{9D8B030D-6E8A-4147-A177-3AD203B41FA5}">
                      <a16:colId xmlns:a16="http://schemas.microsoft.com/office/drawing/2014/main" val="3575585149"/>
                    </a:ext>
                  </a:extLst>
                </a:gridCol>
                <a:gridCol w="843720">
                  <a:extLst>
                    <a:ext uri="{9D8B030D-6E8A-4147-A177-3AD203B41FA5}">
                      <a16:colId xmlns:a16="http://schemas.microsoft.com/office/drawing/2014/main" val="3596484374"/>
                    </a:ext>
                  </a:extLst>
                </a:gridCol>
              </a:tblGrid>
              <a:tr h="399412">
                <a:tc gridSpan="12">
                  <a:txBody>
                    <a:bodyPr/>
                    <a:lstStyle/>
                    <a:p>
                      <a:pPr algn="ctr" fontAlgn="ctr"/>
                      <a:r>
                        <a:rPr lang="en-US" altLang="zh-TW" sz="11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年度　長距離操船訓練</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BC2E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15143998"/>
                  </a:ext>
                </a:extLst>
              </a:tr>
              <a:tr h="273597">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879314145"/>
                  </a:ext>
                </a:extLst>
              </a:tr>
              <a:tr h="279588">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実施日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実施内容</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詳細</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84788414"/>
                  </a:ext>
                </a:extLst>
              </a:tr>
              <a:tr h="269603">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東京湾水上オートバイ団体ツーリング</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安全管理協力</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75889249"/>
                  </a:ext>
                </a:extLst>
              </a:tr>
              <a:tr h="259618">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9011843"/>
                  </a:ext>
                </a:extLst>
              </a:tr>
              <a:tr h="259618">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66117107"/>
                  </a:ext>
                </a:extLst>
              </a:tr>
              <a:tr h="259618">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62933001"/>
                  </a:ext>
                </a:extLst>
              </a:tr>
              <a:tr h="259618">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05192722"/>
                  </a:ext>
                </a:extLst>
              </a:tr>
              <a:tr h="259618">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64769607"/>
                  </a:ext>
                </a:extLst>
              </a:tr>
              <a:tr h="259618">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13278101"/>
                  </a:ext>
                </a:extLst>
              </a:tr>
              <a:tr h="259618">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75346253"/>
                  </a:ext>
                </a:extLst>
              </a:tr>
              <a:tr h="259618">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46155509"/>
                  </a:ext>
                </a:extLst>
              </a:tr>
              <a:tr h="259618">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81914922"/>
                  </a:ext>
                </a:extLst>
              </a:tr>
              <a:tr h="259618">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98023453"/>
                  </a:ext>
                </a:extLst>
              </a:tr>
              <a:tr h="259618">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55680783"/>
                  </a:ext>
                </a:extLst>
              </a:tr>
              <a:tr h="259618">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41206343"/>
                  </a:ext>
                </a:extLst>
              </a:tr>
              <a:tr h="259618">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21850321"/>
                  </a:ext>
                </a:extLst>
              </a:tr>
              <a:tr h="259618">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8210926"/>
                  </a:ext>
                </a:extLst>
              </a:tr>
              <a:tr h="259618">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12</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48794522"/>
                  </a:ext>
                </a:extLst>
              </a:tr>
              <a:tr h="269603">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日間</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62583479"/>
                  </a:ext>
                </a:extLst>
              </a:tr>
              <a:tr h="279588">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合計</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26244277"/>
                  </a:ext>
                </a:extLst>
              </a:tr>
            </a:tbl>
          </a:graphicData>
        </a:graphic>
      </p:graphicFrame>
    </p:spTree>
    <p:extLst>
      <p:ext uri="{BB962C8B-B14F-4D97-AF65-F5344CB8AC3E}">
        <p14:creationId xmlns:p14="http://schemas.microsoft.com/office/powerpoint/2010/main" val="1592353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671639"/>
            <a:ext cx="10515600" cy="2532807"/>
          </a:xfrm>
        </p:spPr>
        <p:txBody>
          <a:bodyPr>
            <a:normAutofit fontScale="92500" lnSpcReduction="10000"/>
          </a:bodyPr>
          <a:lstStyle/>
          <a:p>
            <a:pPr marL="0" indent="0">
              <a:buNone/>
            </a:pPr>
            <a:r>
              <a:rPr kumimoji="1" lang="ja-JP" altLang="en-US" sz="2000" dirty="0"/>
              <a:t>◆助成を受け</a:t>
            </a:r>
            <a:r>
              <a:rPr kumimoji="1" lang="en-US" altLang="ja-JP" sz="2000" dirty="0"/>
              <a:t>4</a:t>
            </a:r>
            <a:r>
              <a:rPr kumimoji="1" lang="ja-JP" altLang="en-US" sz="2000" dirty="0"/>
              <a:t>年目の</a:t>
            </a:r>
            <a:r>
              <a:rPr kumimoji="1" lang="en-US" altLang="ja-JP" sz="2000" dirty="0"/>
              <a:t>2016</a:t>
            </a:r>
            <a:r>
              <a:rPr kumimoji="1" lang="ja-JP" altLang="en-US" sz="2000" dirty="0"/>
              <a:t>年度において、日本全国の公務救難機関（主に消防）からやっと認知をいただける段階に入り、今後益々の講習会及び合同訓練の依頼が増加するものと思われます。</a:t>
            </a:r>
            <a:endParaRPr kumimoji="1" lang="en-US" altLang="ja-JP" sz="2000" dirty="0"/>
          </a:p>
          <a:p>
            <a:pPr marL="0" indent="0">
              <a:buNone/>
            </a:pPr>
            <a:r>
              <a:rPr lang="ja-JP" altLang="en-US" sz="2000" dirty="0"/>
              <a:t>一般社団法人ウォーターリスクマネジメント協会としては、この流れをここで途絶えさせることなく、日本の数ある救助法の中において現在指導を進めている水上オートバイレスキュー法が、スタンダードな手法になるよう、日本の公務救難機関全体の８０％の機関数までその範囲を広げ、一般市民の</a:t>
            </a:r>
            <a:endParaRPr lang="en-US" altLang="ja-JP" sz="2000" dirty="0"/>
          </a:p>
          <a:p>
            <a:pPr marL="0" indent="0">
              <a:buNone/>
            </a:pPr>
            <a:r>
              <a:rPr lang="ja-JP" altLang="en-US" sz="2000" dirty="0"/>
              <a:t>水離れを食い止め海洋国家としての</a:t>
            </a:r>
            <a:endParaRPr lang="en-US" altLang="ja-JP" sz="2000" dirty="0"/>
          </a:p>
          <a:p>
            <a:pPr marL="0" indent="0">
              <a:buNone/>
            </a:pPr>
            <a:r>
              <a:rPr lang="ja-JP" altLang="en-US" sz="2000" dirty="0"/>
              <a:t>成熟した水難救助能力を目指します。</a:t>
            </a:r>
            <a:endParaRPr kumimoji="1" lang="ja-JP" altLang="en-US" sz="20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7336" y="2424364"/>
            <a:ext cx="6042591" cy="4029656"/>
          </a:xfrm>
          <a:prstGeom prst="rect">
            <a:avLst/>
          </a:prstGeom>
        </p:spPr>
      </p:pic>
    </p:spTree>
    <p:extLst>
      <p:ext uri="{BB962C8B-B14F-4D97-AF65-F5344CB8AC3E}">
        <p14:creationId xmlns:p14="http://schemas.microsoft.com/office/powerpoint/2010/main" val="1068759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a:t>水上バイクを用いたレスキュー法の公務救難機関への普及</a:t>
            </a:r>
            <a:endParaRPr kumimoji="1" lang="ja-JP" altLang="en-US" sz="2800" dirty="0"/>
          </a:p>
        </p:txBody>
      </p:sp>
      <p:sp>
        <p:nvSpPr>
          <p:cNvPr id="3" name="コンテンツ プレースホルダー 2"/>
          <p:cNvSpPr>
            <a:spLocks noGrp="1"/>
          </p:cNvSpPr>
          <p:nvPr>
            <p:ph idx="1"/>
          </p:nvPr>
        </p:nvSpPr>
        <p:spPr/>
        <p:txBody>
          <a:bodyPr>
            <a:normAutofit/>
          </a:bodyPr>
          <a:lstStyle/>
          <a:p>
            <a:pPr marL="0" indent="0">
              <a:buNone/>
            </a:pPr>
            <a:r>
              <a:rPr kumimoji="1" lang="ja-JP" altLang="en-US" sz="2000" dirty="0"/>
              <a:t>近年、水難救助に対しての考え方が公務救難機関において変化が起こっている。</a:t>
            </a:r>
            <a:endParaRPr kumimoji="1" lang="en-US" altLang="ja-JP" sz="2000" dirty="0"/>
          </a:p>
          <a:p>
            <a:pPr marL="0" indent="0">
              <a:buNone/>
            </a:pPr>
            <a:r>
              <a:rPr lang="ja-JP" altLang="en-US" sz="2000" dirty="0"/>
              <a:t>以前　→　事例の頻度により、その救助スキルの重要性が認められてきた。</a:t>
            </a:r>
            <a:endParaRPr lang="en-US" altLang="ja-JP" sz="2000" dirty="0"/>
          </a:p>
          <a:p>
            <a:pPr marL="0" indent="0">
              <a:buNone/>
            </a:pPr>
            <a:r>
              <a:rPr kumimoji="1" lang="ja-JP" altLang="en-US" sz="2000" dirty="0"/>
              <a:t>近年　→　事例の頻度より、発生時に対応が出来るか出来ないかが重要視されだした。</a:t>
            </a:r>
            <a:endParaRPr kumimoji="1" lang="en-US" altLang="ja-JP" sz="2000" dirty="0"/>
          </a:p>
          <a:p>
            <a:pPr marL="0" indent="0">
              <a:buNone/>
            </a:pPr>
            <a:r>
              <a:rPr lang="en-US" altLang="ja-JP" sz="2000" dirty="0"/>
              <a:t>※</a:t>
            </a:r>
            <a:r>
              <a:rPr lang="ja-JP" altLang="en-US" sz="2000" dirty="0"/>
              <a:t>特に、東日本大震災以降の水害発生に際し、一旦事例が発生すると死傷者の数が多数に上り、マスコミでも大きく取り上げられることから水難救助手法向上に注目が集まっている。</a:t>
            </a:r>
            <a:endParaRPr lang="en-US" altLang="ja-JP" sz="2000" dirty="0"/>
          </a:p>
          <a:p>
            <a:pPr marL="0" indent="0">
              <a:buNone/>
            </a:pPr>
            <a:endParaRPr kumimoji="1" lang="en-US" altLang="ja-JP" sz="2000" dirty="0"/>
          </a:p>
          <a:p>
            <a:pPr marL="0" indent="0">
              <a:buNone/>
            </a:pPr>
            <a:r>
              <a:rPr lang="ja-JP" altLang="en-US" sz="2000" u="sng" dirty="0"/>
              <a:t>今まで対応が困難であった事例に対し、水上オートバイレスキューの効果が認められ始めた。</a:t>
            </a:r>
            <a:endParaRPr lang="en-US" altLang="ja-JP" sz="2000" u="sng" dirty="0"/>
          </a:p>
          <a:p>
            <a:pPr marL="0" indent="0">
              <a:buNone/>
            </a:pPr>
            <a:endParaRPr kumimoji="1" lang="en-US" altLang="ja-JP" sz="2000" u="sng" dirty="0"/>
          </a:p>
          <a:p>
            <a:pPr marL="0" indent="0">
              <a:buNone/>
            </a:pPr>
            <a:r>
              <a:rPr lang="ja-JP" altLang="en-US" sz="2000" u="sng" dirty="0"/>
              <a:t>救助用に水上オートバイが導入される自治体（消防機関等）が、急速に増加傾向にあり、当、一般社団法人ウォーターリスクマネジメント協会への問い合わせや講習依頼が増加。</a:t>
            </a:r>
            <a:endParaRPr kumimoji="1" lang="ja-JP" altLang="en-US" sz="2000" u="sng" dirty="0"/>
          </a:p>
        </p:txBody>
      </p:sp>
    </p:spTree>
    <p:extLst>
      <p:ext uri="{BB962C8B-B14F-4D97-AF65-F5344CB8AC3E}">
        <p14:creationId xmlns:p14="http://schemas.microsoft.com/office/powerpoint/2010/main" val="1411148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附属資料31　都道府県別市町村消防組織一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47" y="0"/>
            <a:ext cx="1077859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594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a:t>　「シーバード」プロジェクトの推進及び</a:t>
            </a:r>
            <a:br>
              <a:rPr lang="en-US" altLang="ja-JP" sz="2800" dirty="0"/>
            </a:br>
            <a:r>
              <a:rPr lang="ja-JP" altLang="en-US" sz="2800" dirty="0"/>
              <a:t>　　　　　　　　水上バイクレスキュー法の普及技術向上</a:t>
            </a:r>
            <a:endParaRPr kumimoji="1" lang="ja-JP" altLang="en-US" sz="2800" dirty="0"/>
          </a:p>
        </p:txBody>
      </p:sp>
      <p:sp>
        <p:nvSpPr>
          <p:cNvPr id="3" name="コンテンツ プレースホルダー 2"/>
          <p:cNvSpPr>
            <a:spLocks noGrp="1"/>
          </p:cNvSpPr>
          <p:nvPr>
            <p:ph idx="1"/>
          </p:nvPr>
        </p:nvSpPr>
        <p:spPr/>
        <p:txBody>
          <a:bodyPr>
            <a:normAutofit/>
          </a:bodyPr>
          <a:lstStyle/>
          <a:p>
            <a:pPr marL="0" indent="0">
              <a:buNone/>
            </a:pPr>
            <a:r>
              <a:rPr lang="ja-JP" altLang="en-US" sz="2000" dirty="0"/>
              <a:t>全国のシーバード拠点メンバーに向け、着実にまた恒例的に講習会と訓練を遂行しております。</a:t>
            </a:r>
            <a:endParaRPr lang="en-US" altLang="ja-JP" sz="2000" dirty="0"/>
          </a:p>
          <a:p>
            <a:pPr marL="0" indent="0">
              <a:buNone/>
            </a:pPr>
            <a:endParaRPr kumimoji="1" lang="en-US" altLang="ja-JP" sz="2000" dirty="0"/>
          </a:p>
          <a:p>
            <a:pPr marL="0" indent="0">
              <a:buNone/>
            </a:pPr>
            <a:r>
              <a:rPr lang="ja-JP" altLang="en-US" sz="2000" u="sng" dirty="0"/>
              <a:t>まだ、水上オートバイレスキュー資格講習会を実施していないシーバード拠点に向けて、着々と講習会を実施しております。</a:t>
            </a:r>
            <a:endParaRPr lang="en-US" altLang="ja-JP" sz="2000" u="sng" dirty="0"/>
          </a:p>
          <a:p>
            <a:pPr marL="0" indent="0">
              <a:buNone/>
            </a:pPr>
            <a:endParaRPr kumimoji="1" lang="en-US" altLang="ja-JP" sz="2000" u="sng" dirty="0"/>
          </a:p>
          <a:p>
            <a:pPr marL="0" indent="0">
              <a:buNone/>
            </a:pPr>
            <a:r>
              <a:rPr lang="ja-JP" altLang="en-US" sz="2000" u="sng" dirty="0"/>
              <a:t>すでに講習会を実施してきましたシーバード拠点におきましても、レスキュー及びパトロール技術の劣化を防ぎ、更なるスキルアップを目指し恒例的に訓練を実施しております。</a:t>
            </a:r>
            <a:endParaRPr kumimoji="1" lang="ja-JP" altLang="en-US" sz="2000" u="sng" dirty="0"/>
          </a:p>
        </p:txBody>
      </p:sp>
    </p:spTree>
    <p:extLst>
      <p:ext uri="{BB962C8B-B14F-4D97-AF65-F5344CB8AC3E}">
        <p14:creationId xmlns:p14="http://schemas.microsoft.com/office/powerpoint/2010/main" val="2764866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485522"/>
            <a:ext cx="10515600" cy="2079653"/>
          </a:xfrm>
        </p:spPr>
        <p:txBody>
          <a:bodyPr>
            <a:normAutofit/>
          </a:bodyPr>
          <a:lstStyle/>
          <a:p>
            <a:pPr marL="0" indent="0">
              <a:buNone/>
            </a:pPr>
            <a:r>
              <a:rPr kumimoji="1" lang="ja-JP" altLang="en-US" sz="2000" dirty="0"/>
              <a:t>◆</a:t>
            </a:r>
            <a:r>
              <a:rPr kumimoji="1" lang="en-US" altLang="ja-JP" sz="2000" dirty="0"/>
              <a:t>2016</a:t>
            </a:r>
            <a:r>
              <a:rPr kumimoji="1" lang="ja-JP" altLang="en-US" sz="2000" dirty="0"/>
              <a:t>年度　シーバード拠点（候補地含む）に向けた</a:t>
            </a:r>
            <a:endParaRPr kumimoji="1" lang="en-US" altLang="ja-JP" sz="2000" dirty="0"/>
          </a:p>
          <a:p>
            <a:pPr marL="0" indent="0">
              <a:buNone/>
            </a:pPr>
            <a:r>
              <a:rPr kumimoji="1" lang="ja-JP" altLang="en-US" sz="2000" dirty="0"/>
              <a:t>水上オートバイレスキュー資格講習会の実施状況</a:t>
            </a:r>
            <a:endParaRPr kumimoji="1" lang="en-US" altLang="ja-JP" sz="2000" dirty="0"/>
          </a:p>
          <a:p>
            <a:pPr marL="0" indent="0">
              <a:buNone/>
            </a:pPr>
            <a:r>
              <a:rPr kumimoji="1" lang="ja-JP" altLang="en-US" sz="2000" dirty="0"/>
              <a:t>（公務救難機関向け講習会と併用実施有）</a:t>
            </a:r>
            <a:endParaRPr kumimoji="1" lang="en-US" altLang="ja-JP" sz="2000" dirty="0"/>
          </a:p>
          <a:p>
            <a:pPr marL="0" indent="0">
              <a:buNone/>
            </a:pPr>
            <a:endParaRPr lang="en-US" altLang="ja-JP" sz="2000" dirty="0"/>
          </a:p>
          <a:p>
            <a:pPr marL="0" indent="0">
              <a:buNone/>
            </a:pPr>
            <a:r>
              <a:rPr kumimoji="1" lang="ja-JP" altLang="en-US" sz="2000" dirty="0"/>
              <a:t>・シーバード江戸川　講習会</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693712"/>
            <a:ext cx="6171486" cy="3713009"/>
          </a:xfrm>
          <a:prstGeom prst="rect">
            <a:avLst/>
          </a:prstGeom>
        </p:spPr>
      </p:pic>
    </p:spTree>
    <p:extLst>
      <p:ext uri="{BB962C8B-B14F-4D97-AF65-F5344CB8AC3E}">
        <p14:creationId xmlns:p14="http://schemas.microsoft.com/office/powerpoint/2010/main" val="2687215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73464" y="328598"/>
            <a:ext cx="10515600" cy="674814"/>
          </a:xfrm>
        </p:spPr>
        <p:txBody>
          <a:bodyPr>
            <a:normAutofit/>
          </a:bodyPr>
          <a:lstStyle/>
          <a:p>
            <a:pPr marL="0" indent="0">
              <a:buNone/>
            </a:pPr>
            <a:r>
              <a:rPr kumimoji="1" lang="ja-JP" altLang="en-US" sz="2000" dirty="0"/>
              <a:t>・シーバード葉山／シーバード逗子／シーバード茅ヶ崎／シーバード藤沢　合同講習訓練</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464" y="1695235"/>
            <a:ext cx="5390508" cy="4042881"/>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3130" y="1695235"/>
            <a:ext cx="5318588" cy="3988942"/>
          </a:xfrm>
          <a:prstGeom prst="rect">
            <a:avLst/>
          </a:prstGeom>
        </p:spPr>
      </p:pic>
    </p:spTree>
    <p:extLst>
      <p:ext uri="{BB962C8B-B14F-4D97-AF65-F5344CB8AC3E}">
        <p14:creationId xmlns:p14="http://schemas.microsoft.com/office/powerpoint/2010/main" val="3148341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73463" y="255770"/>
            <a:ext cx="10515600" cy="407777"/>
          </a:xfrm>
        </p:spPr>
        <p:txBody>
          <a:bodyPr>
            <a:normAutofit/>
          </a:bodyPr>
          <a:lstStyle/>
          <a:p>
            <a:pPr marL="0" indent="0">
              <a:buNone/>
            </a:pPr>
            <a:r>
              <a:rPr kumimoji="1" lang="ja-JP" altLang="en-US" sz="2000" dirty="0"/>
              <a:t>・シーバード隠岐</a:t>
            </a:r>
          </a:p>
        </p:txBody>
      </p:sp>
      <p:sp>
        <p:nvSpPr>
          <p:cNvPr id="4" name="テキスト ボックス 3"/>
          <p:cNvSpPr txBox="1"/>
          <p:nvPr/>
        </p:nvSpPr>
        <p:spPr>
          <a:xfrm>
            <a:off x="773463" y="3641416"/>
            <a:ext cx="6186309" cy="369332"/>
          </a:xfrm>
          <a:prstGeom prst="rect">
            <a:avLst/>
          </a:prstGeom>
          <a:noFill/>
        </p:spPr>
        <p:txBody>
          <a:bodyPr wrap="none" rtlCol="0">
            <a:spAutoFit/>
          </a:bodyPr>
          <a:lstStyle/>
          <a:p>
            <a:r>
              <a:rPr kumimoji="1" lang="ja-JP" altLang="en-US" dirty="0"/>
              <a:t>・シーバード芸西／シーバードさめうら　合同講習会訓練</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6650" y="776563"/>
            <a:ext cx="3367022" cy="2525267"/>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305179" y="702719"/>
            <a:ext cx="3780604" cy="2835453"/>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6650" y="4189288"/>
            <a:ext cx="3202112" cy="2401584"/>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5194" y="4189288"/>
            <a:ext cx="3348014" cy="2509878"/>
          </a:xfrm>
          <a:prstGeom prst="rect">
            <a:avLst/>
          </a:prstGeom>
        </p:spPr>
      </p:pic>
    </p:spTree>
    <p:extLst>
      <p:ext uri="{BB962C8B-B14F-4D97-AF65-F5344CB8AC3E}">
        <p14:creationId xmlns:p14="http://schemas.microsoft.com/office/powerpoint/2010/main" val="2501760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73463" y="449979"/>
            <a:ext cx="10515600" cy="512973"/>
          </a:xfrm>
        </p:spPr>
        <p:txBody>
          <a:bodyPr>
            <a:normAutofit/>
          </a:bodyPr>
          <a:lstStyle/>
          <a:p>
            <a:pPr marL="0" indent="0">
              <a:buNone/>
            </a:pPr>
            <a:r>
              <a:rPr kumimoji="1" lang="ja-JP" altLang="en-US" sz="2000" dirty="0"/>
              <a:t>・シーバード寒河江</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730" y="1223977"/>
            <a:ext cx="5028640" cy="3771480"/>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773" y="2362010"/>
            <a:ext cx="5624783" cy="4218587"/>
          </a:xfrm>
          <a:prstGeom prst="rect">
            <a:avLst/>
          </a:prstGeom>
        </p:spPr>
      </p:pic>
    </p:spTree>
    <p:extLst>
      <p:ext uri="{BB962C8B-B14F-4D97-AF65-F5344CB8AC3E}">
        <p14:creationId xmlns:p14="http://schemas.microsoft.com/office/powerpoint/2010/main" val="1649526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41095" y="288138"/>
            <a:ext cx="10515600" cy="472513"/>
          </a:xfrm>
        </p:spPr>
        <p:txBody>
          <a:bodyPr>
            <a:normAutofit/>
          </a:bodyPr>
          <a:lstStyle/>
          <a:p>
            <a:pPr marL="0" indent="0">
              <a:buNone/>
            </a:pPr>
            <a:r>
              <a:rPr lang="ja-JP" altLang="en-US" sz="2000" dirty="0"/>
              <a:t>・シーバード新潟ポート</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095" y="1464613"/>
            <a:ext cx="5412769" cy="4057746"/>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880" y="1464613"/>
            <a:ext cx="5322370" cy="3991777"/>
          </a:xfrm>
          <a:prstGeom prst="rect">
            <a:avLst/>
          </a:prstGeom>
        </p:spPr>
      </p:pic>
    </p:spTree>
    <p:extLst>
      <p:ext uri="{BB962C8B-B14F-4D97-AF65-F5344CB8AC3E}">
        <p14:creationId xmlns:p14="http://schemas.microsoft.com/office/powerpoint/2010/main" val="3567462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65372" y="393334"/>
            <a:ext cx="10515600" cy="504881"/>
          </a:xfrm>
        </p:spPr>
        <p:txBody>
          <a:bodyPr>
            <a:normAutofit/>
          </a:bodyPr>
          <a:lstStyle/>
          <a:p>
            <a:pPr marL="0" indent="0">
              <a:buNone/>
            </a:pPr>
            <a:r>
              <a:rPr lang="ja-JP" altLang="en-US" sz="2000" dirty="0"/>
              <a:t>・シーバード御前崎／シーバード相良／シーバード掛川　合同講習訓練</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93" y="1561671"/>
            <a:ext cx="5224577" cy="3899043"/>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6130" y="1432124"/>
            <a:ext cx="5546683" cy="4158136"/>
          </a:xfrm>
          <a:prstGeom prst="rect">
            <a:avLst/>
          </a:prstGeom>
        </p:spPr>
      </p:pic>
    </p:spTree>
    <p:extLst>
      <p:ext uri="{BB962C8B-B14F-4D97-AF65-F5344CB8AC3E}">
        <p14:creationId xmlns:p14="http://schemas.microsoft.com/office/powerpoint/2010/main" val="3917329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714" y="1382144"/>
            <a:ext cx="5372023" cy="4027200"/>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124" y="1382144"/>
            <a:ext cx="5393933" cy="4043625"/>
          </a:xfrm>
          <a:prstGeom prst="rect">
            <a:avLst/>
          </a:prstGeom>
        </p:spPr>
      </p:pic>
    </p:spTree>
    <p:extLst>
      <p:ext uri="{BB962C8B-B14F-4D97-AF65-F5344CB8AC3E}">
        <p14:creationId xmlns:p14="http://schemas.microsoft.com/office/powerpoint/2010/main" val="1471696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917" y="737171"/>
            <a:ext cx="7517258" cy="5637944"/>
          </a:xfrm>
          <a:prstGeom prst="rect">
            <a:avLst/>
          </a:prstGeom>
        </p:spPr>
      </p:pic>
    </p:spTree>
    <p:extLst>
      <p:ext uri="{BB962C8B-B14F-4D97-AF65-F5344CB8AC3E}">
        <p14:creationId xmlns:p14="http://schemas.microsoft.com/office/powerpoint/2010/main" val="582790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623087"/>
            <a:ext cx="10515600" cy="712099"/>
          </a:xfrm>
        </p:spPr>
        <p:txBody>
          <a:bodyPr>
            <a:normAutofit/>
          </a:bodyPr>
          <a:lstStyle/>
          <a:p>
            <a:pPr marL="0" indent="0">
              <a:buNone/>
            </a:pPr>
            <a:r>
              <a:rPr kumimoji="1" lang="ja-JP" altLang="en-US" sz="2000" dirty="0"/>
              <a:t>◆一般社団法人ウォーターリスクマネジメント協会の水上オートバイレスキュー講習会に参加いただいた公務救難機関の所属先機関数は、</a:t>
            </a:r>
            <a:r>
              <a:rPr kumimoji="1" lang="en-US" altLang="ja-JP" sz="2000" dirty="0"/>
              <a:t>121</a:t>
            </a:r>
            <a:r>
              <a:rPr kumimoji="1" lang="ja-JP" altLang="en-US" sz="2000" dirty="0"/>
              <a:t>機関にのぼる。</a:t>
            </a:r>
          </a:p>
        </p:txBody>
      </p:sp>
      <p:graphicFrame>
        <p:nvGraphicFramePr>
          <p:cNvPr id="5" name="表 4"/>
          <p:cNvGraphicFramePr>
            <a:graphicFrameLocks noGrp="1"/>
          </p:cNvGraphicFramePr>
          <p:nvPr>
            <p:extLst>
              <p:ext uri="{D42A27DB-BD31-4B8C-83A1-F6EECF244321}">
                <p14:modId xmlns:p14="http://schemas.microsoft.com/office/powerpoint/2010/main" val="3106305538"/>
              </p:ext>
            </p:extLst>
          </p:nvPr>
        </p:nvGraphicFramePr>
        <p:xfrm>
          <a:off x="838200" y="1335186"/>
          <a:ext cx="4696749" cy="4911862"/>
        </p:xfrm>
        <a:graphic>
          <a:graphicData uri="http://schemas.openxmlformats.org/drawingml/2006/table">
            <a:tbl>
              <a:tblPr>
                <a:tableStyleId>{5C22544A-7EE6-4342-B048-85BDC9FD1C3A}</a:tableStyleId>
              </a:tblPr>
              <a:tblGrid>
                <a:gridCol w="329257">
                  <a:extLst>
                    <a:ext uri="{9D8B030D-6E8A-4147-A177-3AD203B41FA5}">
                      <a16:colId xmlns:a16="http://schemas.microsoft.com/office/drawing/2014/main" val="1566586670"/>
                    </a:ext>
                  </a:extLst>
                </a:gridCol>
                <a:gridCol w="648830">
                  <a:extLst>
                    <a:ext uri="{9D8B030D-6E8A-4147-A177-3AD203B41FA5}">
                      <a16:colId xmlns:a16="http://schemas.microsoft.com/office/drawing/2014/main" val="2710852219"/>
                    </a:ext>
                  </a:extLst>
                </a:gridCol>
                <a:gridCol w="619777">
                  <a:extLst>
                    <a:ext uri="{9D8B030D-6E8A-4147-A177-3AD203B41FA5}">
                      <a16:colId xmlns:a16="http://schemas.microsoft.com/office/drawing/2014/main" val="3660041034"/>
                    </a:ext>
                  </a:extLst>
                </a:gridCol>
                <a:gridCol w="619777">
                  <a:extLst>
                    <a:ext uri="{9D8B030D-6E8A-4147-A177-3AD203B41FA5}">
                      <a16:colId xmlns:a16="http://schemas.microsoft.com/office/drawing/2014/main" val="1270231609"/>
                    </a:ext>
                  </a:extLst>
                </a:gridCol>
                <a:gridCol w="619777">
                  <a:extLst>
                    <a:ext uri="{9D8B030D-6E8A-4147-A177-3AD203B41FA5}">
                      <a16:colId xmlns:a16="http://schemas.microsoft.com/office/drawing/2014/main" val="310743453"/>
                    </a:ext>
                  </a:extLst>
                </a:gridCol>
                <a:gridCol w="619777">
                  <a:extLst>
                    <a:ext uri="{9D8B030D-6E8A-4147-A177-3AD203B41FA5}">
                      <a16:colId xmlns:a16="http://schemas.microsoft.com/office/drawing/2014/main" val="1317127328"/>
                    </a:ext>
                  </a:extLst>
                </a:gridCol>
                <a:gridCol w="619777">
                  <a:extLst>
                    <a:ext uri="{9D8B030D-6E8A-4147-A177-3AD203B41FA5}">
                      <a16:colId xmlns:a16="http://schemas.microsoft.com/office/drawing/2014/main" val="892995248"/>
                    </a:ext>
                  </a:extLst>
                </a:gridCol>
                <a:gridCol w="619777">
                  <a:extLst>
                    <a:ext uri="{9D8B030D-6E8A-4147-A177-3AD203B41FA5}">
                      <a16:colId xmlns:a16="http://schemas.microsoft.com/office/drawing/2014/main" val="612306907"/>
                    </a:ext>
                  </a:extLst>
                </a:gridCol>
              </a:tblGrid>
              <a:tr h="293762">
                <a:tc gridSpan="8">
                  <a:txBody>
                    <a:bodyPr/>
                    <a:lstStyle/>
                    <a:p>
                      <a:pPr algn="ctr" fontAlgn="ctr"/>
                      <a:r>
                        <a:rPr lang="zh-TW" altLang="en-US" sz="1000" u="none" strike="noStrike">
                          <a:effectLst/>
                        </a:rPr>
                        <a:t>受講者所属公務救難機関一覧</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58701420"/>
                  </a:ext>
                </a:extLst>
              </a:tr>
              <a:tr h="230905">
                <a:tc>
                  <a:txBody>
                    <a:bodyPr/>
                    <a:lstStyle/>
                    <a:p>
                      <a:pPr algn="r" fontAlgn="ctr"/>
                      <a:r>
                        <a:rPr lang="en-US" altLang="ja-JP" sz="1000" u="none" strike="noStrike">
                          <a:effectLst/>
                        </a:rPr>
                        <a:t>1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gridSpan="3">
                  <a:txBody>
                    <a:bodyPr/>
                    <a:lstStyle/>
                    <a:p>
                      <a:pPr algn="l" fontAlgn="ctr"/>
                      <a:r>
                        <a:rPr lang="zh-TW" altLang="en-US" sz="1000" u="none" strike="noStrike">
                          <a:effectLst/>
                        </a:rPr>
                        <a:t>札幌市消防局　総務課</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extLst>
                  <a:ext uri="{0D108BD9-81ED-4DB2-BD59-A6C34878D82A}">
                    <a16:rowId xmlns:a16="http://schemas.microsoft.com/office/drawing/2014/main" val="4287636251"/>
                  </a:ext>
                </a:extLst>
              </a:tr>
              <a:tr h="230905">
                <a:tc>
                  <a:txBody>
                    <a:bodyPr/>
                    <a:lstStyle/>
                    <a:p>
                      <a:pPr algn="r" fontAlgn="ctr"/>
                      <a:r>
                        <a:rPr lang="en-US" altLang="ja-JP" sz="1000" u="none" strike="noStrike">
                          <a:effectLst/>
                        </a:rPr>
                        <a:t>2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gridSpan="2">
                  <a:txBody>
                    <a:bodyPr/>
                    <a:lstStyle/>
                    <a:p>
                      <a:pPr algn="l" fontAlgn="ctr"/>
                      <a:r>
                        <a:rPr lang="zh-CN" altLang="en-US" sz="1000" u="none" strike="noStrike">
                          <a:effectLst/>
                        </a:rPr>
                        <a:t>山口県消防学校</a:t>
                      </a:r>
                      <a:endPar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extLst>
                  <a:ext uri="{0D108BD9-81ED-4DB2-BD59-A6C34878D82A}">
                    <a16:rowId xmlns:a16="http://schemas.microsoft.com/office/drawing/2014/main" val="2552741966"/>
                  </a:ext>
                </a:extLst>
              </a:tr>
              <a:tr h="230905">
                <a:tc>
                  <a:txBody>
                    <a:bodyPr/>
                    <a:lstStyle/>
                    <a:p>
                      <a:pPr algn="r" fontAlgn="ctr"/>
                      <a:r>
                        <a:rPr lang="en-US" altLang="ja-JP" sz="1000" u="none" strike="noStrike">
                          <a:effectLst/>
                        </a:rPr>
                        <a:t>3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gridSpan="7">
                  <a:txBody>
                    <a:bodyPr/>
                    <a:lstStyle/>
                    <a:p>
                      <a:pPr algn="l" fontAlgn="ctr"/>
                      <a:r>
                        <a:rPr lang="zh-TW" altLang="en-US" sz="1000" u="none" strike="noStrike">
                          <a:effectLst/>
                        </a:rPr>
                        <a:t>海上自衛隊　岩国航空基地　第３１整備補給隊　航空機整備隊</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53048506"/>
                  </a:ext>
                </a:extLst>
              </a:tr>
              <a:tr h="230905">
                <a:tc>
                  <a:txBody>
                    <a:bodyPr/>
                    <a:lstStyle/>
                    <a:p>
                      <a:pPr algn="r" fontAlgn="ctr"/>
                      <a:r>
                        <a:rPr lang="en-US" altLang="ja-JP" sz="1000" u="none" strike="noStrike">
                          <a:effectLst/>
                        </a:rPr>
                        <a:t>4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gridSpan="4">
                  <a:txBody>
                    <a:bodyPr/>
                    <a:lstStyle/>
                    <a:p>
                      <a:pPr algn="l" fontAlgn="ctr"/>
                      <a:r>
                        <a:rPr lang="zh-TW" altLang="en-US" sz="1000" u="none" strike="noStrike">
                          <a:effectLst/>
                        </a:rPr>
                        <a:t>藤沢市消防本部鵠沼水難救助隊</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extLst>
                  <a:ext uri="{0D108BD9-81ED-4DB2-BD59-A6C34878D82A}">
                    <a16:rowId xmlns:a16="http://schemas.microsoft.com/office/drawing/2014/main" val="320929170"/>
                  </a:ext>
                </a:extLst>
              </a:tr>
              <a:tr h="230905">
                <a:tc>
                  <a:txBody>
                    <a:bodyPr/>
                    <a:lstStyle/>
                    <a:p>
                      <a:pPr algn="r" fontAlgn="ctr"/>
                      <a:r>
                        <a:rPr lang="en-US" altLang="ja-JP" sz="1000" u="none" strike="noStrike">
                          <a:effectLst/>
                        </a:rPr>
                        <a:t>5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gridSpan="2">
                  <a:txBody>
                    <a:bodyPr/>
                    <a:lstStyle/>
                    <a:p>
                      <a:pPr algn="l" fontAlgn="ctr"/>
                      <a:r>
                        <a:rPr lang="ja-JP" altLang="en-US" sz="1000" u="none" strike="noStrike">
                          <a:effectLst/>
                        </a:rPr>
                        <a:t>防府市消防本部</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extLst>
                  <a:ext uri="{0D108BD9-81ED-4DB2-BD59-A6C34878D82A}">
                    <a16:rowId xmlns:a16="http://schemas.microsoft.com/office/drawing/2014/main" val="696802414"/>
                  </a:ext>
                </a:extLst>
              </a:tr>
              <a:tr h="230905">
                <a:tc>
                  <a:txBody>
                    <a:bodyPr/>
                    <a:lstStyle/>
                    <a:p>
                      <a:pPr algn="r" fontAlgn="ctr"/>
                      <a:r>
                        <a:rPr lang="en-US" altLang="ja-JP" sz="1000" u="none" strike="noStrike">
                          <a:effectLst/>
                        </a:rPr>
                        <a:t>6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gridSpan="3">
                  <a:txBody>
                    <a:bodyPr/>
                    <a:lstStyle/>
                    <a:p>
                      <a:pPr algn="l" fontAlgn="ctr"/>
                      <a:r>
                        <a:rPr lang="ja-JP" altLang="en-US" sz="1000" u="none" strike="noStrike">
                          <a:effectLst/>
                        </a:rPr>
                        <a:t>苫小牧消防本部消防署</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extLst>
                  <a:ext uri="{0D108BD9-81ED-4DB2-BD59-A6C34878D82A}">
                    <a16:rowId xmlns:a16="http://schemas.microsoft.com/office/drawing/2014/main" val="4032538061"/>
                  </a:ext>
                </a:extLst>
              </a:tr>
              <a:tr h="230905">
                <a:tc>
                  <a:txBody>
                    <a:bodyPr/>
                    <a:lstStyle/>
                    <a:p>
                      <a:pPr algn="r" fontAlgn="ctr"/>
                      <a:r>
                        <a:rPr lang="en-US" altLang="ja-JP" sz="1000" u="none" strike="noStrike">
                          <a:effectLst/>
                        </a:rPr>
                        <a:t>7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gridSpan="4">
                  <a:txBody>
                    <a:bodyPr/>
                    <a:lstStyle/>
                    <a:p>
                      <a:pPr algn="l" fontAlgn="ctr"/>
                      <a:r>
                        <a:rPr lang="ja-JP" altLang="en-US" sz="1000" u="none" strike="noStrike">
                          <a:effectLst/>
                        </a:rPr>
                        <a:t>海上保安庁第</a:t>
                      </a:r>
                      <a:r>
                        <a:rPr lang="en-US" altLang="ja-JP" sz="1000" u="none" strike="noStrike">
                          <a:effectLst/>
                        </a:rPr>
                        <a:t>3</a:t>
                      </a:r>
                      <a:r>
                        <a:rPr lang="ja-JP" altLang="en-US" sz="1000" u="none" strike="noStrike">
                          <a:effectLst/>
                        </a:rPr>
                        <a:t>管区　銚子海上保安部</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extLst>
                  <a:ext uri="{0D108BD9-81ED-4DB2-BD59-A6C34878D82A}">
                    <a16:rowId xmlns:a16="http://schemas.microsoft.com/office/drawing/2014/main" val="2482752441"/>
                  </a:ext>
                </a:extLst>
              </a:tr>
              <a:tr h="230905">
                <a:tc>
                  <a:txBody>
                    <a:bodyPr/>
                    <a:lstStyle/>
                    <a:p>
                      <a:pPr algn="r" fontAlgn="ctr"/>
                      <a:r>
                        <a:rPr lang="en-US" altLang="ja-JP" sz="1000" u="none" strike="noStrike">
                          <a:effectLst/>
                        </a:rPr>
                        <a:t>8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gridSpan="3">
                  <a:txBody>
                    <a:bodyPr/>
                    <a:lstStyle/>
                    <a:p>
                      <a:pPr algn="l" fontAlgn="ctr"/>
                      <a:r>
                        <a:rPr lang="ja-JP" altLang="en-US" sz="1000" u="none" strike="noStrike">
                          <a:effectLst/>
                        </a:rPr>
                        <a:t>益田広域消防消防本部</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extLst>
                  <a:ext uri="{0D108BD9-81ED-4DB2-BD59-A6C34878D82A}">
                    <a16:rowId xmlns:a16="http://schemas.microsoft.com/office/drawing/2014/main" val="1059717520"/>
                  </a:ext>
                </a:extLst>
              </a:tr>
              <a:tr h="230905">
                <a:tc>
                  <a:txBody>
                    <a:bodyPr/>
                    <a:lstStyle/>
                    <a:p>
                      <a:pPr algn="r" fontAlgn="ctr"/>
                      <a:r>
                        <a:rPr lang="en-US" altLang="ja-JP" sz="1000" u="none" strike="noStrike">
                          <a:effectLst/>
                        </a:rPr>
                        <a:t>9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gridSpan="3">
                  <a:txBody>
                    <a:bodyPr/>
                    <a:lstStyle/>
                    <a:p>
                      <a:pPr algn="l" fontAlgn="ctr"/>
                      <a:r>
                        <a:rPr lang="ja-JP" altLang="en-US" sz="1000" u="none" strike="noStrike">
                          <a:effectLst/>
                        </a:rPr>
                        <a:t>光地区消防組合消防本部</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extLst>
                  <a:ext uri="{0D108BD9-81ED-4DB2-BD59-A6C34878D82A}">
                    <a16:rowId xmlns:a16="http://schemas.microsoft.com/office/drawing/2014/main" val="1896893739"/>
                  </a:ext>
                </a:extLst>
              </a:tr>
              <a:tr h="230905">
                <a:tc>
                  <a:txBody>
                    <a:bodyPr/>
                    <a:lstStyle/>
                    <a:p>
                      <a:pPr algn="r" fontAlgn="ctr"/>
                      <a:r>
                        <a:rPr lang="en-US" altLang="ja-JP" sz="1000" u="none" strike="noStrike">
                          <a:effectLst/>
                        </a:rPr>
                        <a:t>10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gridSpan="6">
                  <a:txBody>
                    <a:bodyPr/>
                    <a:lstStyle/>
                    <a:p>
                      <a:pPr algn="l" fontAlgn="ctr"/>
                      <a:r>
                        <a:rPr lang="ja-JP" altLang="en-US" sz="1000" u="none" strike="noStrike">
                          <a:effectLst/>
                        </a:rPr>
                        <a:t>ひたちなか東海広域事務組合消防本部神敷台消防署</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extLst>
                  <a:ext uri="{0D108BD9-81ED-4DB2-BD59-A6C34878D82A}">
                    <a16:rowId xmlns:a16="http://schemas.microsoft.com/office/drawing/2014/main" val="578174228"/>
                  </a:ext>
                </a:extLst>
              </a:tr>
              <a:tr h="230905">
                <a:tc>
                  <a:txBody>
                    <a:bodyPr/>
                    <a:lstStyle/>
                    <a:p>
                      <a:pPr algn="r" fontAlgn="ctr"/>
                      <a:r>
                        <a:rPr lang="en-US" altLang="ja-JP" sz="1000" u="none" strike="noStrike">
                          <a:effectLst/>
                        </a:rPr>
                        <a:t>11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r>
                        <a:rPr lang="ja-JP" altLang="en-US" sz="1000" u="none" strike="noStrike">
                          <a:effectLst/>
                        </a:rPr>
                        <a:t>平塚消防</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extLst>
                  <a:ext uri="{0D108BD9-81ED-4DB2-BD59-A6C34878D82A}">
                    <a16:rowId xmlns:a16="http://schemas.microsoft.com/office/drawing/2014/main" val="3544464730"/>
                  </a:ext>
                </a:extLst>
              </a:tr>
              <a:tr h="230905">
                <a:tc>
                  <a:txBody>
                    <a:bodyPr/>
                    <a:lstStyle/>
                    <a:p>
                      <a:pPr algn="r" fontAlgn="ctr"/>
                      <a:r>
                        <a:rPr lang="en-US" altLang="ja-JP" sz="1000" u="none" strike="noStrike">
                          <a:effectLst/>
                        </a:rPr>
                        <a:t>12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gridSpan="2">
                  <a:txBody>
                    <a:bodyPr/>
                    <a:lstStyle/>
                    <a:p>
                      <a:pPr algn="l" fontAlgn="ctr"/>
                      <a:r>
                        <a:rPr lang="zh-TW" altLang="en-US" sz="1000" u="none" strike="noStrike">
                          <a:effectLst/>
                        </a:rPr>
                        <a:t>江津邑智消防組合</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extLst>
                  <a:ext uri="{0D108BD9-81ED-4DB2-BD59-A6C34878D82A}">
                    <a16:rowId xmlns:a16="http://schemas.microsoft.com/office/drawing/2014/main" val="679869550"/>
                  </a:ext>
                </a:extLst>
              </a:tr>
              <a:tr h="230905">
                <a:tc>
                  <a:txBody>
                    <a:bodyPr/>
                    <a:lstStyle/>
                    <a:p>
                      <a:pPr algn="r" fontAlgn="ctr"/>
                      <a:r>
                        <a:rPr lang="en-US" altLang="ja-JP" sz="1000" u="none" strike="noStrike">
                          <a:effectLst/>
                        </a:rPr>
                        <a:t>13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gridSpan="5">
                  <a:txBody>
                    <a:bodyPr/>
                    <a:lstStyle/>
                    <a:p>
                      <a:pPr algn="l" fontAlgn="ctr"/>
                      <a:r>
                        <a:rPr lang="zh-TW" altLang="en-US" sz="1000" u="none" strike="noStrike">
                          <a:effectLst/>
                        </a:rPr>
                        <a:t>西村山広域行政事務組合消防署　河北分署</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extLst>
                  <a:ext uri="{0D108BD9-81ED-4DB2-BD59-A6C34878D82A}">
                    <a16:rowId xmlns:a16="http://schemas.microsoft.com/office/drawing/2014/main" val="765250822"/>
                  </a:ext>
                </a:extLst>
              </a:tr>
              <a:tr h="230905">
                <a:tc>
                  <a:txBody>
                    <a:bodyPr/>
                    <a:lstStyle/>
                    <a:p>
                      <a:pPr algn="r" fontAlgn="ctr"/>
                      <a:r>
                        <a:rPr lang="en-US" altLang="ja-JP" sz="1000" u="none" strike="noStrike">
                          <a:effectLst/>
                        </a:rPr>
                        <a:t>14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gridSpan="4">
                  <a:txBody>
                    <a:bodyPr/>
                    <a:lstStyle/>
                    <a:p>
                      <a:pPr algn="l" fontAlgn="ctr"/>
                      <a:r>
                        <a:rPr lang="zh-TW" altLang="en-US" sz="1000" u="none" strike="noStrike">
                          <a:effectLst/>
                        </a:rPr>
                        <a:t>最上広域市町村圏事務組合消防本部</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extLst>
                  <a:ext uri="{0D108BD9-81ED-4DB2-BD59-A6C34878D82A}">
                    <a16:rowId xmlns:a16="http://schemas.microsoft.com/office/drawing/2014/main" val="126740592"/>
                  </a:ext>
                </a:extLst>
              </a:tr>
              <a:tr h="230905">
                <a:tc>
                  <a:txBody>
                    <a:bodyPr/>
                    <a:lstStyle/>
                    <a:p>
                      <a:pPr algn="r" fontAlgn="ctr"/>
                      <a:r>
                        <a:rPr lang="en-US" altLang="ja-JP" sz="1000" u="none" strike="noStrike">
                          <a:effectLst/>
                        </a:rPr>
                        <a:t>15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gridSpan="2">
                  <a:txBody>
                    <a:bodyPr/>
                    <a:lstStyle/>
                    <a:p>
                      <a:pPr algn="l" fontAlgn="ctr"/>
                      <a:r>
                        <a:rPr lang="zh-TW" altLang="en-US" sz="1000" u="none" strike="noStrike">
                          <a:effectLst/>
                        </a:rPr>
                        <a:t>東根市消防本部</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extLst>
                  <a:ext uri="{0D108BD9-81ED-4DB2-BD59-A6C34878D82A}">
                    <a16:rowId xmlns:a16="http://schemas.microsoft.com/office/drawing/2014/main" val="1131688436"/>
                  </a:ext>
                </a:extLst>
              </a:tr>
              <a:tr h="230905">
                <a:tc>
                  <a:txBody>
                    <a:bodyPr/>
                    <a:lstStyle/>
                    <a:p>
                      <a:pPr algn="r" fontAlgn="ctr"/>
                      <a:r>
                        <a:rPr lang="en-US" altLang="ja-JP" sz="1000" u="none" strike="noStrike">
                          <a:effectLst/>
                        </a:rPr>
                        <a:t>16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gridSpan="2">
                  <a:txBody>
                    <a:bodyPr/>
                    <a:lstStyle/>
                    <a:p>
                      <a:pPr algn="l" fontAlgn="ctr"/>
                      <a:r>
                        <a:rPr lang="ja-JP" altLang="en-US" sz="1000" u="none" strike="noStrike">
                          <a:effectLst/>
                        </a:rPr>
                        <a:t>那珂市消防本部</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extLst>
                  <a:ext uri="{0D108BD9-81ED-4DB2-BD59-A6C34878D82A}">
                    <a16:rowId xmlns:a16="http://schemas.microsoft.com/office/drawing/2014/main" val="1515177640"/>
                  </a:ext>
                </a:extLst>
              </a:tr>
              <a:tr h="230905">
                <a:tc>
                  <a:txBody>
                    <a:bodyPr/>
                    <a:lstStyle/>
                    <a:p>
                      <a:pPr algn="r" fontAlgn="ctr"/>
                      <a:r>
                        <a:rPr lang="en-US" altLang="ja-JP" sz="1000" u="none" strike="noStrike">
                          <a:effectLst/>
                        </a:rPr>
                        <a:t>17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gridSpan="2">
                  <a:txBody>
                    <a:bodyPr/>
                    <a:lstStyle/>
                    <a:p>
                      <a:pPr algn="l" fontAlgn="ctr"/>
                      <a:r>
                        <a:rPr lang="ja-JP" altLang="en-US" sz="1000" u="none" strike="noStrike">
                          <a:effectLst/>
                        </a:rPr>
                        <a:t>御前崎市消防本部</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extLst>
                  <a:ext uri="{0D108BD9-81ED-4DB2-BD59-A6C34878D82A}">
                    <a16:rowId xmlns:a16="http://schemas.microsoft.com/office/drawing/2014/main" val="1554033102"/>
                  </a:ext>
                </a:extLst>
              </a:tr>
              <a:tr h="230905">
                <a:tc>
                  <a:txBody>
                    <a:bodyPr/>
                    <a:lstStyle/>
                    <a:p>
                      <a:pPr algn="r" fontAlgn="ctr"/>
                      <a:r>
                        <a:rPr lang="en-US" altLang="ja-JP" sz="1000" u="none" strike="noStrike">
                          <a:effectLst/>
                        </a:rPr>
                        <a:t>18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gridSpan="2">
                  <a:txBody>
                    <a:bodyPr/>
                    <a:lstStyle/>
                    <a:p>
                      <a:pPr algn="l" fontAlgn="ctr"/>
                      <a:r>
                        <a:rPr lang="ja-JP" altLang="en-US" sz="1000" u="none" strike="noStrike">
                          <a:effectLst/>
                        </a:rPr>
                        <a:t>小田原消防</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extLst>
                  <a:ext uri="{0D108BD9-81ED-4DB2-BD59-A6C34878D82A}">
                    <a16:rowId xmlns:a16="http://schemas.microsoft.com/office/drawing/2014/main" val="4138802714"/>
                  </a:ext>
                </a:extLst>
              </a:tr>
              <a:tr h="230905">
                <a:tc>
                  <a:txBody>
                    <a:bodyPr/>
                    <a:lstStyle/>
                    <a:p>
                      <a:pPr algn="r" fontAlgn="ctr"/>
                      <a:r>
                        <a:rPr lang="en-US" altLang="ja-JP" sz="1000" u="none" strike="noStrike">
                          <a:effectLst/>
                        </a:rPr>
                        <a:t>19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gridSpan="3">
                  <a:txBody>
                    <a:bodyPr/>
                    <a:lstStyle/>
                    <a:p>
                      <a:pPr algn="l" fontAlgn="ctr"/>
                      <a:r>
                        <a:rPr lang="zh-CN" altLang="en-US" sz="1000" u="none" strike="noStrike">
                          <a:effectLst/>
                        </a:rPr>
                        <a:t>柳井地区広域消防本部</a:t>
                      </a:r>
                      <a:endPar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extLst>
                  <a:ext uri="{0D108BD9-81ED-4DB2-BD59-A6C34878D82A}">
                    <a16:rowId xmlns:a16="http://schemas.microsoft.com/office/drawing/2014/main" val="4227731485"/>
                  </a:ext>
                </a:extLst>
              </a:tr>
              <a:tr h="230905">
                <a:tc>
                  <a:txBody>
                    <a:bodyPr/>
                    <a:lstStyle/>
                    <a:p>
                      <a:pPr algn="r" fontAlgn="ctr"/>
                      <a:r>
                        <a:rPr lang="en-US" altLang="ja-JP" sz="1000" u="none" strike="noStrike">
                          <a:effectLst/>
                        </a:rPr>
                        <a:t>20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gridSpan="5">
                  <a:txBody>
                    <a:bodyPr/>
                    <a:lstStyle/>
                    <a:p>
                      <a:pPr algn="l" fontAlgn="ctr"/>
                      <a:r>
                        <a:rPr lang="zh-TW" altLang="en-US" sz="1000" u="none" strike="noStrike">
                          <a:effectLst/>
                        </a:rPr>
                        <a:t>最上広域市町村圏事務組合消防本部　東支署</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682" marR="5682" marT="5682" marB="0" anchor="ctr"/>
                </a:tc>
                <a:extLst>
                  <a:ext uri="{0D108BD9-81ED-4DB2-BD59-A6C34878D82A}">
                    <a16:rowId xmlns:a16="http://schemas.microsoft.com/office/drawing/2014/main" val="2243276192"/>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55877278"/>
              </p:ext>
            </p:extLst>
          </p:nvPr>
        </p:nvGraphicFramePr>
        <p:xfrm>
          <a:off x="5727486" y="1335186"/>
          <a:ext cx="4864985" cy="4911858"/>
        </p:xfrm>
        <a:graphic>
          <a:graphicData uri="http://schemas.openxmlformats.org/drawingml/2006/table">
            <a:tbl>
              <a:tblPr>
                <a:tableStyleId>{5C22544A-7EE6-4342-B048-85BDC9FD1C3A}</a:tableStyleId>
              </a:tblPr>
              <a:tblGrid>
                <a:gridCol w="381568">
                  <a:extLst>
                    <a:ext uri="{9D8B030D-6E8A-4147-A177-3AD203B41FA5}">
                      <a16:colId xmlns:a16="http://schemas.microsoft.com/office/drawing/2014/main" val="2422957669"/>
                    </a:ext>
                  </a:extLst>
                </a:gridCol>
                <a:gridCol w="491636">
                  <a:extLst>
                    <a:ext uri="{9D8B030D-6E8A-4147-A177-3AD203B41FA5}">
                      <a16:colId xmlns:a16="http://schemas.microsoft.com/office/drawing/2014/main" val="1468529959"/>
                    </a:ext>
                  </a:extLst>
                </a:gridCol>
                <a:gridCol w="469621">
                  <a:extLst>
                    <a:ext uri="{9D8B030D-6E8A-4147-A177-3AD203B41FA5}">
                      <a16:colId xmlns:a16="http://schemas.microsoft.com/office/drawing/2014/main" val="3958174585"/>
                    </a:ext>
                  </a:extLst>
                </a:gridCol>
                <a:gridCol w="704432">
                  <a:extLst>
                    <a:ext uri="{9D8B030D-6E8A-4147-A177-3AD203B41FA5}">
                      <a16:colId xmlns:a16="http://schemas.microsoft.com/office/drawing/2014/main" val="3325161684"/>
                    </a:ext>
                  </a:extLst>
                </a:gridCol>
                <a:gridCol w="704432">
                  <a:extLst>
                    <a:ext uri="{9D8B030D-6E8A-4147-A177-3AD203B41FA5}">
                      <a16:colId xmlns:a16="http://schemas.microsoft.com/office/drawing/2014/main" val="279307468"/>
                    </a:ext>
                  </a:extLst>
                </a:gridCol>
                <a:gridCol w="704432">
                  <a:extLst>
                    <a:ext uri="{9D8B030D-6E8A-4147-A177-3AD203B41FA5}">
                      <a16:colId xmlns:a16="http://schemas.microsoft.com/office/drawing/2014/main" val="3431877736"/>
                    </a:ext>
                  </a:extLst>
                </a:gridCol>
                <a:gridCol w="704432">
                  <a:extLst>
                    <a:ext uri="{9D8B030D-6E8A-4147-A177-3AD203B41FA5}">
                      <a16:colId xmlns:a16="http://schemas.microsoft.com/office/drawing/2014/main" val="967756912"/>
                    </a:ext>
                  </a:extLst>
                </a:gridCol>
                <a:gridCol w="704432">
                  <a:extLst>
                    <a:ext uri="{9D8B030D-6E8A-4147-A177-3AD203B41FA5}">
                      <a16:colId xmlns:a16="http://schemas.microsoft.com/office/drawing/2014/main" val="1896049613"/>
                    </a:ext>
                  </a:extLst>
                </a:gridCol>
              </a:tblGrid>
              <a:tr h="248853">
                <a:tc>
                  <a:txBody>
                    <a:bodyPr/>
                    <a:lstStyle/>
                    <a:p>
                      <a:pPr algn="r" fontAlgn="ctr"/>
                      <a:r>
                        <a:rPr lang="en-US" altLang="ja-JP" sz="1100" u="none" strike="noStrike">
                          <a:effectLst/>
                        </a:rPr>
                        <a:t>21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gridSpan="2">
                  <a:txBody>
                    <a:bodyPr/>
                    <a:lstStyle/>
                    <a:p>
                      <a:pPr algn="l" fontAlgn="ctr"/>
                      <a:r>
                        <a:rPr lang="ja-JP" altLang="en-US" sz="1100" u="none" strike="noStrike">
                          <a:effectLst/>
                        </a:rPr>
                        <a:t>東京消防庁</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extLst>
                  <a:ext uri="{0D108BD9-81ED-4DB2-BD59-A6C34878D82A}">
                    <a16:rowId xmlns:a16="http://schemas.microsoft.com/office/drawing/2014/main" val="2853007389"/>
                  </a:ext>
                </a:extLst>
              </a:tr>
              <a:tr h="379860">
                <a:tc>
                  <a:txBody>
                    <a:bodyPr/>
                    <a:lstStyle/>
                    <a:p>
                      <a:pPr algn="r" fontAlgn="ctr"/>
                      <a:r>
                        <a:rPr lang="en-US" altLang="ja-JP" sz="1100" u="none" strike="noStrike">
                          <a:effectLst/>
                        </a:rPr>
                        <a:t>22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gridSpan="3">
                  <a:txBody>
                    <a:bodyPr/>
                    <a:lstStyle/>
                    <a:p>
                      <a:pPr algn="l" fontAlgn="ctr"/>
                      <a:r>
                        <a:rPr lang="ja-JP" altLang="en-US" sz="1100" u="none" strike="noStrike">
                          <a:effectLst/>
                        </a:rPr>
                        <a:t>海上保安庁　徳山海上保安部</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extLst>
                  <a:ext uri="{0D108BD9-81ED-4DB2-BD59-A6C34878D82A}">
                    <a16:rowId xmlns:a16="http://schemas.microsoft.com/office/drawing/2014/main" val="1041506787"/>
                  </a:ext>
                </a:extLst>
              </a:tr>
              <a:tr h="379860">
                <a:tc>
                  <a:txBody>
                    <a:bodyPr/>
                    <a:lstStyle/>
                    <a:p>
                      <a:pPr algn="r" fontAlgn="ctr"/>
                      <a:r>
                        <a:rPr lang="en-US" altLang="ja-JP" sz="1100" u="none" strike="noStrike">
                          <a:effectLst/>
                        </a:rPr>
                        <a:t>23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gridSpan="2">
                  <a:txBody>
                    <a:bodyPr/>
                    <a:lstStyle/>
                    <a:p>
                      <a:pPr algn="l" fontAlgn="ctr"/>
                      <a:r>
                        <a:rPr lang="zh-TW" altLang="en-US" sz="1100" u="none" strike="noStrike">
                          <a:effectLst/>
                        </a:rPr>
                        <a:t>鶴岡市消防本部</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extLst>
                  <a:ext uri="{0D108BD9-81ED-4DB2-BD59-A6C34878D82A}">
                    <a16:rowId xmlns:a16="http://schemas.microsoft.com/office/drawing/2014/main" val="3683868323"/>
                  </a:ext>
                </a:extLst>
              </a:tr>
              <a:tr h="248853">
                <a:tc>
                  <a:txBody>
                    <a:bodyPr/>
                    <a:lstStyle/>
                    <a:p>
                      <a:pPr algn="r" fontAlgn="ctr"/>
                      <a:r>
                        <a:rPr lang="en-US" altLang="ja-JP" sz="1100" u="none" strike="noStrike">
                          <a:effectLst/>
                        </a:rPr>
                        <a:t>24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gridSpan="5">
                  <a:txBody>
                    <a:bodyPr/>
                    <a:lstStyle/>
                    <a:p>
                      <a:pPr algn="l" fontAlgn="ctr"/>
                      <a:r>
                        <a:rPr lang="zh-TW" altLang="en-US" sz="1100" u="none" strike="noStrike">
                          <a:effectLst/>
                        </a:rPr>
                        <a:t>西村山広域行政事務組合消防署　大江分署</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extLst>
                  <a:ext uri="{0D108BD9-81ED-4DB2-BD59-A6C34878D82A}">
                    <a16:rowId xmlns:a16="http://schemas.microsoft.com/office/drawing/2014/main" val="3308650488"/>
                  </a:ext>
                </a:extLst>
              </a:tr>
              <a:tr h="248853">
                <a:tc>
                  <a:txBody>
                    <a:bodyPr/>
                    <a:lstStyle/>
                    <a:p>
                      <a:pPr algn="r" fontAlgn="ctr"/>
                      <a:r>
                        <a:rPr lang="en-US" altLang="ja-JP" sz="1100" u="none" strike="noStrike">
                          <a:effectLst/>
                        </a:rPr>
                        <a:t>25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gridSpan="4">
                  <a:txBody>
                    <a:bodyPr/>
                    <a:lstStyle/>
                    <a:p>
                      <a:pPr algn="l" fontAlgn="ctr"/>
                      <a:r>
                        <a:rPr lang="zh-TW" altLang="en-US" sz="1100" u="none" strike="noStrike">
                          <a:effectLst/>
                        </a:rPr>
                        <a:t>宮崎市消防局北消防署　東分署</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extLst>
                  <a:ext uri="{0D108BD9-81ED-4DB2-BD59-A6C34878D82A}">
                    <a16:rowId xmlns:a16="http://schemas.microsoft.com/office/drawing/2014/main" val="4171830506"/>
                  </a:ext>
                </a:extLst>
              </a:tr>
              <a:tr h="379860">
                <a:tc>
                  <a:txBody>
                    <a:bodyPr/>
                    <a:lstStyle/>
                    <a:p>
                      <a:pPr algn="r" fontAlgn="ctr"/>
                      <a:r>
                        <a:rPr lang="en-US" altLang="ja-JP" sz="1100" u="none" strike="noStrike">
                          <a:effectLst/>
                        </a:rPr>
                        <a:t>26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gridSpan="2">
                  <a:txBody>
                    <a:bodyPr/>
                    <a:lstStyle/>
                    <a:p>
                      <a:pPr algn="l" fontAlgn="ctr"/>
                      <a:r>
                        <a:rPr lang="ja-JP" altLang="en-US" sz="1100" u="none" strike="noStrike">
                          <a:effectLst/>
                        </a:rPr>
                        <a:t>児玉郡市広域消防</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extLst>
                  <a:ext uri="{0D108BD9-81ED-4DB2-BD59-A6C34878D82A}">
                    <a16:rowId xmlns:a16="http://schemas.microsoft.com/office/drawing/2014/main" val="3590291925"/>
                  </a:ext>
                </a:extLst>
              </a:tr>
              <a:tr h="379860">
                <a:tc>
                  <a:txBody>
                    <a:bodyPr/>
                    <a:lstStyle/>
                    <a:p>
                      <a:pPr algn="r" fontAlgn="ctr"/>
                      <a:r>
                        <a:rPr lang="en-US" altLang="ja-JP" sz="1100" u="none" strike="noStrike">
                          <a:effectLst/>
                        </a:rPr>
                        <a:t>27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r>
                        <a:rPr lang="ja-JP" altLang="en-US" sz="1100" u="none" strike="noStrike">
                          <a:effectLst/>
                        </a:rPr>
                        <a:t>深谷消防</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extLst>
                  <a:ext uri="{0D108BD9-81ED-4DB2-BD59-A6C34878D82A}">
                    <a16:rowId xmlns:a16="http://schemas.microsoft.com/office/drawing/2014/main" val="3536673807"/>
                  </a:ext>
                </a:extLst>
              </a:tr>
              <a:tr h="379860">
                <a:tc>
                  <a:txBody>
                    <a:bodyPr/>
                    <a:lstStyle/>
                    <a:p>
                      <a:pPr algn="r" fontAlgn="ctr"/>
                      <a:r>
                        <a:rPr lang="en-US" altLang="ja-JP" sz="1100" u="none" strike="noStrike">
                          <a:effectLst/>
                        </a:rPr>
                        <a:t>28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gridSpan="2">
                  <a:txBody>
                    <a:bodyPr/>
                    <a:lstStyle/>
                    <a:p>
                      <a:pPr algn="l" fontAlgn="ctr"/>
                      <a:r>
                        <a:rPr lang="ja-JP" altLang="en-US" sz="1100" u="none" strike="noStrike">
                          <a:effectLst/>
                        </a:rPr>
                        <a:t>茅ヶ崎市消防署</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extLst>
                  <a:ext uri="{0D108BD9-81ED-4DB2-BD59-A6C34878D82A}">
                    <a16:rowId xmlns:a16="http://schemas.microsoft.com/office/drawing/2014/main" val="2435825527"/>
                  </a:ext>
                </a:extLst>
              </a:tr>
              <a:tr h="248853">
                <a:tc>
                  <a:txBody>
                    <a:bodyPr/>
                    <a:lstStyle/>
                    <a:p>
                      <a:pPr algn="r" fontAlgn="ctr"/>
                      <a:r>
                        <a:rPr lang="en-US" altLang="ja-JP" sz="1100" u="none" strike="noStrike">
                          <a:effectLst/>
                        </a:rPr>
                        <a:t>29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gridSpan="3">
                  <a:txBody>
                    <a:bodyPr/>
                    <a:lstStyle/>
                    <a:p>
                      <a:pPr algn="l" fontAlgn="ctr"/>
                      <a:r>
                        <a:rPr lang="ja-JP" altLang="en-US" sz="1100" u="none" strike="noStrike">
                          <a:effectLst/>
                        </a:rPr>
                        <a:t>山口県光地区消防組合</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extLst>
                  <a:ext uri="{0D108BD9-81ED-4DB2-BD59-A6C34878D82A}">
                    <a16:rowId xmlns:a16="http://schemas.microsoft.com/office/drawing/2014/main" val="3554544342"/>
                  </a:ext>
                </a:extLst>
              </a:tr>
              <a:tr h="379860">
                <a:tc>
                  <a:txBody>
                    <a:bodyPr/>
                    <a:lstStyle/>
                    <a:p>
                      <a:pPr algn="r" fontAlgn="ctr"/>
                      <a:r>
                        <a:rPr lang="en-US" altLang="ja-JP" sz="1100" u="none" strike="noStrike">
                          <a:effectLst/>
                        </a:rPr>
                        <a:t>30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r>
                        <a:rPr lang="ja-JP" altLang="en-US" sz="1100" u="none" strike="noStrike">
                          <a:effectLst/>
                        </a:rPr>
                        <a:t>市川消防</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extLst>
                  <a:ext uri="{0D108BD9-81ED-4DB2-BD59-A6C34878D82A}">
                    <a16:rowId xmlns:a16="http://schemas.microsoft.com/office/drawing/2014/main" val="3265119252"/>
                  </a:ext>
                </a:extLst>
              </a:tr>
              <a:tr h="379860">
                <a:tc>
                  <a:txBody>
                    <a:bodyPr/>
                    <a:lstStyle/>
                    <a:p>
                      <a:pPr algn="r" fontAlgn="ctr"/>
                      <a:r>
                        <a:rPr lang="en-US" altLang="ja-JP" sz="1100" u="none" strike="noStrike">
                          <a:effectLst/>
                        </a:rPr>
                        <a:t>31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gridSpan="3">
                  <a:txBody>
                    <a:bodyPr/>
                    <a:lstStyle/>
                    <a:p>
                      <a:pPr algn="l" fontAlgn="ctr"/>
                      <a:r>
                        <a:rPr lang="zh-TW" altLang="en-US" sz="1100" u="none" strike="noStrike">
                          <a:effectLst/>
                        </a:rPr>
                        <a:t>鶴岡市消防本部　渥美分署</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extLst>
                  <a:ext uri="{0D108BD9-81ED-4DB2-BD59-A6C34878D82A}">
                    <a16:rowId xmlns:a16="http://schemas.microsoft.com/office/drawing/2014/main" val="2210728006"/>
                  </a:ext>
                </a:extLst>
              </a:tr>
              <a:tr h="248853">
                <a:tc>
                  <a:txBody>
                    <a:bodyPr/>
                    <a:lstStyle/>
                    <a:p>
                      <a:pPr algn="r" fontAlgn="ctr"/>
                      <a:r>
                        <a:rPr lang="en-US" altLang="ja-JP" sz="1100" u="none" strike="noStrike">
                          <a:effectLst/>
                        </a:rPr>
                        <a:t>32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gridSpan="3">
                  <a:txBody>
                    <a:bodyPr/>
                    <a:lstStyle/>
                    <a:p>
                      <a:pPr algn="l" fontAlgn="ctr"/>
                      <a:r>
                        <a:rPr lang="zh-TW" altLang="en-US" sz="1100" u="none" strike="noStrike">
                          <a:effectLst/>
                        </a:rPr>
                        <a:t>置賜広域米沢消防署</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extLst>
                  <a:ext uri="{0D108BD9-81ED-4DB2-BD59-A6C34878D82A}">
                    <a16:rowId xmlns:a16="http://schemas.microsoft.com/office/drawing/2014/main" val="127779469"/>
                  </a:ext>
                </a:extLst>
              </a:tr>
              <a:tr h="379860">
                <a:tc>
                  <a:txBody>
                    <a:bodyPr/>
                    <a:lstStyle/>
                    <a:p>
                      <a:pPr algn="r" fontAlgn="ctr"/>
                      <a:r>
                        <a:rPr lang="en-US" altLang="ja-JP" sz="1100" u="none" strike="noStrike">
                          <a:effectLst/>
                        </a:rPr>
                        <a:t>33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gridSpan="4">
                  <a:txBody>
                    <a:bodyPr/>
                    <a:lstStyle/>
                    <a:p>
                      <a:pPr algn="l" fontAlgn="ctr"/>
                      <a:r>
                        <a:rPr lang="zh-TW" altLang="en-US" sz="1100" u="none" strike="noStrike">
                          <a:effectLst/>
                        </a:rPr>
                        <a:t>鹿島地方事務組合消防本部波崎消防署</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extLst>
                  <a:ext uri="{0D108BD9-81ED-4DB2-BD59-A6C34878D82A}">
                    <a16:rowId xmlns:a16="http://schemas.microsoft.com/office/drawing/2014/main" val="600006915"/>
                  </a:ext>
                </a:extLst>
              </a:tr>
              <a:tr h="248853">
                <a:tc>
                  <a:txBody>
                    <a:bodyPr/>
                    <a:lstStyle/>
                    <a:p>
                      <a:pPr algn="r" fontAlgn="ctr"/>
                      <a:r>
                        <a:rPr lang="en-US" altLang="ja-JP" sz="1100" u="none" strike="noStrike">
                          <a:effectLst/>
                        </a:rPr>
                        <a:t>34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gridSpan="2">
                  <a:txBody>
                    <a:bodyPr/>
                    <a:lstStyle/>
                    <a:p>
                      <a:pPr algn="l" fontAlgn="ctr"/>
                      <a:r>
                        <a:rPr lang="zh-TW" altLang="en-US" sz="1100" u="none" strike="noStrike">
                          <a:effectLst/>
                        </a:rPr>
                        <a:t>岡山市消防局</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extLst>
                  <a:ext uri="{0D108BD9-81ED-4DB2-BD59-A6C34878D82A}">
                    <a16:rowId xmlns:a16="http://schemas.microsoft.com/office/drawing/2014/main" val="4065647054"/>
                  </a:ext>
                </a:extLst>
              </a:tr>
              <a:tr h="379860">
                <a:tc>
                  <a:txBody>
                    <a:bodyPr/>
                    <a:lstStyle/>
                    <a:p>
                      <a:pPr algn="r" fontAlgn="ctr"/>
                      <a:r>
                        <a:rPr lang="en-US" altLang="ja-JP" sz="1100" u="none" strike="noStrike">
                          <a:effectLst/>
                        </a:rPr>
                        <a:t>35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r>
                        <a:rPr lang="ja-JP" altLang="en-US" sz="1100" u="none" strike="noStrike">
                          <a:effectLst/>
                        </a:rPr>
                        <a:t>常滑消防</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214" marR="6214" marT="6214" marB="0" anchor="ctr"/>
                </a:tc>
                <a:extLst>
                  <a:ext uri="{0D108BD9-81ED-4DB2-BD59-A6C34878D82A}">
                    <a16:rowId xmlns:a16="http://schemas.microsoft.com/office/drawing/2014/main" val="1830515771"/>
                  </a:ext>
                </a:extLst>
              </a:tr>
            </a:tbl>
          </a:graphicData>
        </a:graphic>
      </p:graphicFrame>
    </p:spTree>
    <p:extLst>
      <p:ext uri="{BB962C8B-B14F-4D97-AF65-F5344CB8AC3E}">
        <p14:creationId xmlns:p14="http://schemas.microsoft.com/office/powerpoint/2010/main" val="690206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054990645"/>
              </p:ext>
            </p:extLst>
          </p:nvPr>
        </p:nvGraphicFramePr>
        <p:xfrm>
          <a:off x="863374" y="1074023"/>
          <a:ext cx="4622802" cy="4333240"/>
        </p:xfrm>
        <a:graphic>
          <a:graphicData uri="http://schemas.openxmlformats.org/drawingml/2006/table">
            <a:tbl>
              <a:tblPr>
                <a:tableStyleId>{5C22544A-7EE6-4342-B048-85BDC9FD1C3A}</a:tableStyleId>
              </a:tblPr>
              <a:tblGrid>
                <a:gridCol w="362573">
                  <a:extLst>
                    <a:ext uri="{9D8B030D-6E8A-4147-A177-3AD203B41FA5}">
                      <a16:colId xmlns:a16="http://schemas.microsoft.com/office/drawing/2014/main" val="3966770402"/>
                    </a:ext>
                  </a:extLst>
                </a:gridCol>
                <a:gridCol w="467161">
                  <a:extLst>
                    <a:ext uri="{9D8B030D-6E8A-4147-A177-3AD203B41FA5}">
                      <a16:colId xmlns:a16="http://schemas.microsoft.com/office/drawing/2014/main" val="3314028103"/>
                    </a:ext>
                  </a:extLst>
                </a:gridCol>
                <a:gridCol w="446243">
                  <a:extLst>
                    <a:ext uri="{9D8B030D-6E8A-4147-A177-3AD203B41FA5}">
                      <a16:colId xmlns:a16="http://schemas.microsoft.com/office/drawing/2014/main" val="2251900038"/>
                    </a:ext>
                  </a:extLst>
                </a:gridCol>
                <a:gridCol w="669365">
                  <a:extLst>
                    <a:ext uri="{9D8B030D-6E8A-4147-A177-3AD203B41FA5}">
                      <a16:colId xmlns:a16="http://schemas.microsoft.com/office/drawing/2014/main" val="1870630325"/>
                    </a:ext>
                  </a:extLst>
                </a:gridCol>
                <a:gridCol w="669365">
                  <a:extLst>
                    <a:ext uri="{9D8B030D-6E8A-4147-A177-3AD203B41FA5}">
                      <a16:colId xmlns:a16="http://schemas.microsoft.com/office/drawing/2014/main" val="1784052738"/>
                    </a:ext>
                  </a:extLst>
                </a:gridCol>
                <a:gridCol w="669365">
                  <a:extLst>
                    <a:ext uri="{9D8B030D-6E8A-4147-A177-3AD203B41FA5}">
                      <a16:colId xmlns:a16="http://schemas.microsoft.com/office/drawing/2014/main" val="3688757439"/>
                    </a:ext>
                  </a:extLst>
                </a:gridCol>
                <a:gridCol w="669365">
                  <a:extLst>
                    <a:ext uri="{9D8B030D-6E8A-4147-A177-3AD203B41FA5}">
                      <a16:colId xmlns:a16="http://schemas.microsoft.com/office/drawing/2014/main" val="1829975461"/>
                    </a:ext>
                  </a:extLst>
                </a:gridCol>
                <a:gridCol w="669365">
                  <a:extLst>
                    <a:ext uri="{9D8B030D-6E8A-4147-A177-3AD203B41FA5}">
                      <a16:colId xmlns:a16="http://schemas.microsoft.com/office/drawing/2014/main" val="3990892099"/>
                    </a:ext>
                  </a:extLst>
                </a:gridCol>
              </a:tblGrid>
              <a:tr h="228600">
                <a:tc>
                  <a:txBody>
                    <a:bodyPr/>
                    <a:lstStyle/>
                    <a:p>
                      <a:pPr algn="r" fontAlgn="ctr"/>
                      <a:r>
                        <a:rPr lang="en-US" altLang="ja-JP" sz="1100" u="none" strike="noStrike">
                          <a:effectLst/>
                        </a:rPr>
                        <a:t>36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2">
                  <a:txBody>
                    <a:bodyPr/>
                    <a:lstStyle/>
                    <a:p>
                      <a:pPr algn="l" fontAlgn="ctr"/>
                      <a:r>
                        <a:rPr lang="ja-JP" altLang="en-US" sz="1100" u="none" strike="noStrike">
                          <a:effectLst/>
                        </a:rPr>
                        <a:t>木更津海上保安署</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830438082"/>
                  </a:ext>
                </a:extLst>
              </a:tr>
              <a:tr h="228600">
                <a:tc>
                  <a:txBody>
                    <a:bodyPr/>
                    <a:lstStyle/>
                    <a:p>
                      <a:pPr algn="r" fontAlgn="ctr"/>
                      <a:r>
                        <a:rPr lang="en-US" altLang="ja-JP" sz="1100" u="none" strike="noStrike">
                          <a:effectLst/>
                        </a:rPr>
                        <a:t>37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2">
                  <a:txBody>
                    <a:bodyPr/>
                    <a:lstStyle/>
                    <a:p>
                      <a:pPr algn="l" fontAlgn="ctr"/>
                      <a:r>
                        <a:rPr lang="ja-JP" altLang="en-US" sz="1100" u="none" strike="noStrike">
                          <a:effectLst/>
                        </a:rPr>
                        <a:t>下関市消防局</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520139680"/>
                  </a:ext>
                </a:extLst>
              </a:tr>
              <a:tr h="228600">
                <a:tc>
                  <a:txBody>
                    <a:bodyPr/>
                    <a:lstStyle/>
                    <a:p>
                      <a:pPr algn="r" fontAlgn="ctr"/>
                      <a:r>
                        <a:rPr lang="en-US" altLang="ja-JP" sz="1100" u="none" strike="noStrike">
                          <a:effectLst/>
                        </a:rPr>
                        <a:t>38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2">
                  <a:txBody>
                    <a:bodyPr/>
                    <a:lstStyle/>
                    <a:p>
                      <a:pPr algn="l" fontAlgn="ctr"/>
                      <a:r>
                        <a:rPr lang="zh-TW" altLang="en-US" sz="1100" u="none" strike="noStrike">
                          <a:effectLst/>
                        </a:rPr>
                        <a:t>愛媛八幡消防</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448811739"/>
                  </a:ext>
                </a:extLst>
              </a:tr>
              <a:tr h="228600">
                <a:tc>
                  <a:txBody>
                    <a:bodyPr/>
                    <a:lstStyle/>
                    <a:p>
                      <a:pPr algn="r" fontAlgn="ctr"/>
                      <a:r>
                        <a:rPr lang="en-US" altLang="ja-JP" sz="1100" u="none" strike="noStrike">
                          <a:effectLst/>
                        </a:rPr>
                        <a:t>39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3">
                  <a:txBody>
                    <a:bodyPr/>
                    <a:lstStyle/>
                    <a:p>
                      <a:pPr algn="l" fontAlgn="ctr"/>
                      <a:r>
                        <a:rPr lang="zh-TW" altLang="en-US" sz="1100" u="none" strike="noStrike">
                          <a:effectLst/>
                        </a:rPr>
                        <a:t>宮崎県東児湯消防組合</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692168304"/>
                  </a:ext>
                </a:extLst>
              </a:tr>
              <a:tr h="228600">
                <a:tc>
                  <a:txBody>
                    <a:bodyPr/>
                    <a:lstStyle/>
                    <a:p>
                      <a:pPr algn="r" fontAlgn="ctr"/>
                      <a:r>
                        <a:rPr lang="en-US" altLang="ja-JP" sz="1100" u="none" strike="noStrike">
                          <a:effectLst/>
                        </a:rPr>
                        <a:t>40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2">
                  <a:txBody>
                    <a:bodyPr/>
                    <a:lstStyle/>
                    <a:p>
                      <a:pPr algn="l" fontAlgn="ctr"/>
                      <a:r>
                        <a:rPr lang="zh-CN" altLang="en-US" sz="1100" u="none" strike="noStrike">
                          <a:effectLst/>
                        </a:rPr>
                        <a:t>浜田市消防本部</a:t>
                      </a:r>
                      <a:endPar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967528599"/>
                  </a:ext>
                </a:extLst>
              </a:tr>
              <a:tr h="228600">
                <a:tc>
                  <a:txBody>
                    <a:bodyPr/>
                    <a:lstStyle/>
                    <a:p>
                      <a:pPr algn="r" fontAlgn="ctr"/>
                      <a:r>
                        <a:rPr lang="en-US" altLang="ja-JP" sz="1100" u="none" strike="noStrike">
                          <a:effectLst/>
                        </a:rPr>
                        <a:t>41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2">
                  <a:txBody>
                    <a:bodyPr/>
                    <a:lstStyle/>
                    <a:p>
                      <a:pPr algn="l" fontAlgn="ctr"/>
                      <a:r>
                        <a:rPr lang="ja-JP" altLang="en-US" sz="1100" u="none" strike="noStrike">
                          <a:effectLst/>
                        </a:rPr>
                        <a:t>霧島消防局</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28432223"/>
                  </a:ext>
                </a:extLst>
              </a:tr>
              <a:tr h="228600">
                <a:tc>
                  <a:txBody>
                    <a:bodyPr/>
                    <a:lstStyle/>
                    <a:p>
                      <a:pPr algn="r" fontAlgn="ctr"/>
                      <a:r>
                        <a:rPr lang="en-US" altLang="ja-JP" sz="1100" u="none" strike="noStrike">
                          <a:effectLst/>
                        </a:rPr>
                        <a:t>42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2">
                  <a:txBody>
                    <a:bodyPr/>
                    <a:lstStyle/>
                    <a:p>
                      <a:pPr algn="l" fontAlgn="ctr"/>
                      <a:r>
                        <a:rPr lang="zh-TW" altLang="en-US" sz="1100" u="none" strike="noStrike">
                          <a:effectLst/>
                        </a:rPr>
                        <a:t>姶良市消防本部</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806496126"/>
                  </a:ext>
                </a:extLst>
              </a:tr>
              <a:tr h="228600">
                <a:tc>
                  <a:txBody>
                    <a:bodyPr/>
                    <a:lstStyle/>
                    <a:p>
                      <a:pPr algn="r" fontAlgn="ctr"/>
                      <a:r>
                        <a:rPr lang="en-US" altLang="ja-JP" sz="1100" u="none" strike="noStrike">
                          <a:effectLst/>
                        </a:rPr>
                        <a:t>43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2">
                  <a:txBody>
                    <a:bodyPr/>
                    <a:lstStyle/>
                    <a:p>
                      <a:pPr algn="l" fontAlgn="ctr"/>
                      <a:r>
                        <a:rPr lang="zh-TW" altLang="en-US" sz="1100" u="none" strike="noStrike">
                          <a:effectLst/>
                        </a:rPr>
                        <a:t>出雲市消防本部</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713723786"/>
                  </a:ext>
                </a:extLst>
              </a:tr>
              <a:tr h="228600">
                <a:tc>
                  <a:txBody>
                    <a:bodyPr/>
                    <a:lstStyle/>
                    <a:p>
                      <a:pPr algn="r" fontAlgn="ctr"/>
                      <a:r>
                        <a:rPr lang="en-US" altLang="ja-JP" sz="1100" u="none" strike="noStrike">
                          <a:effectLst/>
                        </a:rPr>
                        <a:t>44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4">
                  <a:txBody>
                    <a:bodyPr/>
                    <a:lstStyle/>
                    <a:p>
                      <a:pPr algn="l" fontAlgn="ctr"/>
                      <a:r>
                        <a:rPr lang="zh-TW" altLang="en-US" sz="1100" u="none" strike="noStrike">
                          <a:effectLst/>
                        </a:rPr>
                        <a:t>江津邑智消防組合　川本消防署</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4264172049"/>
                  </a:ext>
                </a:extLst>
              </a:tr>
              <a:tr h="228600">
                <a:tc>
                  <a:txBody>
                    <a:bodyPr/>
                    <a:lstStyle/>
                    <a:p>
                      <a:pPr algn="r" fontAlgn="ctr"/>
                      <a:r>
                        <a:rPr lang="en-US" altLang="ja-JP" sz="1100" u="none" strike="noStrike">
                          <a:effectLst/>
                        </a:rPr>
                        <a:t>45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5">
                  <a:txBody>
                    <a:bodyPr/>
                    <a:lstStyle/>
                    <a:p>
                      <a:pPr algn="l" fontAlgn="ctr"/>
                      <a:r>
                        <a:rPr lang="zh-TW" altLang="en-US" sz="1100" u="none" strike="noStrike">
                          <a:effectLst/>
                        </a:rPr>
                        <a:t>山口市消防本部 消防総務課兼政策管理室</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440673566"/>
                  </a:ext>
                </a:extLst>
              </a:tr>
              <a:tr h="228600">
                <a:tc>
                  <a:txBody>
                    <a:bodyPr/>
                    <a:lstStyle/>
                    <a:p>
                      <a:pPr algn="r" fontAlgn="ctr"/>
                      <a:r>
                        <a:rPr lang="en-US" altLang="ja-JP" sz="1100" u="none" strike="noStrike">
                          <a:effectLst/>
                        </a:rPr>
                        <a:t>46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2">
                  <a:txBody>
                    <a:bodyPr/>
                    <a:lstStyle/>
                    <a:p>
                      <a:pPr algn="l" fontAlgn="ctr"/>
                      <a:r>
                        <a:rPr lang="ja-JP" altLang="en-US" sz="1100" u="none" strike="noStrike">
                          <a:effectLst/>
                        </a:rPr>
                        <a:t>松浦市消防本部</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4180507808"/>
                  </a:ext>
                </a:extLst>
              </a:tr>
              <a:tr h="228600">
                <a:tc>
                  <a:txBody>
                    <a:bodyPr/>
                    <a:lstStyle/>
                    <a:p>
                      <a:pPr algn="r" fontAlgn="ctr"/>
                      <a:r>
                        <a:rPr lang="en-US" altLang="ja-JP" sz="1100" u="none" strike="noStrike">
                          <a:effectLst/>
                        </a:rPr>
                        <a:t>47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4">
                  <a:txBody>
                    <a:bodyPr/>
                    <a:lstStyle/>
                    <a:p>
                      <a:pPr algn="l" fontAlgn="ctr"/>
                      <a:r>
                        <a:rPr lang="zh-TW" altLang="en-US" sz="1100" u="none" strike="noStrike">
                          <a:effectLst/>
                        </a:rPr>
                        <a:t>宇和島地区広域事務組合 消防本部</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865475916"/>
                  </a:ext>
                </a:extLst>
              </a:tr>
              <a:tr h="228600">
                <a:tc>
                  <a:txBody>
                    <a:bodyPr/>
                    <a:lstStyle/>
                    <a:p>
                      <a:pPr algn="r" fontAlgn="ctr"/>
                      <a:r>
                        <a:rPr lang="en-US" altLang="ja-JP" sz="1100" u="none" strike="noStrike">
                          <a:effectLst/>
                        </a:rPr>
                        <a:t>48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3">
                  <a:txBody>
                    <a:bodyPr/>
                    <a:lstStyle/>
                    <a:p>
                      <a:pPr algn="l" fontAlgn="ctr"/>
                      <a:r>
                        <a:rPr lang="zh-TW" altLang="en-US" sz="1100" u="none" strike="noStrike">
                          <a:effectLst/>
                        </a:rPr>
                        <a:t>米海軍日本地域統合消防隊</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250293530"/>
                  </a:ext>
                </a:extLst>
              </a:tr>
              <a:tr h="228600">
                <a:tc>
                  <a:txBody>
                    <a:bodyPr/>
                    <a:lstStyle/>
                    <a:p>
                      <a:pPr algn="r" fontAlgn="ctr"/>
                      <a:r>
                        <a:rPr lang="en-US" altLang="ja-JP" sz="1100" u="none" strike="noStrike">
                          <a:effectLst/>
                        </a:rPr>
                        <a:t>49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2">
                  <a:txBody>
                    <a:bodyPr/>
                    <a:lstStyle/>
                    <a:p>
                      <a:pPr algn="l" fontAlgn="ctr"/>
                      <a:r>
                        <a:rPr lang="zh-TW" altLang="en-US" sz="1100" u="none" strike="noStrike">
                          <a:effectLst/>
                        </a:rPr>
                        <a:t>中間市消防本部</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248243412"/>
                  </a:ext>
                </a:extLst>
              </a:tr>
              <a:tr h="228600">
                <a:tc>
                  <a:txBody>
                    <a:bodyPr/>
                    <a:lstStyle/>
                    <a:p>
                      <a:pPr algn="r" fontAlgn="ctr"/>
                      <a:r>
                        <a:rPr lang="en-US" altLang="ja-JP" sz="1100" u="none" strike="noStrike">
                          <a:effectLst/>
                        </a:rPr>
                        <a:t>50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柏消防局</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904784270"/>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501030930"/>
              </p:ext>
            </p:extLst>
          </p:nvPr>
        </p:nvGraphicFramePr>
        <p:xfrm>
          <a:off x="5750964" y="1074023"/>
          <a:ext cx="4873879" cy="4333236"/>
        </p:xfrm>
        <a:graphic>
          <a:graphicData uri="http://schemas.openxmlformats.org/drawingml/2006/table">
            <a:tbl>
              <a:tblPr>
                <a:tableStyleId>{5C22544A-7EE6-4342-B048-85BDC9FD1C3A}</a:tableStyleId>
              </a:tblPr>
              <a:tblGrid>
                <a:gridCol w="382265">
                  <a:extLst>
                    <a:ext uri="{9D8B030D-6E8A-4147-A177-3AD203B41FA5}">
                      <a16:colId xmlns:a16="http://schemas.microsoft.com/office/drawing/2014/main" val="2171811508"/>
                    </a:ext>
                  </a:extLst>
                </a:gridCol>
                <a:gridCol w="492534">
                  <a:extLst>
                    <a:ext uri="{9D8B030D-6E8A-4147-A177-3AD203B41FA5}">
                      <a16:colId xmlns:a16="http://schemas.microsoft.com/office/drawing/2014/main" val="710927892"/>
                    </a:ext>
                  </a:extLst>
                </a:gridCol>
                <a:gridCol w="470480">
                  <a:extLst>
                    <a:ext uri="{9D8B030D-6E8A-4147-A177-3AD203B41FA5}">
                      <a16:colId xmlns:a16="http://schemas.microsoft.com/office/drawing/2014/main" val="3595329529"/>
                    </a:ext>
                  </a:extLst>
                </a:gridCol>
                <a:gridCol w="705720">
                  <a:extLst>
                    <a:ext uri="{9D8B030D-6E8A-4147-A177-3AD203B41FA5}">
                      <a16:colId xmlns:a16="http://schemas.microsoft.com/office/drawing/2014/main" val="222884732"/>
                    </a:ext>
                  </a:extLst>
                </a:gridCol>
                <a:gridCol w="705720">
                  <a:extLst>
                    <a:ext uri="{9D8B030D-6E8A-4147-A177-3AD203B41FA5}">
                      <a16:colId xmlns:a16="http://schemas.microsoft.com/office/drawing/2014/main" val="851181653"/>
                    </a:ext>
                  </a:extLst>
                </a:gridCol>
                <a:gridCol w="705720">
                  <a:extLst>
                    <a:ext uri="{9D8B030D-6E8A-4147-A177-3AD203B41FA5}">
                      <a16:colId xmlns:a16="http://schemas.microsoft.com/office/drawing/2014/main" val="3481605250"/>
                    </a:ext>
                  </a:extLst>
                </a:gridCol>
                <a:gridCol w="705720">
                  <a:extLst>
                    <a:ext uri="{9D8B030D-6E8A-4147-A177-3AD203B41FA5}">
                      <a16:colId xmlns:a16="http://schemas.microsoft.com/office/drawing/2014/main" val="1556767210"/>
                    </a:ext>
                  </a:extLst>
                </a:gridCol>
                <a:gridCol w="705720">
                  <a:extLst>
                    <a:ext uri="{9D8B030D-6E8A-4147-A177-3AD203B41FA5}">
                      <a16:colId xmlns:a16="http://schemas.microsoft.com/office/drawing/2014/main" val="3724392936"/>
                    </a:ext>
                  </a:extLst>
                </a:gridCol>
              </a:tblGrid>
              <a:tr h="360433">
                <a:tc>
                  <a:txBody>
                    <a:bodyPr/>
                    <a:lstStyle/>
                    <a:p>
                      <a:pPr algn="r" fontAlgn="ctr"/>
                      <a:r>
                        <a:rPr lang="en-US" altLang="ja-JP" sz="1100" u="none" strike="noStrike">
                          <a:effectLst/>
                        </a:rPr>
                        <a:t>51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2">
                  <a:txBody>
                    <a:bodyPr/>
                    <a:lstStyle/>
                    <a:p>
                      <a:pPr algn="l" fontAlgn="ctr"/>
                      <a:r>
                        <a:rPr lang="ja-JP" altLang="en-US" sz="1100" u="none" strike="noStrike">
                          <a:effectLst/>
                        </a:rPr>
                        <a:t>最上広域消防本部</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942024391"/>
                  </a:ext>
                </a:extLst>
              </a:tr>
              <a:tr h="241182">
                <a:tc>
                  <a:txBody>
                    <a:bodyPr/>
                    <a:lstStyle/>
                    <a:p>
                      <a:pPr algn="r" fontAlgn="ctr"/>
                      <a:r>
                        <a:rPr lang="en-US" altLang="ja-JP" sz="1100" u="none" strike="noStrike">
                          <a:effectLst/>
                        </a:rPr>
                        <a:t>52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3">
                  <a:txBody>
                    <a:bodyPr/>
                    <a:lstStyle/>
                    <a:p>
                      <a:pPr algn="l" fontAlgn="ctr"/>
                      <a:r>
                        <a:rPr lang="ja-JP" altLang="en-US" sz="1100" u="none" strike="noStrike">
                          <a:effectLst/>
                        </a:rPr>
                        <a:t>宇部・山陽小野田消防局</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692976621"/>
                  </a:ext>
                </a:extLst>
              </a:tr>
              <a:tr h="241182">
                <a:tc>
                  <a:txBody>
                    <a:bodyPr/>
                    <a:lstStyle/>
                    <a:p>
                      <a:pPr algn="r" fontAlgn="ctr"/>
                      <a:r>
                        <a:rPr lang="en-US" altLang="ja-JP" sz="1100" u="none" strike="noStrike">
                          <a:effectLst/>
                        </a:rPr>
                        <a:t>53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5">
                  <a:txBody>
                    <a:bodyPr/>
                    <a:lstStyle/>
                    <a:p>
                      <a:pPr algn="l" fontAlgn="ctr"/>
                      <a:r>
                        <a:rPr lang="ja-JP" altLang="en-US" sz="1100" u="none" strike="noStrike">
                          <a:effectLst/>
                        </a:rPr>
                        <a:t>ひたちなか東海広域事務組合田彦消防署</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131366597"/>
                  </a:ext>
                </a:extLst>
              </a:tr>
              <a:tr h="241182">
                <a:tc>
                  <a:txBody>
                    <a:bodyPr/>
                    <a:lstStyle/>
                    <a:p>
                      <a:pPr algn="r" fontAlgn="ctr"/>
                      <a:r>
                        <a:rPr lang="en-US" altLang="ja-JP" sz="1100" u="none" strike="noStrike">
                          <a:effectLst/>
                        </a:rPr>
                        <a:t>54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2">
                  <a:txBody>
                    <a:bodyPr/>
                    <a:lstStyle/>
                    <a:p>
                      <a:pPr algn="l" fontAlgn="ctr"/>
                      <a:r>
                        <a:rPr lang="ja-JP" altLang="en-US" sz="1100" u="none" strike="noStrike">
                          <a:effectLst/>
                        </a:rPr>
                        <a:t>萩市消防署</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006197405"/>
                  </a:ext>
                </a:extLst>
              </a:tr>
              <a:tr h="241182">
                <a:tc>
                  <a:txBody>
                    <a:bodyPr/>
                    <a:lstStyle/>
                    <a:p>
                      <a:pPr algn="r" fontAlgn="ctr"/>
                      <a:r>
                        <a:rPr lang="en-US" altLang="ja-JP" sz="1100" u="none" strike="noStrike">
                          <a:effectLst/>
                        </a:rPr>
                        <a:t>55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5">
                  <a:txBody>
                    <a:bodyPr/>
                    <a:lstStyle/>
                    <a:p>
                      <a:pPr algn="l" fontAlgn="ctr"/>
                      <a:r>
                        <a:rPr lang="ja-JP" altLang="en-US" sz="1100" u="none" strike="noStrike">
                          <a:effectLst/>
                        </a:rPr>
                        <a:t>気仙沼・本吉地域広域行政事務組合消防本部</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674318366"/>
                  </a:ext>
                </a:extLst>
              </a:tr>
              <a:tr h="360433">
                <a:tc>
                  <a:txBody>
                    <a:bodyPr/>
                    <a:lstStyle/>
                    <a:p>
                      <a:pPr algn="r" fontAlgn="ctr"/>
                      <a:r>
                        <a:rPr lang="en-US" altLang="ja-JP" sz="1100" u="none" strike="noStrike">
                          <a:effectLst/>
                        </a:rPr>
                        <a:t>56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2">
                  <a:txBody>
                    <a:bodyPr/>
                    <a:lstStyle/>
                    <a:p>
                      <a:pPr algn="l" fontAlgn="ctr"/>
                      <a:r>
                        <a:rPr lang="ja-JP" altLang="en-US" sz="1100" u="none" strike="noStrike">
                          <a:effectLst/>
                        </a:rPr>
                        <a:t>山口市消防本部</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512845266"/>
                  </a:ext>
                </a:extLst>
              </a:tr>
              <a:tr h="241182">
                <a:tc>
                  <a:txBody>
                    <a:bodyPr/>
                    <a:lstStyle/>
                    <a:p>
                      <a:pPr algn="r" fontAlgn="ctr"/>
                      <a:r>
                        <a:rPr lang="en-US" altLang="ja-JP" sz="1100" u="none" strike="noStrike">
                          <a:effectLst/>
                        </a:rPr>
                        <a:t>57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3">
                  <a:txBody>
                    <a:bodyPr/>
                    <a:lstStyle/>
                    <a:p>
                      <a:pPr algn="l" fontAlgn="ctr"/>
                      <a:r>
                        <a:rPr lang="zh-TW" altLang="en-US" sz="1100" u="none" strike="noStrike">
                          <a:effectLst/>
                        </a:rPr>
                        <a:t>柏市消防局　警防課</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529071571"/>
                  </a:ext>
                </a:extLst>
              </a:tr>
              <a:tr h="360433">
                <a:tc>
                  <a:txBody>
                    <a:bodyPr/>
                    <a:lstStyle/>
                    <a:p>
                      <a:pPr algn="r" fontAlgn="ctr"/>
                      <a:r>
                        <a:rPr lang="en-US" altLang="ja-JP" sz="1100" u="none" strike="noStrike">
                          <a:effectLst/>
                        </a:rPr>
                        <a:t>58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3">
                  <a:txBody>
                    <a:bodyPr/>
                    <a:lstStyle/>
                    <a:p>
                      <a:pPr algn="l" fontAlgn="ctr"/>
                      <a:r>
                        <a:rPr lang="ja-JP" altLang="en-US" sz="1100" u="none" strike="noStrike">
                          <a:effectLst/>
                        </a:rPr>
                        <a:t>海上保安庁 徳山海上保安部</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886388130"/>
                  </a:ext>
                </a:extLst>
              </a:tr>
              <a:tr h="360433">
                <a:tc>
                  <a:txBody>
                    <a:bodyPr/>
                    <a:lstStyle/>
                    <a:p>
                      <a:pPr algn="r" fontAlgn="ctr"/>
                      <a:r>
                        <a:rPr lang="en-US" altLang="ja-JP" sz="1100" u="none" strike="noStrike">
                          <a:effectLst/>
                        </a:rPr>
                        <a:t>59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児玉消防</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994873264"/>
                  </a:ext>
                </a:extLst>
              </a:tr>
              <a:tr h="241182">
                <a:tc>
                  <a:txBody>
                    <a:bodyPr/>
                    <a:lstStyle/>
                    <a:p>
                      <a:pPr algn="r" fontAlgn="ctr"/>
                      <a:r>
                        <a:rPr lang="en-US" altLang="ja-JP" sz="1100" u="none" strike="noStrike">
                          <a:effectLst/>
                        </a:rPr>
                        <a:t>60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3">
                  <a:txBody>
                    <a:bodyPr/>
                    <a:lstStyle/>
                    <a:p>
                      <a:pPr algn="l" fontAlgn="ctr"/>
                      <a:r>
                        <a:rPr lang="ja-JP" altLang="en-US" sz="1100" u="none" strike="noStrike">
                          <a:effectLst/>
                        </a:rPr>
                        <a:t>牧之原市相良消防本部</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020419754"/>
                  </a:ext>
                </a:extLst>
              </a:tr>
              <a:tr h="360433">
                <a:tc>
                  <a:txBody>
                    <a:bodyPr/>
                    <a:lstStyle/>
                    <a:p>
                      <a:pPr algn="r" fontAlgn="ctr"/>
                      <a:r>
                        <a:rPr lang="en-US" altLang="ja-JP" sz="1100" u="none" strike="noStrike">
                          <a:effectLst/>
                        </a:rPr>
                        <a:t>61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2">
                  <a:txBody>
                    <a:bodyPr/>
                    <a:lstStyle/>
                    <a:p>
                      <a:pPr algn="l" fontAlgn="ctr"/>
                      <a:r>
                        <a:rPr lang="zh-TW" altLang="en-US" sz="1100" u="none" strike="noStrike">
                          <a:effectLst/>
                        </a:rPr>
                        <a:t>葉山町消防本部</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520515544"/>
                  </a:ext>
                </a:extLst>
              </a:tr>
              <a:tr h="241182">
                <a:tc>
                  <a:txBody>
                    <a:bodyPr/>
                    <a:lstStyle/>
                    <a:p>
                      <a:pPr algn="r" fontAlgn="ctr"/>
                      <a:r>
                        <a:rPr lang="en-US" altLang="ja-JP" sz="1100" u="none" strike="noStrike">
                          <a:effectLst/>
                        </a:rPr>
                        <a:t>62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2">
                  <a:txBody>
                    <a:bodyPr/>
                    <a:lstStyle/>
                    <a:p>
                      <a:pPr algn="l" fontAlgn="ctr"/>
                      <a:r>
                        <a:rPr lang="zh-TW" altLang="en-US" sz="1100" u="none" strike="noStrike">
                          <a:effectLst/>
                        </a:rPr>
                        <a:t>遠賀消防本部</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517401978"/>
                  </a:ext>
                </a:extLst>
              </a:tr>
              <a:tr h="360433">
                <a:tc>
                  <a:txBody>
                    <a:bodyPr/>
                    <a:lstStyle/>
                    <a:p>
                      <a:pPr algn="r" fontAlgn="ctr"/>
                      <a:r>
                        <a:rPr lang="en-US" altLang="ja-JP" sz="1100" u="none" strike="noStrike">
                          <a:effectLst/>
                        </a:rPr>
                        <a:t>63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3">
                  <a:txBody>
                    <a:bodyPr/>
                    <a:lstStyle/>
                    <a:p>
                      <a:pPr algn="l" fontAlgn="ctr"/>
                      <a:r>
                        <a:rPr lang="zh-TW" altLang="en-US" sz="1100" u="none" strike="noStrike">
                          <a:effectLst/>
                        </a:rPr>
                        <a:t>鹿島地方事務組合消防本部</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659849113"/>
                  </a:ext>
                </a:extLst>
              </a:tr>
              <a:tr h="241182">
                <a:tc>
                  <a:txBody>
                    <a:bodyPr/>
                    <a:lstStyle/>
                    <a:p>
                      <a:pPr algn="r" fontAlgn="ctr"/>
                      <a:r>
                        <a:rPr lang="en-US" altLang="ja-JP" sz="1100" u="none" strike="noStrike">
                          <a:effectLst/>
                        </a:rPr>
                        <a:t>64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2">
                  <a:txBody>
                    <a:bodyPr/>
                    <a:lstStyle/>
                    <a:p>
                      <a:pPr algn="l" fontAlgn="ctr"/>
                      <a:r>
                        <a:rPr lang="ja-JP" altLang="en-US" sz="1100" u="none" strike="noStrike">
                          <a:effectLst/>
                        </a:rPr>
                        <a:t>大分市消防局</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754912153"/>
                  </a:ext>
                </a:extLst>
              </a:tr>
              <a:tr h="241182">
                <a:tc>
                  <a:txBody>
                    <a:bodyPr/>
                    <a:lstStyle/>
                    <a:p>
                      <a:pPr algn="r" fontAlgn="ctr"/>
                      <a:r>
                        <a:rPr lang="en-US" altLang="ja-JP" sz="1100" u="none" strike="noStrike">
                          <a:effectLst/>
                        </a:rPr>
                        <a:t>65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4">
                  <a:txBody>
                    <a:bodyPr/>
                    <a:lstStyle/>
                    <a:p>
                      <a:pPr algn="l" fontAlgn="ctr"/>
                      <a:r>
                        <a:rPr lang="zh-TW" altLang="en-US" sz="1100" u="none" strike="noStrike">
                          <a:effectLst/>
                        </a:rPr>
                        <a:t>柳井広域消防組合 柳井消防署</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10898091"/>
                  </a:ext>
                </a:extLst>
              </a:tr>
            </a:tbl>
          </a:graphicData>
        </a:graphic>
      </p:graphicFrame>
    </p:spTree>
    <p:extLst>
      <p:ext uri="{BB962C8B-B14F-4D97-AF65-F5344CB8AC3E}">
        <p14:creationId xmlns:p14="http://schemas.microsoft.com/office/powerpoint/2010/main" val="2556482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398609150"/>
              </p:ext>
            </p:extLst>
          </p:nvPr>
        </p:nvGraphicFramePr>
        <p:xfrm>
          <a:off x="1009264" y="1000239"/>
          <a:ext cx="4954565" cy="4915045"/>
        </p:xfrm>
        <a:graphic>
          <a:graphicData uri="http://schemas.openxmlformats.org/drawingml/2006/table">
            <a:tbl>
              <a:tblPr>
                <a:tableStyleId>{5C22544A-7EE6-4342-B048-85BDC9FD1C3A}</a:tableStyleId>
              </a:tblPr>
              <a:tblGrid>
                <a:gridCol w="388594">
                  <a:extLst>
                    <a:ext uri="{9D8B030D-6E8A-4147-A177-3AD203B41FA5}">
                      <a16:colId xmlns:a16="http://schemas.microsoft.com/office/drawing/2014/main" val="1760951184"/>
                    </a:ext>
                  </a:extLst>
                </a:gridCol>
                <a:gridCol w="500687">
                  <a:extLst>
                    <a:ext uri="{9D8B030D-6E8A-4147-A177-3AD203B41FA5}">
                      <a16:colId xmlns:a16="http://schemas.microsoft.com/office/drawing/2014/main" val="4245818305"/>
                    </a:ext>
                  </a:extLst>
                </a:gridCol>
                <a:gridCol w="478269">
                  <a:extLst>
                    <a:ext uri="{9D8B030D-6E8A-4147-A177-3AD203B41FA5}">
                      <a16:colId xmlns:a16="http://schemas.microsoft.com/office/drawing/2014/main" val="205353553"/>
                    </a:ext>
                  </a:extLst>
                </a:gridCol>
                <a:gridCol w="717403">
                  <a:extLst>
                    <a:ext uri="{9D8B030D-6E8A-4147-A177-3AD203B41FA5}">
                      <a16:colId xmlns:a16="http://schemas.microsoft.com/office/drawing/2014/main" val="859701296"/>
                    </a:ext>
                  </a:extLst>
                </a:gridCol>
                <a:gridCol w="717403">
                  <a:extLst>
                    <a:ext uri="{9D8B030D-6E8A-4147-A177-3AD203B41FA5}">
                      <a16:colId xmlns:a16="http://schemas.microsoft.com/office/drawing/2014/main" val="3229932628"/>
                    </a:ext>
                  </a:extLst>
                </a:gridCol>
                <a:gridCol w="717403">
                  <a:extLst>
                    <a:ext uri="{9D8B030D-6E8A-4147-A177-3AD203B41FA5}">
                      <a16:colId xmlns:a16="http://schemas.microsoft.com/office/drawing/2014/main" val="2954852818"/>
                    </a:ext>
                  </a:extLst>
                </a:gridCol>
                <a:gridCol w="717403">
                  <a:extLst>
                    <a:ext uri="{9D8B030D-6E8A-4147-A177-3AD203B41FA5}">
                      <a16:colId xmlns:a16="http://schemas.microsoft.com/office/drawing/2014/main" val="2583047321"/>
                    </a:ext>
                  </a:extLst>
                </a:gridCol>
                <a:gridCol w="717403">
                  <a:extLst>
                    <a:ext uri="{9D8B030D-6E8A-4147-A177-3AD203B41FA5}">
                      <a16:colId xmlns:a16="http://schemas.microsoft.com/office/drawing/2014/main" val="727704363"/>
                    </a:ext>
                  </a:extLst>
                </a:gridCol>
              </a:tblGrid>
              <a:tr h="368286">
                <a:tc>
                  <a:txBody>
                    <a:bodyPr/>
                    <a:lstStyle/>
                    <a:p>
                      <a:pPr algn="r" fontAlgn="ctr"/>
                      <a:r>
                        <a:rPr lang="en-US" altLang="ja-JP" sz="1000" u="none" strike="noStrike">
                          <a:effectLst/>
                        </a:rPr>
                        <a:t>66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gridSpan="2">
                  <a:txBody>
                    <a:bodyPr/>
                    <a:lstStyle/>
                    <a:p>
                      <a:pPr algn="l" fontAlgn="ctr"/>
                      <a:r>
                        <a:rPr lang="zh-TW" altLang="en-US" sz="1000" u="none" strike="noStrike">
                          <a:effectLst/>
                        </a:rPr>
                        <a:t>長門市消防本部</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extLst>
                  <a:ext uri="{0D108BD9-81ED-4DB2-BD59-A6C34878D82A}">
                    <a16:rowId xmlns:a16="http://schemas.microsoft.com/office/drawing/2014/main" val="714270375"/>
                  </a:ext>
                </a:extLst>
              </a:tr>
              <a:tr h="368286">
                <a:tc>
                  <a:txBody>
                    <a:bodyPr/>
                    <a:lstStyle/>
                    <a:p>
                      <a:pPr algn="r" fontAlgn="ctr"/>
                      <a:r>
                        <a:rPr lang="en-US" altLang="ja-JP" sz="1000" u="none" strike="noStrike">
                          <a:effectLst/>
                        </a:rPr>
                        <a:t>67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gridSpan="3">
                  <a:txBody>
                    <a:bodyPr/>
                    <a:lstStyle/>
                    <a:p>
                      <a:pPr algn="l" fontAlgn="ctr"/>
                      <a:r>
                        <a:rPr lang="zh-TW" altLang="en-US" sz="1000" u="none" strike="noStrike">
                          <a:effectLst/>
                        </a:rPr>
                        <a:t>熊谷市消防本部　消防総務課</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extLst>
                  <a:ext uri="{0D108BD9-81ED-4DB2-BD59-A6C34878D82A}">
                    <a16:rowId xmlns:a16="http://schemas.microsoft.com/office/drawing/2014/main" val="2442105498"/>
                  </a:ext>
                </a:extLst>
              </a:tr>
              <a:tr h="368286">
                <a:tc>
                  <a:txBody>
                    <a:bodyPr/>
                    <a:lstStyle/>
                    <a:p>
                      <a:pPr algn="r" fontAlgn="ctr"/>
                      <a:r>
                        <a:rPr lang="en-US" altLang="ja-JP" sz="1000" u="none" strike="noStrike">
                          <a:effectLst/>
                        </a:rPr>
                        <a:t>68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gridSpan="3">
                  <a:txBody>
                    <a:bodyPr/>
                    <a:lstStyle/>
                    <a:p>
                      <a:pPr algn="l" fontAlgn="ctr"/>
                      <a:r>
                        <a:rPr lang="zh-CN" altLang="en-US" sz="1000" u="none" strike="noStrike">
                          <a:effectLst/>
                        </a:rPr>
                        <a:t>岩国地区消防組合消防本部</a:t>
                      </a:r>
                      <a:endPar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extLst>
                  <a:ext uri="{0D108BD9-81ED-4DB2-BD59-A6C34878D82A}">
                    <a16:rowId xmlns:a16="http://schemas.microsoft.com/office/drawing/2014/main" val="2925052748"/>
                  </a:ext>
                </a:extLst>
              </a:tr>
              <a:tr h="246437">
                <a:tc>
                  <a:txBody>
                    <a:bodyPr/>
                    <a:lstStyle/>
                    <a:p>
                      <a:pPr algn="r" fontAlgn="ctr"/>
                      <a:r>
                        <a:rPr lang="en-US" altLang="ja-JP" sz="1000" u="none" strike="noStrike">
                          <a:effectLst/>
                        </a:rPr>
                        <a:t>69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gridSpan="3">
                  <a:txBody>
                    <a:bodyPr/>
                    <a:lstStyle/>
                    <a:p>
                      <a:pPr algn="l" fontAlgn="ctr"/>
                      <a:r>
                        <a:rPr lang="zh-TW" altLang="en-US" sz="1000" u="none" strike="noStrike">
                          <a:effectLst/>
                        </a:rPr>
                        <a:t>西置賜行政組合消防本部</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extLst>
                  <a:ext uri="{0D108BD9-81ED-4DB2-BD59-A6C34878D82A}">
                    <a16:rowId xmlns:a16="http://schemas.microsoft.com/office/drawing/2014/main" val="816357924"/>
                  </a:ext>
                </a:extLst>
              </a:tr>
              <a:tr h="368286">
                <a:tc>
                  <a:txBody>
                    <a:bodyPr/>
                    <a:lstStyle/>
                    <a:p>
                      <a:pPr algn="r" fontAlgn="ctr"/>
                      <a:r>
                        <a:rPr lang="en-US" altLang="ja-JP" sz="1000" u="none" strike="noStrike">
                          <a:effectLst/>
                        </a:rPr>
                        <a:t>70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gridSpan="2">
                  <a:txBody>
                    <a:bodyPr/>
                    <a:lstStyle/>
                    <a:p>
                      <a:pPr algn="l" fontAlgn="ctr"/>
                      <a:r>
                        <a:rPr lang="ja-JP" altLang="en-US" sz="1000" u="none" strike="noStrike">
                          <a:effectLst/>
                        </a:rPr>
                        <a:t>周南市消防本部</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extLst>
                  <a:ext uri="{0D108BD9-81ED-4DB2-BD59-A6C34878D82A}">
                    <a16:rowId xmlns:a16="http://schemas.microsoft.com/office/drawing/2014/main" val="969072824"/>
                  </a:ext>
                </a:extLst>
              </a:tr>
              <a:tr h="368286">
                <a:tc>
                  <a:txBody>
                    <a:bodyPr/>
                    <a:lstStyle/>
                    <a:p>
                      <a:pPr algn="r" fontAlgn="ctr"/>
                      <a:r>
                        <a:rPr lang="en-US" altLang="ja-JP" sz="1000" u="none" strike="noStrike">
                          <a:effectLst/>
                        </a:rPr>
                        <a:t>71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gridSpan="2">
                  <a:txBody>
                    <a:bodyPr/>
                    <a:lstStyle/>
                    <a:p>
                      <a:pPr algn="l" fontAlgn="ctr"/>
                      <a:r>
                        <a:rPr lang="ja-JP" altLang="en-US" sz="1000" u="none" strike="noStrike">
                          <a:effectLst/>
                        </a:rPr>
                        <a:t>福山地区消防組合</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extLst>
                  <a:ext uri="{0D108BD9-81ED-4DB2-BD59-A6C34878D82A}">
                    <a16:rowId xmlns:a16="http://schemas.microsoft.com/office/drawing/2014/main" val="3621559051"/>
                  </a:ext>
                </a:extLst>
              </a:tr>
              <a:tr h="368286">
                <a:tc>
                  <a:txBody>
                    <a:bodyPr/>
                    <a:lstStyle/>
                    <a:p>
                      <a:pPr algn="r" fontAlgn="ctr"/>
                      <a:r>
                        <a:rPr lang="en-US" altLang="ja-JP" sz="1000" u="none" strike="noStrike">
                          <a:effectLst/>
                        </a:rPr>
                        <a:t>72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gridSpan="2">
                  <a:txBody>
                    <a:bodyPr/>
                    <a:lstStyle/>
                    <a:p>
                      <a:pPr algn="l" fontAlgn="ctr"/>
                      <a:r>
                        <a:rPr lang="ja-JP" altLang="en-US" sz="1000" u="none" strike="noStrike">
                          <a:effectLst/>
                        </a:rPr>
                        <a:t>上山市消防本部</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extLst>
                  <a:ext uri="{0D108BD9-81ED-4DB2-BD59-A6C34878D82A}">
                    <a16:rowId xmlns:a16="http://schemas.microsoft.com/office/drawing/2014/main" val="1487027036"/>
                  </a:ext>
                </a:extLst>
              </a:tr>
              <a:tr h="246437">
                <a:tc>
                  <a:txBody>
                    <a:bodyPr/>
                    <a:lstStyle/>
                    <a:p>
                      <a:pPr algn="r" fontAlgn="ctr"/>
                      <a:r>
                        <a:rPr lang="en-US" altLang="ja-JP" sz="1000" u="none" strike="noStrike">
                          <a:effectLst/>
                        </a:rPr>
                        <a:t>73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gridSpan="2">
                  <a:txBody>
                    <a:bodyPr/>
                    <a:lstStyle/>
                    <a:p>
                      <a:pPr algn="l" fontAlgn="ctr"/>
                      <a:r>
                        <a:rPr lang="zh-TW" altLang="en-US" sz="1000" u="none" strike="noStrike">
                          <a:effectLst/>
                        </a:rPr>
                        <a:t>福岡市消防局</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hMerge="1">
                  <a:txBody>
                    <a:bodyPr/>
                    <a:lstStyle/>
                    <a:p>
                      <a:endParaRPr kumimoji="1" lang="ja-JP" altLang="en-US"/>
                    </a:p>
                  </a:txBody>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extLst>
                  <a:ext uri="{0D108BD9-81ED-4DB2-BD59-A6C34878D82A}">
                    <a16:rowId xmlns:a16="http://schemas.microsoft.com/office/drawing/2014/main" val="3494877819"/>
                  </a:ext>
                </a:extLst>
              </a:tr>
              <a:tr h="246437">
                <a:tc>
                  <a:txBody>
                    <a:bodyPr/>
                    <a:lstStyle/>
                    <a:p>
                      <a:pPr algn="r" fontAlgn="ctr"/>
                      <a:r>
                        <a:rPr lang="en-US" altLang="ja-JP" sz="1000" u="none" strike="noStrike">
                          <a:effectLst/>
                        </a:rPr>
                        <a:t>74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gridSpan="2">
                  <a:txBody>
                    <a:bodyPr/>
                    <a:lstStyle/>
                    <a:p>
                      <a:pPr algn="l" fontAlgn="ctr"/>
                      <a:r>
                        <a:rPr lang="ja-JP" altLang="en-US" sz="1000" u="none" strike="noStrike">
                          <a:effectLst/>
                        </a:rPr>
                        <a:t>下松消防本部</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hMerge="1">
                  <a:txBody>
                    <a:bodyPr/>
                    <a:lstStyle/>
                    <a:p>
                      <a:endParaRPr kumimoji="1" lang="ja-JP" altLang="en-US"/>
                    </a:p>
                  </a:txBody>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extLst>
                  <a:ext uri="{0D108BD9-81ED-4DB2-BD59-A6C34878D82A}">
                    <a16:rowId xmlns:a16="http://schemas.microsoft.com/office/drawing/2014/main" val="1866395349"/>
                  </a:ext>
                </a:extLst>
              </a:tr>
              <a:tr h="368286">
                <a:tc>
                  <a:txBody>
                    <a:bodyPr/>
                    <a:lstStyle/>
                    <a:p>
                      <a:pPr algn="r" fontAlgn="ctr"/>
                      <a:r>
                        <a:rPr lang="en-US" altLang="ja-JP" sz="1000" u="none" strike="noStrike">
                          <a:effectLst/>
                        </a:rPr>
                        <a:t>75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r>
                        <a:rPr lang="ja-JP" altLang="en-US" sz="1000" u="none" strike="noStrike">
                          <a:effectLst/>
                        </a:rPr>
                        <a:t>酒田消防</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extLst>
                  <a:ext uri="{0D108BD9-81ED-4DB2-BD59-A6C34878D82A}">
                    <a16:rowId xmlns:a16="http://schemas.microsoft.com/office/drawing/2014/main" val="151698950"/>
                  </a:ext>
                </a:extLst>
              </a:tr>
              <a:tr h="246437">
                <a:tc>
                  <a:txBody>
                    <a:bodyPr/>
                    <a:lstStyle/>
                    <a:p>
                      <a:pPr algn="r" fontAlgn="ctr"/>
                      <a:r>
                        <a:rPr lang="en-US" altLang="ja-JP" sz="1000" u="none" strike="noStrike">
                          <a:effectLst/>
                        </a:rPr>
                        <a:t>76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gridSpan="3">
                  <a:txBody>
                    <a:bodyPr/>
                    <a:lstStyle/>
                    <a:p>
                      <a:pPr algn="l" fontAlgn="ctr"/>
                      <a:r>
                        <a:rPr lang="zh-TW" altLang="en-US" sz="1000" u="none" strike="noStrike">
                          <a:effectLst/>
                        </a:rPr>
                        <a:t>広島市消防局　南消防署</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extLst>
                  <a:ext uri="{0D108BD9-81ED-4DB2-BD59-A6C34878D82A}">
                    <a16:rowId xmlns:a16="http://schemas.microsoft.com/office/drawing/2014/main" val="3557120108"/>
                  </a:ext>
                </a:extLst>
              </a:tr>
              <a:tr h="368286">
                <a:tc>
                  <a:txBody>
                    <a:bodyPr/>
                    <a:lstStyle/>
                    <a:p>
                      <a:pPr algn="r" fontAlgn="ctr"/>
                      <a:r>
                        <a:rPr lang="en-US" altLang="ja-JP" sz="1000" u="none" strike="noStrike">
                          <a:effectLst/>
                        </a:rPr>
                        <a:t>77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gridSpan="2">
                  <a:txBody>
                    <a:bodyPr/>
                    <a:lstStyle/>
                    <a:p>
                      <a:pPr algn="l" fontAlgn="ctr"/>
                      <a:r>
                        <a:rPr lang="ja-JP" altLang="en-US" sz="1000" u="none" strike="noStrike">
                          <a:effectLst/>
                        </a:rPr>
                        <a:t>西尾市消防本部</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extLst>
                  <a:ext uri="{0D108BD9-81ED-4DB2-BD59-A6C34878D82A}">
                    <a16:rowId xmlns:a16="http://schemas.microsoft.com/office/drawing/2014/main" val="1108447545"/>
                  </a:ext>
                </a:extLst>
              </a:tr>
              <a:tr h="368286">
                <a:tc>
                  <a:txBody>
                    <a:bodyPr/>
                    <a:lstStyle/>
                    <a:p>
                      <a:pPr algn="r" fontAlgn="ctr"/>
                      <a:r>
                        <a:rPr lang="en-US" altLang="ja-JP" sz="1000" u="none" strike="noStrike">
                          <a:effectLst/>
                        </a:rPr>
                        <a:t>78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gridSpan="2">
                  <a:txBody>
                    <a:bodyPr/>
                    <a:lstStyle/>
                    <a:p>
                      <a:pPr algn="l" fontAlgn="ctr"/>
                      <a:r>
                        <a:rPr lang="zh-TW" altLang="en-US" sz="1000" u="none" strike="noStrike">
                          <a:effectLst/>
                        </a:rPr>
                        <a:t>東根市消防本部</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extLst>
                  <a:ext uri="{0D108BD9-81ED-4DB2-BD59-A6C34878D82A}">
                    <a16:rowId xmlns:a16="http://schemas.microsoft.com/office/drawing/2014/main" val="2657443896"/>
                  </a:ext>
                </a:extLst>
              </a:tr>
              <a:tr h="246437">
                <a:tc>
                  <a:txBody>
                    <a:bodyPr/>
                    <a:lstStyle/>
                    <a:p>
                      <a:pPr algn="r" fontAlgn="ctr"/>
                      <a:r>
                        <a:rPr lang="en-US" altLang="ja-JP" sz="1000" u="none" strike="noStrike">
                          <a:effectLst/>
                        </a:rPr>
                        <a:t>79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gridSpan="5">
                  <a:txBody>
                    <a:bodyPr/>
                    <a:lstStyle/>
                    <a:p>
                      <a:pPr algn="l" fontAlgn="ctr"/>
                      <a:r>
                        <a:rPr lang="zh-TW" altLang="en-US" sz="1000" u="none" strike="noStrike">
                          <a:effectLst/>
                        </a:rPr>
                        <a:t>東京消防庁第</a:t>
                      </a:r>
                      <a:r>
                        <a:rPr lang="en-US" altLang="zh-TW" sz="1000" u="none" strike="noStrike">
                          <a:effectLst/>
                        </a:rPr>
                        <a:t>6</a:t>
                      </a:r>
                      <a:r>
                        <a:rPr lang="zh-TW" altLang="en-US" sz="1000" u="none" strike="noStrike">
                          <a:effectLst/>
                        </a:rPr>
                        <a:t>消防方面本部救助機動部隊</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extLst>
                  <a:ext uri="{0D108BD9-81ED-4DB2-BD59-A6C34878D82A}">
                    <a16:rowId xmlns:a16="http://schemas.microsoft.com/office/drawing/2014/main" val="3578909519"/>
                  </a:ext>
                </a:extLst>
              </a:tr>
              <a:tr h="368286">
                <a:tc>
                  <a:txBody>
                    <a:bodyPr/>
                    <a:lstStyle/>
                    <a:p>
                      <a:pPr algn="r" fontAlgn="ctr"/>
                      <a:r>
                        <a:rPr lang="en-US" altLang="ja-JP" sz="1000" u="none" strike="noStrike">
                          <a:effectLst/>
                        </a:rPr>
                        <a:t>80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r>
                        <a:rPr lang="ja-JP" altLang="en-US" sz="1000" u="none" strike="noStrike">
                          <a:effectLst/>
                        </a:rPr>
                        <a:t>村山消防</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060" marR="6060" marT="6060" marB="0" anchor="ctr"/>
                </a:tc>
                <a:extLst>
                  <a:ext uri="{0D108BD9-81ED-4DB2-BD59-A6C34878D82A}">
                    <a16:rowId xmlns:a16="http://schemas.microsoft.com/office/drawing/2014/main" val="2531763375"/>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596190752"/>
              </p:ext>
            </p:extLst>
          </p:nvPr>
        </p:nvGraphicFramePr>
        <p:xfrm>
          <a:off x="6281991" y="1000236"/>
          <a:ext cx="4715084" cy="4915047"/>
        </p:xfrm>
        <a:graphic>
          <a:graphicData uri="http://schemas.openxmlformats.org/drawingml/2006/table">
            <a:tbl>
              <a:tblPr>
                <a:tableStyleId>{5C22544A-7EE6-4342-B048-85BDC9FD1C3A}</a:tableStyleId>
              </a:tblPr>
              <a:tblGrid>
                <a:gridCol w="388565">
                  <a:extLst>
                    <a:ext uri="{9D8B030D-6E8A-4147-A177-3AD203B41FA5}">
                      <a16:colId xmlns:a16="http://schemas.microsoft.com/office/drawing/2014/main" val="1622124608"/>
                    </a:ext>
                  </a:extLst>
                </a:gridCol>
                <a:gridCol w="978885">
                  <a:extLst>
                    <a:ext uri="{9D8B030D-6E8A-4147-A177-3AD203B41FA5}">
                      <a16:colId xmlns:a16="http://schemas.microsoft.com/office/drawing/2014/main" val="3972493532"/>
                    </a:ext>
                  </a:extLst>
                </a:gridCol>
                <a:gridCol w="478234">
                  <a:extLst>
                    <a:ext uri="{9D8B030D-6E8A-4147-A177-3AD203B41FA5}">
                      <a16:colId xmlns:a16="http://schemas.microsoft.com/office/drawing/2014/main" val="3495158401"/>
                    </a:ext>
                  </a:extLst>
                </a:gridCol>
                <a:gridCol w="717350">
                  <a:extLst>
                    <a:ext uri="{9D8B030D-6E8A-4147-A177-3AD203B41FA5}">
                      <a16:colId xmlns:a16="http://schemas.microsoft.com/office/drawing/2014/main" val="2179039655"/>
                    </a:ext>
                  </a:extLst>
                </a:gridCol>
                <a:gridCol w="717350">
                  <a:extLst>
                    <a:ext uri="{9D8B030D-6E8A-4147-A177-3AD203B41FA5}">
                      <a16:colId xmlns:a16="http://schemas.microsoft.com/office/drawing/2014/main" val="375131486"/>
                    </a:ext>
                  </a:extLst>
                </a:gridCol>
                <a:gridCol w="717350">
                  <a:extLst>
                    <a:ext uri="{9D8B030D-6E8A-4147-A177-3AD203B41FA5}">
                      <a16:colId xmlns:a16="http://schemas.microsoft.com/office/drawing/2014/main" val="4262087559"/>
                    </a:ext>
                  </a:extLst>
                </a:gridCol>
                <a:gridCol w="717350">
                  <a:extLst>
                    <a:ext uri="{9D8B030D-6E8A-4147-A177-3AD203B41FA5}">
                      <a16:colId xmlns:a16="http://schemas.microsoft.com/office/drawing/2014/main" val="3897777222"/>
                    </a:ext>
                  </a:extLst>
                </a:gridCol>
              </a:tblGrid>
              <a:tr h="359377">
                <a:tc>
                  <a:txBody>
                    <a:bodyPr/>
                    <a:lstStyle/>
                    <a:p>
                      <a:pPr algn="r" fontAlgn="ctr"/>
                      <a:r>
                        <a:rPr lang="en-US" altLang="ja-JP" sz="1000" u="none" strike="noStrike">
                          <a:effectLst/>
                        </a:rPr>
                        <a:t>81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gridSpan="2">
                  <a:txBody>
                    <a:bodyPr/>
                    <a:lstStyle/>
                    <a:p>
                      <a:pPr algn="l" fontAlgn="ctr"/>
                      <a:r>
                        <a:rPr lang="zh-CN" altLang="en-US" sz="1000" u="none" strike="noStrike">
                          <a:effectLst/>
                        </a:rPr>
                        <a:t>安来消防本部安来市消防署</a:t>
                      </a:r>
                      <a:endPar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extLst>
                  <a:ext uri="{0D108BD9-81ED-4DB2-BD59-A6C34878D82A}">
                    <a16:rowId xmlns:a16="http://schemas.microsoft.com/office/drawing/2014/main" val="575710847"/>
                  </a:ext>
                </a:extLst>
              </a:tr>
              <a:tr h="359377">
                <a:tc>
                  <a:txBody>
                    <a:bodyPr/>
                    <a:lstStyle/>
                    <a:p>
                      <a:pPr algn="r" fontAlgn="ctr"/>
                      <a:r>
                        <a:rPr lang="en-US" altLang="ja-JP" sz="1000" u="none" strike="noStrike">
                          <a:effectLst/>
                        </a:rPr>
                        <a:t>82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r>
                        <a:rPr lang="zh-TW" altLang="en-US" sz="1000" u="none" strike="noStrike">
                          <a:effectLst/>
                        </a:rPr>
                        <a:t>笠岡地区消防組合</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extLst>
                  <a:ext uri="{0D108BD9-81ED-4DB2-BD59-A6C34878D82A}">
                    <a16:rowId xmlns:a16="http://schemas.microsoft.com/office/drawing/2014/main" val="32253936"/>
                  </a:ext>
                </a:extLst>
              </a:tr>
              <a:tr h="359377">
                <a:tc>
                  <a:txBody>
                    <a:bodyPr/>
                    <a:lstStyle/>
                    <a:p>
                      <a:pPr algn="r" fontAlgn="ctr"/>
                      <a:r>
                        <a:rPr lang="en-US" altLang="ja-JP" sz="1000" u="none" strike="noStrike">
                          <a:effectLst/>
                        </a:rPr>
                        <a:t>83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gridSpan="2">
                  <a:txBody>
                    <a:bodyPr/>
                    <a:lstStyle/>
                    <a:p>
                      <a:pPr algn="l" fontAlgn="ctr"/>
                      <a:r>
                        <a:rPr lang="zh-TW" altLang="en-US" sz="1000" u="none" strike="noStrike">
                          <a:effectLst/>
                        </a:rPr>
                        <a:t>大分県豊後高田市消防本部</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extLst>
                  <a:ext uri="{0D108BD9-81ED-4DB2-BD59-A6C34878D82A}">
                    <a16:rowId xmlns:a16="http://schemas.microsoft.com/office/drawing/2014/main" val="3535948808"/>
                  </a:ext>
                </a:extLst>
              </a:tr>
              <a:tr h="359377">
                <a:tc>
                  <a:txBody>
                    <a:bodyPr/>
                    <a:lstStyle/>
                    <a:p>
                      <a:pPr algn="r" fontAlgn="ctr"/>
                      <a:r>
                        <a:rPr lang="en-US" altLang="ja-JP" sz="1000" u="none" strike="noStrike">
                          <a:effectLst/>
                        </a:rPr>
                        <a:t>84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r>
                        <a:rPr lang="ja-JP" altLang="en-US" sz="1000" u="none" strike="noStrike">
                          <a:effectLst/>
                        </a:rPr>
                        <a:t>今治市消防本部</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extLst>
                  <a:ext uri="{0D108BD9-81ED-4DB2-BD59-A6C34878D82A}">
                    <a16:rowId xmlns:a16="http://schemas.microsoft.com/office/drawing/2014/main" val="771385034"/>
                  </a:ext>
                </a:extLst>
              </a:tr>
              <a:tr h="359377">
                <a:tc>
                  <a:txBody>
                    <a:bodyPr/>
                    <a:lstStyle/>
                    <a:p>
                      <a:pPr algn="r" fontAlgn="ctr"/>
                      <a:r>
                        <a:rPr lang="en-US" altLang="ja-JP" sz="1000" u="none" strike="noStrike">
                          <a:effectLst/>
                        </a:rPr>
                        <a:t>85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gridSpan="2">
                  <a:txBody>
                    <a:bodyPr/>
                    <a:lstStyle/>
                    <a:p>
                      <a:pPr algn="l" fontAlgn="ctr"/>
                      <a:r>
                        <a:rPr lang="zh-TW" altLang="en-US" sz="1000" u="none" strike="noStrike">
                          <a:effectLst/>
                        </a:rPr>
                        <a:t>広島市消防局安佐北消防署</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extLst>
                  <a:ext uri="{0D108BD9-81ED-4DB2-BD59-A6C34878D82A}">
                    <a16:rowId xmlns:a16="http://schemas.microsoft.com/office/drawing/2014/main" val="1527110651"/>
                  </a:ext>
                </a:extLst>
              </a:tr>
              <a:tr h="359377">
                <a:tc>
                  <a:txBody>
                    <a:bodyPr/>
                    <a:lstStyle/>
                    <a:p>
                      <a:pPr algn="r" fontAlgn="ctr"/>
                      <a:r>
                        <a:rPr lang="en-US" altLang="ja-JP" sz="1000" u="none" strike="noStrike">
                          <a:effectLst/>
                        </a:rPr>
                        <a:t>86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r>
                        <a:rPr lang="ja-JP" altLang="en-US" sz="1000" u="none" strike="noStrike">
                          <a:effectLst/>
                        </a:rPr>
                        <a:t>箕面市消防本部</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extLst>
                  <a:ext uri="{0D108BD9-81ED-4DB2-BD59-A6C34878D82A}">
                    <a16:rowId xmlns:a16="http://schemas.microsoft.com/office/drawing/2014/main" val="1862264450"/>
                  </a:ext>
                </a:extLst>
              </a:tr>
              <a:tr h="240475">
                <a:tc>
                  <a:txBody>
                    <a:bodyPr/>
                    <a:lstStyle/>
                    <a:p>
                      <a:pPr algn="r" fontAlgn="ctr"/>
                      <a:r>
                        <a:rPr lang="en-US" altLang="ja-JP" sz="1000" u="none" strike="noStrike">
                          <a:effectLst/>
                        </a:rPr>
                        <a:t>87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gridSpan="3">
                  <a:txBody>
                    <a:bodyPr/>
                    <a:lstStyle/>
                    <a:p>
                      <a:pPr algn="l" fontAlgn="ctr"/>
                      <a:r>
                        <a:rPr lang="zh-TW" altLang="en-US" sz="1000" u="none" strike="noStrike">
                          <a:effectLst/>
                        </a:rPr>
                        <a:t>陸上自衛隊第</a:t>
                      </a:r>
                      <a:r>
                        <a:rPr lang="en-US" altLang="zh-TW" sz="1000" u="none" strike="noStrike">
                          <a:effectLst/>
                        </a:rPr>
                        <a:t>8</a:t>
                      </a:r>
                      <a:r>
                        <a:rPr lang="zh-TW" altLang="en-US" sz="1000" u="none" strike="noStrike">
                          <a:effectLst/>
                        </a:rPr>
                        <a:t>普通科連隊第</a:t>
                      </a:r>
                      <a:r>
                        <a:rPr lang="en-US" altLang="zh-TW" sz="1000" u="none" strike="noStrike">
                          <a:effectLst/>
                        </a:rPr>
                        <a:t>3</a:t>
                      </a:r>
                      <a:r>
                        <a:rPr lang="zh-TW" altLang="en-US" sz="1000" u="none" strike="noStrike">
                          <a:effectLst/>
                        </a:rPr>
                        <a:t>中隊</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extLst>
                  <a:ext uri="{0D108BD9-81ED-4DB2-BD59-A6C34878D82A}">
                    <a16:rowId xmlns:a16="http://schemas.microsoft.com/office/drawing/2014/main" val="2774255552"/>
                  </a:ext>
                </a:extLst>
              </a:tr>
              <a:tr h="359377">
                <a:tc>
                  <a:txBody>
                    <a:bodyPr/>
                    <a:lstStyle/>
                    <a:p>
                      <a:pPr algn="r" fontAlgn="ctr"/>
                      <a:r>
                        <a:rPr lang="en-US" altLang="ja-JP" sz="1000" u="none" strike="noStrike">
                          <a:effectLst/>
                        </a:rPr>
                        <a:t>88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r>
                        <a:rPr lang="zh-TW" altLang="en-US" sz="1000" u="none" strike="noStrike">
                          <a:effectLst/>
                        </a:rPr>
                        <a:t>糸島市消防本部</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extLst>
                  <a:ext uri="{0D108BD9-81ED-4DB2-BD59-A6C34878D82A}">
                    <a16:rowId xmlns:a16="http://schemas.microsoft.com/office/drawing/2014/main" val="4098924866"/>
                  </a:ext>
                </a:extLst>
              </a:tr>
              <a:tr h="359377">
                <a:tc>
                  <a:txBody>
                    <a:bodyPr/>
                    <a:lstStyle/>
                    <a:p>
                      <a:pPr algn="r" fontAlgn="ctr"/>
                      <a:r>
                        <a:rPr lang="en-US" altLang="ja-JP" sz="1000" u="none" strike="noStrike">
                          <a:effectLst/>
                        </a:rPr>
                        <a:t>89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r>
                        <a:rPr lang="zh-TW" altLang="en-US" sz="1000" u="none" strike="noStrike">
                          <a:effectLst/>
                        </a:rPr>
                        <a:t>海上保安庁（船長）</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extLst>
                  <a:ext uri="{0D108BD9-81ED-4DB2-BD59-A6C34878D82A}">
                    <a16:rowId xmlns:a16="http://schemas.microsoft.com/office/drawing/2014/main" val="1072171951"/>
                  </a:ext>
                </a:extLst>
              </a:tr>
              <a:tr h="359377">
                <a:tc>
                  <a:txBody>
                    <a:bodyPr/>
                    <a:lstStyle/>
                    <a:p>
                      <a:pPr algn="r" fontAlgn="ctr"/>
                      <a:r>
                        <a:rPr lang="en-US" altLang="ja-JP" sz="1000" u="none" strike="noStrike">
                          <a:effectLst/>
                        </a:rPr>
                        <a:t>90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r>
                        <a:rPr lang="ja-JP" altLang="en-US" sz="1000" u="none" strike="noStrike">
                          <a:effectLst/>
                        </a:rPr>
                        <a:t>大田市消防本部</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extLst>
                  <a:ext uri="{0D108BD9-81ED-4DB2-BD59-A6C34878D82A}">
                    <a16:rowId xmlns:a16="http://schemas.microsoft.com/office/drawing/2014/main" val="351360689"/>
                  </a:ext>
                </a:extLst>
              </a:tr>
              <a:tr h="359377">
                <a:tc>
                  <a:txBody>
                    <a:bodyPr/>
                    <a:lstStyle/>
                    <a:p>
                      <a:pPr algn="r" fontAlgn="ctr"/>
                      <a:r>
                        <a:rPr lang="en-US" altLang="ja-JP" sz="1000" u="none" strike="noStrike">
                          <a:effectLst/>
                        </a:rPr>
                        <a:t>91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r>
                        <a:rPr lang="ja-JP" altLang="en-US" sz="1000" u="none" strike="noStrike">
                          <a:effectLst/>
                        </a:rPr>
                        <a:t>大洗町消防本部</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extLst>
                  <a:ext uri="{0D108BD9-81ED-4DB2-BD59-A6C34878D82A}">
                    <a16:rowId xmlns:a16="http://schemas.microsoft.com/office/drawing/2014/main" val="2167494919"/>
                  </a:ext>
                </a:extLst>
              </a:tr>
              <a:tr h="240475">
                <a:tc>
                  <a:txBody>
                    <a:bodyPr/>
                    <a:lstStyle/>
                    <a:p>
                      <a:pPr algn="r" fontAlgn="ctr"/>
                      <a:r>
                        <a:rPr lang="en-US" altLang="ja-JP" sz="1000" u="none" strike="noStrike">
                          <a:effectLst/>
                        </a:rPr>
                        <a:t>92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gridSpan="3">
                  <a:txBody>
                    <a:bodyPr/>
                    <a:lstStyle/>
                    <a:p>
                      <a:pPr algn="l" fontAlgn="ctr"/>
                      <a:r>
                        <a:rPr lang="ja-JP" altLang="en-US" sz="1000" u="none" strike="noStrike">
                          <a:effectLst/>
                        </a:rPr>
                        <a:t>かすみがうら市消防本部東消防署</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extLst>
                  <a:ext uri="{0D108BD9-81ED-4DB2-BD59-A6C34878D82A}">
                    <a16:rowId xmlns:a16="http://schemas.microsoft.com/office/drawing/2014/main" val="832557208"/>
                  </a:ext>
                </a:extLst>
              </a:tr>
              <a:tr h="240475">
                <a:tc>
                  <a:txBody>
                    <a:bodyPr/>
                    <a:lstStyle/>
                    <a:p>
                      <a:pPr algn="r" fontAlgn="ctr"/>
                      <a:r>
                        <a:rPr lang="en-US" altLang="ja-JP" sz="1000" u="none" strike="noStrike">
                          <a:effectLst/>
                        </a:rPr>
                        <a:t>93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gridSpan="3">
                  <a:txBody>
                    <a:bodyPr/>
                    <a:lstStyle/>
                    <a:p>
                      <a:pPr algn="l" fontAlgn="ctr"/>
                      <a:r>
                        <a:rPr lang="zh-TW" altLang="en-US" sz="1000" u="none" strike="noStrike">
                          <a:effectLst/>
                        </a:rPr>
                        <a:t>広島市消防局安芸消防署警防課</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extLst>
                  <a:ext uri="{0D108BD9-81ED-4DB2-BD59-A6C34878D82A}">
                    <a16:rowId xmlns:a16="http://schemas.microsoft.com/office/drawing/2014/main" val="2241597251"/>
                  </a:ext>
                </a:extLst>
              </a:tr>
              <a:tr h="359377">
                <a:tc>
                  <a:txBody>
                    <a:bodyPr/>
                    <a:lstStyle/>
                    <a:p>
                      <a:pPr algn="r" fontAlgn="ctr"/>
                      <a:r>
                        <a:rPr lang="en-US" altLang="ja-JP" sz="1000" u="none" strike="noStrike">
                          <a:effectLst/>
                        </a:rPr>
                        <a:t>94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gridSpan="2">
                  <a:txBody>
                    <a:bodyPr/>
                    <a:lstStyle/>
                    <a:p>
                      <a:pPr algn="l" fontAlgn="ctr"/>
                      <a:r>
                        <a:rPr lang="zh-TW" altLang="en-US" sz="1000" u="none" strike="noStrike">
                          <a:effectLst/>
                        </a:rPr>
                        <a:t>海上自衛隊小月航空基地</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extLst>
                  <a:ext uri="{0D108BD9-81ED-4DB2-BD59-A6C34878D82A}">
                    <a16:rowId xmlns:a16="http://schemas.microsoft.com/office/drawing/2014/main" val="2429769143"/>
                  </a:ext>
                </a:extLst>
              </a:tr>
              <a:tr h="240475">
                <a:tc>
                  <a:txBody>
                    <a:bodyPr/>
                    <a:lstStyle/>
                    <a:p>
                      <a:pPr algn="r" fontAlgn="ctr"/>
                      <a:r>
                        <a:rPr lang="en-US" altLang="ja-JP" sz="1000" u="none" strike="noStrike">
                          <a:effectLst/>
                        </a:rPr>
                        <a:t>95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gridSpan="5">
                  <a:txBody>
                    <a:bodyPr/>
                    <a:lstStyle/>
                    <a:p>
                      <a:pPr algn="l" fontAlgn="ctr"/>
                      <a:r>
                        <a:rPr lang="ja-JP" altLang="en-US" sz="1000" u="none" strike="noStrike">
                          <a:effectLst/>
                        </a:rPr>
                        <a:t>ひたちなか・東海広域事務組合消防本部笹野消防署</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914" marR="5914" marT="5914" marB="0" anchor="ctr"/>
                </a:tc>
                <a:extLst>
                  <a:ext uri="{0D108BD9-81ED-4DB2-BD59-A6C34878D82A}">
                    <a16:rowId xmlns:a16="http://schemas.microsoft.com/office/drawing/2014/main" val="1861072222"/>
                  </a:ext>
                </a:extLst>
              </a:tr>
            </a:tbl>
          </a:graphicData>
        </a:graphic>
      </p:graphicFrame>
    </p:spTree>
    <p:extLst>
      <p:ext uri="{BB962C8B-B14F-4D97-AF65-F5344CB8AC3E}">
        <p14:creationId xmlns:p14="http://schemas.microsoft.com/office/powerpoint/2010/main" val="3070943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065444429"/>
              </p:ext>
            </p:extLst>
          </p:nvPr>
        </p:nvGraphicFramePr>
        <p:xfrm>
          <a:off x="1187056" y="847445"/>
          <a:ext cx="4865785" cy="4897899"/>
        </p:xfrm>
        <a:graphic>
          <a:graphicData uri="http://schemas.openxmlformats.org/drawingml/2006/table">
            <a:tbl>
              <a:tblPr>
                <a:tableStyleId>{5C22544A-7EE6-4342-B048-85BDC9FD1C3A}</a:tableStyleId>
              </a:tblPr>
              <a:tblGrid>
                <a:gridCol w="381631">
                  <a:extLst>
                    <a:ext uri="{9D8B030D-6E8A-4147-A177-3AD203B41FA5}">
                      <a16:colId xmlns:a16="http://schemas.microsoft.com/office/drawing/2014/main" val="4282285668"/>
                    </a:ext>
                  </a:extLst>
                </a:gridCol>
                <a:gridCol w="961414">
                  <a:extLst>
                    <a:ext uri="{9D8B030D-6E8A-4147-A177-3AD203B41FA5}">
                      <a16:colId xmlns:a16="http://schemas.microsoft.com/office/drawing/2014/main" val="1491958130"/>
                    </a:ext>
                  </a:extLst>
                </a:gridCol>
                <a:gridCol w="704548">
                  <a:extLst>
                    <a:ext uri="{9D8B030D-6E8A-4147-A177-3AD203B41FA5}">
                      <a16:colId xmlns:a16="http://schemas.microsoft.com/office/drawing/2014/main" val="1270652620"/>
                    </a:ext>
                  </a:extLst>
                </a:gridCol>
                <a:gridCol w="704548">
                  <a:extLst>
                    <a:ext uri="{9D8B030D-6E8A-4147-A177-3AD203B41FA5}">
                      <a16:colId xmlns:a16="http://schemas.microsoft.com/office/drawing/2014/main" val="1979208746"/>
                    </a:ext>
                  </a:extLst>
                </a:gridCol>
                <a:gridCol w="704548">
                  <a:extLst>
                    <a:ext uri="{9D8B030D-6E8A-4147-A177-3AD203B41FA5}">
                      <a16:colId xmlns:a16="http://schemas.microsoft.com/office/drawing/2014/main" val="90282970"/>
                    </a:ext>
                  </a:extLst>
                </a:gridCol>
                <a:gridCol w="704548">
                  <a:extLst>
                    <a:ext uri="{9D8B030D-6E8A-4147-A177-3AD203B41FA5}">
                      <a16:colId xmlns:a16="http://schemas.microsoft.com/office/drawing/2014/main" val="948222499"/>
                    </a:ext>
                  </a:extLst>
                </a:gridCol>
                <a:gridCol w="704548">
                  <a:extLst>
                    <a:ext uri="{9D8B030D-6E8A-4147-A177-3AD203B41FA5}">
                      <a16:colId xmlns:a16="http://schemas.microsoft.com/office/drawing/2014/main" val="2134898064"/>
                    </a:ext>
                  </a:extLst>
                </a:gridCol>
              </a:tblGrid>
              <a:tr h="386147">
                <a:tc>
                  <a:txBody>
                    <a:bodyPr/>
                    <a:lstStyle/>
                    <a:p>
                      <a:pPr algn="r" fontAlgn="ctr"/>
                      <a:r>
                        <a:rPr lang="en-US" altLang="ja-JP" sz="1100" u="none" strike="noStrike">
                          <a:effectLst/>
                        </a:rPr>
                        <a:t>96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zh-TW" altLang="en-US" sz="1100" u="none" strike="noStrike">
                          <a:effectLst/>
                        </a:rPr>
                        <a:t>島根県防災航空隊</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956699327"/>
                  </a:ext>
                </a:extLst>
              </a:tr>
              <a:tr h="386147">
                <a:tc>
                  <a:txBody>
                    <a:bodyPr/>
                    <a:lstStyle/>
                    <a:p>
                      <a:pPr algn="r" fontAlgn="ctr"/>
                      <a:r>
                        <a:rPr lang="en-US" altLang="ja-JP" sz="1100" u="none" strike="noStrike">
                          <a:effectLst/>
                        </a:rPr>
                        <a:t>97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2">
                  <a:txBody>
                    <a:bodyPr/>
                    <a:lstStyle/>
                    <a:p>
                      <a:pPr algn="l" fontAlgn="ctr"/>
                      <a:r>
                        <a:rPr lang="zh-TW" altLang="en-US" sz="1100" u="none" strike="noStrike">
                          <a:effectLst/>
                        </a:rPr>
                        <a:t>摂津市消防署　鳥飼出張所</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534793557"/>
                  </a:ext>
                </a:extLst>
              </a:tr>
              <a:tr h="386147">
                <a:tc>
                  <a:txBody>
                    <a:bodyPr/>
                    <a:lstStyle/>
                    <a:p>
                      <a:pPr algn="r" fontAlgn="ctr"/>
                      <a:r>
                        <a:rPr lang="en-US" altLang="ja-JP" sz="1100" u="none" strike="noStrike">
                          <a:effectLst/>
                        </a:rPr>
                        <a:t>98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上山市消防本部</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624831684"/>
                  </a:ext>
                </a:extLst>
              </a:tr>
              <a:tr h="386147">
                <a:tc>
                  <a:txBody>
                    <a:bodyPr/>
                    <a:lstStyle/>
                    <a:p>
                      <a:pPr algn="r" fontAlgn="ctr"/>
                      <a:r>
                        <a:rPr lang="en-US" altLang="ja-JP" sz="1100" u="none" strike="noStrike">
                          <a:effectLst/>
                        </a:rPr>
                        <a:t>99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五泉市消防本部</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24333949"/>
                  </a:ext>
                </a:extLst>
              </a:tr>
              <a:tr h="386147">
                <a:tc>
                  <a:txBody>
                    <a:bodyPr/>
                    <a:lstStyle/>
                    <a:p>
                      <a:pPr algn="r" fontAlgn="ctr"/>
                      <a:r>
                        <a:rPr lang="en-US" altLang="ja-JP" sz="1100" u="none" strike="noStrike">
                          <a:effectLst/>
                        </a:rPr>
                        <a:t>100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北秋田市消防本部</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70276938"/>
                  </a:ext>
                </a:extLst>
              </a:tr>
              <a:tr h="386147">
                <a:tc>
                  <a:txBody>
                    <a:bodyPr/>
                    <a:lstStyle/>
                    <a:p>
                      <a:pPr algn="r" fontAlgn="ctr"/>
                      <a:r>
                        <a:rPr lang="en-US" altLang="ja-JP" sz="1100" u="none" strike="noStrike">
                          <a:effectLst/>
                        </a:rPr>
                        <a:t>101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zh-TW" altLang="en-US" sz="1100" u="none" strike="noStrike">
                          <a:effectLst/>
                        </a:rPr>
                        <a:t>東京消防庁臨港</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172493767"/>
                  </a:ext>
                </a:extLst>
              </a:tr>
              <a:tr h="258389">
                <a:tc>
                  <a:txBody>
                    <a:bodyPr/>
                    <a:lstStyle/>
                    <a:p>
                      <a:pPr algn="r" fontAlgn="ctr"/>
                      <a:r>
                        <a:rPr lang="en-US" altLang="ja-JP" sz="1100" u="none" strike="noStrike">
                          <a:effectLst/>
                        </a:rPr>
                        <a:t>102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2">
                  <a:txBody>
                    <a:bodyPr/>
                    <a:lstStyle/>
                    <a:p>
                      <a:pPr algn="l" fontAlgn="ctr"/>
                      <a:r>
                        <a:rPr lang="zh-TW" altLang="en-US" sz="1100" u="none" strike="noStrike">
                          <a:effectLst/>
                        </a:rPr>
                        <a:t>平塚市消防署海岸出張所</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464140767"/>
                  </a:ext>
                </a:extLst>
              </a:tr>
              <a:tr h="258389">
                <a:tc>
                  <a:txBody>
                    <a:bodyPr/>
                    <a:lstStyle/>
                    <a:p>
                      <a:pPr algn="r" fontAlgn="ctr"/>
                      <a:r>
                        <a:rPr lang="en-US" altLang="ja-JP" sz="1100" u="none" strike="noStrike">
                          <a:effectLst/>
                        </a:rPr>
                        <a:t>103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zh-CN" altLang="en-US" sz="1100" u="none" strike="noStrike">
                          <a:effectLst/>
                        </a:rPr>
                        <a:t>横浜市消防局</a:t>
                      </a:r>
                      <a:endPar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714523721"/>
                  </a:ext>
                </a:extLst>
              </a:tr>
              <a:tr h="386147">
                <a:tc>
                  <a:txBody>
                    <a:bodyPr/>
                    <a:lstStyle/>
                    <a:p>
                      <a:pPr algn="r" fontAlgn="ctr"/>
                      <a:r>
                        <a:rPr lang="en-US" altLang="ja-JP" sz="1100" u="none" strike="noStrike">
                          <a:effectLst/>
                        </a:rPr>
                        <a:t>104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神奈川県水上警察</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605863705"/>
                  </a:ext>
                </a:extLst>
              </a:tr>
              <a:tr h="258389">
                <a:tc>
                  <a:txBody>
                    <a:bodyPr/>
                    <a:lstStyle/>
                    <a:p>
                      <a:pPr algn="r" fontAlgn="ctr"/>
                      <a:r>
                        <a:rPr lang="en-US" altLang="ja-JP" sz="1100" u="none" strike="noStrike">
                          <a:effectLst/>
                        </a:rPr>
                        <a:t>105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2">
                  <a:txBody>
                    <a:bodyPr/>
                    <a:lstStyle/>
                    <a:p>
                      <a:pPr algn="l" fontAlgn="ctr"/>
                      <a:r>
                        <a:rPr lang="zh-TW" altLang="en-US" sz="1100" u="none" strike="noStrike">
                          <a:effectLst/>
                        </a:rPr>
                        <a:t>藤沢消防水難救助隊</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184048153"/>
                  </a:ext>
                </a:extLst>
              </a:tr>
              <a:tr h="258389">
                <a:tc>
                  <a:txBody>
                    <a:bodyPr/>
                    <a:lstStyle/>
                    <a:p>
                      <a:pPr algn="r" fontAlgn="ctr"/>
                      <a:r>
                        <a:rPr lang="en-US" altLang="ja-JP" sz="1100" u="none" strike="noStrike">
                          <a:effectLst/>
                        </a:rPr>
                        <a:t>106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防衛大学校</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602253434"/>
                  </a:ext>
                </a:extLst>
              </a:tr>
              <a:tr h="258389">
                <a:tc>
                  <a:txBody>
                    <a:bodyPr/>
                    <a:lstStyle/>
                    <a:p>
                      <a:pPr algn="r" fontAlgn="ctr"/>
                      <a:r>
                        <a:rPr lang="en-US" altLang="ja-JP" sz="1100" u="none" strike="noStrike">
                          <a:effectLst/>
                        </a:rPr>
                        <a:t>107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日本赤十字社</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998978878"/>
                  </a:ext>
                </a:extLst>
              </a:tr>
              <a:tr h="258389">
                <a:tc>
                  <a:txBody>
                    <a:bodyPr/>
                    <a:lstStyle/>
                    <a:p>
                      <a:pPr algn="r" fontAlgn="ctr"/>
                      <a:r>
                        <a:rPr lang="en-US" altLang="ja-JP" sz="1100" u="none" strike="noStrike">
                          <a:effectLst/>
                        </a:rPr>
                        <a:t>108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4">
                  <a:txBody>
                    <a:bodyPr/>
                    <a:lstStyle/>
                    <a:p>
                      <a:pPr algn="l" fontAlgn="ctr"/>
                      <a:r>
                        <a:rPr lang="zh-TW" altLang="en-US" sz="1100" u="none" strike="noStrike">
                          <a:effectLst/>
                        </a:rPr>
                        <a:t>置賜広域行政事務組合消防本部　南陽消防署</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477313179"/>
                  </a:ext>
                </a:extLst>
              </a:tr>
              <a:tr h="386147">
                <a:tc>
                  <a:txBody>
                    <a:bodyPr/>
                    <a:lstStyle/>
                    <a:p>
                      <a:pPr algn="r" fontAlgn="ctr"/>
                      <a:r>
                        <a:rPr lang="en-US" altLang="ja-JP" sz="1100" u="none" strike="noStrike">
                          <a:effectLst/>
                        </a:rPr>
                        <a:t>109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2">
                  <a:txBody>
                    <a:bodyPr/>
                    <a:lstStyle/>
                    <a:p>
                      <a:pPr algn="l" fontAlgn="ctr"/>
                      <a:r>
                        <a:rPr lang="zh-TW" altLang="en-US" sz="1100" u="none" strike="noStrike">
                          <a:effectLst/>
                        </a:rPr>
                        <a:t>鶴岡市消防本部 朝日分署</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136994132"/>
                  </a:ext>
                </a:extLst>
              </a:tr>
              <a:tr h="258389">
                <a:tc>
                  <a:txBody>
                    <a:bodyPr/>
                    <a:lstStyle/>
                    <a:p>
                      <a:pPr algn="r" fontAlgn="ctr"/>
                      <a:r>
                        <a:rPr lang="en-US" altLang="ja-JP" sz="1100" u="none" strike="noStrike">
                          <a:effectLst/>
                        </a:rPr>
                        <a:t>110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2">
                  <a:txBody>
                    <a:bodyPr/>
                    <a:lstStyle/>
                    <a:p>
                      <a:pPr algn="l" fontAlgn="ctr"/>
                      <a:r>
                        <a:rPr lang="zh-TW" altLang="en-US" sz="1100" u="none" strike="noStrike">
                          <a:effectLst/>
                        </a:rPr>
                        <a:t>鶴岡市消防本部 西分署</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274195866"/>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95257804"/>
              </p:ext>
            </p:extLst>
          </p:nvPr>
        </p:nvGraphicFramePr>
        <p:xfrm>
          <a:off x="6414511" y="847443"/>
          <a:ext cx="4817233" cy="3287586"/>
        </p:xfrm>
        <a:graphic>
          <a:graphicData uri="http://schemas.openxmlformats.org/drawingml/2006/table">
            <a:tbl>
              <a:tblPr>
                <a:tableStyleId>{5C22544A-7EE6-4342-B048-85BDC9FD1C3A}</a:tableStyleId>
              </a:tblPr>
              <a:tblGrid>
                <a:gridCol w="418191">
                  <a:extLst>
                    <a:ext uri="{9D8B030D-6E8A-4147-A177-3AD203B41FA5}">
                      <a16:colId xmlns:a16="http://schemas.microsoft.com/office/drawing/2014/main" val="2012727772"/>
                    </a:ext>
                  </a:extLst>
                </a:gridCol>
                <a:gridCol w="1053518">
                  <a:extLst>
                    <a:ext uri="{9D8B030D-6E8A-4147-A177-3AD203B41FA5}">
                      <a16:colId xmlns:a16="http://schemas.microsoft.com/office/drawing/2014/main" val="1540932943"/>
                    </a:ext>
                  </a:extLst>
                </a:gridCol>
                <a:gridCol w="514696">
                  <a:extLst>
                    <a:ext uri="{9D8B030D-6E8A-4147-A177-3AD203B41FA5}">
                      <a16:colId xmlns:a16="http://schemas.microsoft.com/office/drawing/2014/main" val="2728531437"/>
                    </a:ext>
                  </a:extLst>
                </a:gridCol>
                <a:gridCol w="514696">
                  <a:extLst>
                    <a:ext uri="{9D8B030D-6E8A-4147-A177-3AD203B41FA5}">
                      <a16:colId xmlns:a16="http://schemas.microsoft.com/office/drawing/2014/main" val="2812739959"/>
                    </a:ext>
                  </a:extLst>
                </a:gridCol>
                <a:gridCol w="772044">
                  <a:extLst>
                    <a:ext uri="{9D8B030D-6E8A-4147-A177-3AD203B41FA5}">
                      <a16:colId xmlns:a16="http://schemas.microsoft.com/office/drawing/2014/main" val="263728807"/>
                    </a:ext>
                  </a:extLst>
                </a:gridCol>
                <a:gridCol w="772044">
                  <a:extLst>
                    <a:ext uri="{9D8B030D-6E8A-4147-A177-3AD203B41FA5}">
                      <a16:colId xmlns:a16="http://schemas.microsoft.com/office/drawing/2014/main" val="2734521244"/>
                    </a:ext>
                  </a:extLst>
                </a:gridCol>
                <a:gridCol w="772044">
                  <a:extLst>
                    <a:ext uri="{9D8B030D-6E8A-4147-A177-3AD203B41FA5}">
                      <a16:colId xmlns:a16="http://schemas.microsoft.com/office/drawing/2014/main" val="1493558845"/>
                    </a:ext>
                  </a:extLst>
                </a:gridCol>
              </a:tblGrid>
              <a:tr h="263358">
                <a:tc>
                  <a:txBody>
                    <a:bodyPr/>
                    <a:lstStyle/>
                    <a:p>
                      <a:pPr algn="r" fontAlgn="ctr"/>
                      <a:r>
                        <a:rPr lang="en-US" altLang="ja-JP" sz="1100" u="none" strike="noStrike">
                          <a:effectLst/>
                        </a:rPr>
                        <a:t>111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3">
                  <a:txBody>
                    <a:bodyPr/>
                    <a:lstStyle/>
                    <a:p>
                      <a:pPr algn="l" fontAlgn="ctr"/>
                      <a:r>
                        <a:rPr lang="zh-TW" altLang="en-US" sz="1100" u="none" strike="noStrike">
                          <a:effectLst/>
                        </a:rPr>
                        <a:t>鶴岡市消防本部 中央分署第</a:t>
                      </a:r>
                      <a:r>
                        <a:rPr lang="en-US" altLang="zh-TW" sz="1100" u="none" strike="noStrike">
                          <a:effectLst/>
                        </a:rPr>
                        <a:t>2</a:t>
                      </a:r>
                      <a:r>
                        <a:rPr lang="zh-TW" altLang="en-US" sz="1100" u="none" strike="noStrike">
                          <a:effectLst/>
                        </a:rPr>
                        <a:t>係</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628202893"/>
                  </a:ext>
                </a:extLst>
              </a:tr>
              <a:tr h="263358">
                <a:tc>
                  <a:txBody>
                    <a:bodyPr/>
                    <a:lstStyle/>
                    <a:p>
                      <a:pPr algn="r" fontAlgn="ctr"/>
                      <a:r>
                        <a:rPr lang="en-US" altLang="ja-JP" sz="1100" u="none" strike="noStrike">
                          <a:effectLst/>
                        </a:rPr>
                        <a:t>112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4">
                  <a:txBody>
                    <a:bodyPr/>
                    <a:lstStyle/>
                    <a:p>
                      <a:pPr algn="l" fontAlgn="ctr"/>
                      <a:r>
                        <a:rPr lang="zh-TW" altLang="en-US" sz="1100" u="none" strike="noStrike">
                          <a:effectLst/>
                        </a:rPr>
                        <a:t>西村山広域行政事務組合消防本部　消防署</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474515945"/>
                  </a:ext>
                </a:extLst>
              </a:tr>
              <a:tr h="393574">
                <a:tc>
                  <a:txBody>
                    <a:bodyPr/>
                    <a:lstStyle/>
                    <a:p>
                      <a:pPr algn="r" fontAlgn="ctr"/>
                      <a:r>
                        <a:rPr lang="en-US" altLang="ja-JP" sz="1100" u="none" strike="noStrike">
                          <a:effectLst/>
                        </a:rPr>
                        <a:t>113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2">
                  <a:txBody>
                    <a:bodyPr/>
                    <a:lstStyle/>
                    <a:p>
                      <a:pPr algn="l" fontAlgn="ctr"/>
                      <a:r>
                        <a:rPr lang="zh-TW" altLang="en-US" sz="1100" u="none" strike="noStrike">
                          <a:effectLst/>
                        </a:rPr>
                        <a:t>陸上自衛隊　神町駐屯地</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852768358"/>
                  </a:ext>
                </a:extLst>
              </a:tr>
              <a:tr h="263358">
                <a:tc>
                  <a:txBody>
                    <a:bodyPr/>
                    <a:lstStyle/>
                    <a:p>
                      <a:pPr algn="r" fontAlgn="ctr"/>
                      <a:r>
                        <a:rPr lang="en-US" altLang="ja-JP" sz="1100" u="none" strike="noStrike">
                          <a:effectLst/>
                        </a:rPr>
                        <a:t>114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3">
                  <a:txBody>
                    <a:bodyPr/>
                    <a:lstStyle/>
                    <a:p>
                      <a:pPr algn="l" fontAlgn="ctr"/>
                      <a:r>
                        <a:rPr lang="ja-JP" altLang="en-US" sz="1100" u="none" strike="noStrike">
                          <a:effectLst/>
                        </a:rPr>
                        <a:t>稲敷広域消防本部いなほ消防署</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742982012"/>
                  </a:ext>
                </a:extLst>
              </a:tr>
              <a:tr h="263358">
                <a:tc>
                  <a:txBody>
                    <a:bodyPr/>
                    <a:lstStyle/>
                    <a:p>
                      <a:pPr algn="r" fontAlgn="ctr"/>
                      <a:r>
                        <a:rPr lang="en-US" altLang="ja-JP" sz="1100" u="none" strike="noStrike">
                          <a:effectLst/>
                        </a:rPr>
                        <a:t>115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zh-TW" altLang="en-US" sz="1100" u="none" strike="noStrike">
                          <a:effectLst/>
                        </a:rPr>
                        <a:t>大磯町消防本部</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041162912"/>
                  </a:ext>
                </a:extLst>
              </a:tr>
              <a:tr h="263358">
                <a:tc>
                  <a:txBody>
                    <a:bodyPr/>
                    <a:lstStyle/>
                    <a:p>
                      <a:pPr algn="r" fontAlgn="ctr"/>
                      <a:r>
                        <a:rPr lang="en-US" altLang="ja-JP" sz="1100" u="none" strike="noStrike">
                          <a:effectLst/>
                        </a:rPr>
                        <a:t>116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zh-TW" altLang="en-US" sz="1100" u="none" strike="noStrike">
                          <a:effectLst/>
                        </a:rPr>
                        <a:t>掛川市消防本部</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841198760"/>
                  </a:ext>
                </a:extLst>
              </a:tr>
              <a:tr h="263358">
                <a:tc>
                  <a:txBody>
                    <a:bodyPr/>
                    <a:lstStyle/>
                    <a:p>
                      <a:pPr algn="r" fontAlgn="ctr"/>
                      <a:r>
                        <a:rPr lang="en-US" altLang="ja-JP" sz="1100" u="none" strike="noStrike">
                          <a:effectLst/>
                        </a:rPr>
                        <a:t>117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志太消防本部</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302633941"/>
                  </a:ext>
                </a:extLst>
              </a:tr>
              <a:tr h="393574">
                <a:tc>
                  <a:txBody>
                    <a:bodyPr/>
                    <a:lstStyle/>
                    <a:p>
                      <a:pPr algn="r" fontAlgn="ctr"/>
                      <a:r>
                        <a:rPr lang="en-US" altLang="ja-JP" sz="1100" u="none" strike="noStrike">
                          <a:effectLst/>
                        </a:rPr>
                        <a:t>118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2">
                  <a:txBody>
                    <a:bodyPr/>
                    <a:lstStyle/>
                    <a:p>
                      <a:pPr algn="l" fontAlgn="ctr"/>
                      <a:r>
                        <a:rPr lang="ja-JP" altLang="en-US" sz="1100" u="none" strike="noStrike">
                          <a:effectLst/>
                        </a:rPr>
                        <a:t>志太消防本部焼津消防署</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432567044"/>
                  </a:ext>
                </a:extLst>
              </a:tr>
              <a:tr h="393574">
                <a:tc>
                  <a:txBody>
                    <a:bodyPr/>
                    <a:lstStyle/>
                    <a:p>
                      <a:pPr algn="r" fontAlgn="ctr"/>
                      <a:r>
                        <a:rPr lang="en-US" altLang="ja-JP" sz="1100" u="none" strike="noStrike">
                          <a:effectLst/>
                        </a:rPr>
                        <a:t>119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gridSpan="2">
                  <a:txBody>
                    <a:bodyPr/>
                    <a:lstStyle/>
                    <a:p>
                      <a:pPr algn="l" fontAlgn="ctr"/>
                      <a:r>
                        <a:rPr lang="ja-JP" altLang="en-US" sz="1100" u="none" strike="noStrike">
                          <a:effectLst/>
                        </a:rPr>
                        <a:t>かすみがうら市消防本部</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278469277"/>
                  </a:ext>
                </a:extLst>
              </a:tr>
              <a:tr h="263358">
                <a:tc>
                  <a:txBody>
                    <a:bodyPr/>
                    <a:lstStyle/>
                    <a:p>
                      <a:pPr algn="r" fontAlgn="ctr"/>
                      <a:r>
                        <a:rPr lang="en-US" altLang="ja-JP" sz="1100" u="none" strike="noStrike">
                          <a:effectLst/>
                        </a:rPr>
                        <a:t>120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湘南海上保安署</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927461176"/>
                  </a:ext>
                </a:extLst>
              </a:tr>
              <a:tr h="263358">
                <a:tc>
                  <a:txBody>
                    <a:bodyPr/>
                    <a:lstStyle/>
                    <a:p>
                      <a:pPr algn="r" fontAlgn="ctr"/>
                      <a:r>
                        <a:rPr lang="en-US" altLang="ja-JP" sz="1100" u="none" strike="noStrike">
                          <a:effectLst/>
                        </a:rPr>
                        <a:t>121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a:effectLst/>
                        </a:rPr>
                        <a:t>逗子消防本部</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039252187"/>
                  </a:ext>
                </a:extLst>
              </a:tr>
            </a:tbl>
          </a:graphicData>
        </a:graphic>
      </p:graphicFrame>
    </p:spTree>
    <p:extLst>
      <p:ext uri="{BB962C8B-B14F-4D97-AF65-F5344CB8AC3E}">
        <p14:creationId xmlns:p14="http://schemas.microsoft.com/office/powerpoint/2010/main" val="2757815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197" y="307497"/>
            <a:ext cx="10515600" cy="938676"/>
          </a:xfrm>
        </p:spPr>
        <p:txBody>
          <a:bodyPr>
            <a:normAutofit/>
          </a:bodyPr>
          <a:lstStyle/>
          <a:p>
            <a:pPr marL="0" indent="0">
              <a:buNone/>
            </a:pPr>
            <a:r>
              <a:rPr kumimoji="1" lang="ja-JP" altLang="en-US" sz="2000" dirty="0"/>
              <a:t>◆</a:t>
            </a:r>
            <a:r>
              <a:rPr kumimoji="1" lang="en-US" altLang="ja-JP" sz="2000" dirty="0"/>
              <a:t>2016</a:t>
            </a:r>
            <a:r>
              <a:rPr kumimoji="1" lang="ja-JP" altLang="en-US" sz="2000" dirty="0"/>
              <a:t>年度　水上オートバイレスキュー法資格講習会</a:t>
            </a:r>
            <a:endParaRPr kumimoji="1" lang="en-US" altLang="ja-JP" sz="2000" dirty="0"/>
          </a:p>
          <a:p>
            <a:pPr marL="0" indent="0">
              <a:buNone/>
            </a:pPr>
            <a:r>
              <a:rPr lang="ja-JP" altLang="en-US" sz="2000" dirty="0"/>
              <a:t>　　　　　　　　　実施実績</a:t>
            </a:r>
            <a:endParaRPr kumimoji="1" lang="ja-JP" altLang="en-US" sz="2000" dirty="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1304289410"/>
              </p:ext>
            </p:extLst>
          </p:nvPr>
        </p:nvGraphicFramePr>
        <p:xfrm>
          <a:off x="776835" y="1140977"/>
          <a:ext cx="10284977" cy="5607781"/>
        </p:xfrm>
        <a:graphic>
          <a:graphicData uri="http://schemas.openxmlformats.org/presentationml/2006/ole">
            <mc:AlternateContent xmlns:mc="http://schemas.openxmlformats.org/markup-compatibility/2006">
              <mc:Choice xmlns:v="urn:schemas-microsoft-com:vml" Requires="v">
                <p:oleObj spid="_x0000_s5130" name="Worksheet" r:id="rId3" imgW="8928295" imgH="6813785" progId="Excel.Sheet.12">
                  <p:embed/>
                </p:oleObj>
              </mc:Choice>
              <mc:Fallback>
                <p:oleObj name="Worksheet" r:id="rId3" imgW="8928295" imgH="6813785" progId="Excel.Sheet.12">
                  <p:embed/>
                  <p:pic>
                    <p:nvPicPr>
                      <p:cNvPr id="0" name=""/>
                      <p:cNvPicPr/>
                      <p:nvPr/>
                    </p:nvPicPr>
                    <p:blipFill>
                      <a:blip r:embed="rId4"/>
                      <a:stretch>
                        <a:fillRect/>
                      </a:stretch>
                    </p:blipFill>
                    <p:spPr>
                      <a:xfrm>
                        <a:off x="776835" y="1140977"/>
                        <a:ext cx="10284977" cy="5607781"/>
                      </a:xfrm>
                      <a:prstGeom prst="rect">
                        <a:avLst/>
                      </a:prstGeom>
                    </p:spPr>
                  </p:pic>
                </p:oleObj>
              </mc:Fallback>
            </mc:AlternateContent>
          </a:graphicData>
        </a:graphic>
      </p:graphicFrame>
    </p:spTree>
    <p:extLst>
      <p:ext uri="{BB962C8B-B14F-4D97-AF65-F5344CB8AC3E}">
        <p14:creationId xmlns:p14="http://schemas.microsoft.com/office/powerpoint/2010/main" val="2635045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267038"/>
            <a:ext cx="10515600" cy="890124"/>
          </a:xfrm>
        </p:spPr>
        <p:txBody>
          <a:bodyPr>
            <a:normAutofit/>
          </a:bodyPr>
          <a:lstStyle/>
          <a:p>
            <a:pPr marL="0" indent="0">
              <a:buNone/>
            </a:pPr>
            <a:r>
              <a:rPr kumimoji="1" lang="ja-JP" altLang="en-US" sz="2000" dirty="0"/>
              <a:t>◆</a:t>
            </a:r>
            <a:r>
              <a:rPr kumimoji="1" lang="en-US" altLang="ja-JP" sz="2000" dirty="0"/>
              <a:t>2016</a:t>
            </a:r>
            <a:r>
              <a:rPr kumimoji="1" lang="ja-JP" altLang="en-US" sz="2000" dirty="0"/>
              <a:t>年度　公務救難機関との合同訓練</a:t>
            </a:r>
            <a:endParaRPr kumimoji="1" lang="en-US" altLang="ja-JP" sz="2000" dirty="0"/>
          </a:p>
          <a:p>
            <a:pPr marL="0" indent="0">
              <a:buNone/>
            </a:pPr>
            <a:r>
              <a:rPr lang="ja-JP" altLang="en-US" sz="2000" dirty="0"/>
              <a:t>　　　　　　実施実績</a:t>
            </a:r>
            <a:endParaRPr kumimoji="1" lang="ja-JP" altLang="en-US" sz="2000"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52672416"/>
              </p:ext>
            </p:extLst>
          </p:nvPr>
        </p:nvGraphicFramePr>
        <p:xfrm>
          <a:off x="838200" y="1157162"/>
          <a:ext cx="10515600" cy="2233401"/>
        </p:xfrm>
        <a:graphic>
          <a:graphicData uri="http://schemas.openxmlformats.org/presentationml/2006/ole">
            <mc:AlternateContent xmlns:mc="http://schemas.openxmlformats.org/markup-compatibility/2006">
              <mc:Choice xmlns:v="urn:schemas-microsoft-com:vml" Requires="v">
                <p:oleObj spid="_x0000_s6155" name="Worksheet" r:id="rId3" imgW="7657983" imgH="2610085" progId="Excel.Sheet.12">
                  <p:embed/>
                </p:oleObj>
              </mc:Choice>
              <mc:Fallback>
                <p:oleObj name="Worksheet" r:id="rId3" imgW="7657983" imgH="2610085" progId="Excel.Sheet.12">
                  <p:embed/>
                  <p:pic>
                    <p:nvPicPr>
                      <p:cNvPr id="0" name=""/>
                      <p:cNvPicPr/>
                      <p:nvPr/>
                    </p:nvPicPr>
                    <p:blipFill>
                      <a:blip r:embed="rId4"/>
                      <a:stretch>
                        <a:fillRect/>
                      </a:stretch>
                    </p:blipFill>
                    <p:spPr>
                      <a:xfrm>
                        <a:off x="838200" y="1157162"/>
                        <a:ext cx="10515600" cy="2233401"/>
                      </a:xfrm>
                      <a:prstGeom prst="rect">
                        <a:avLst/>
                      </a:prstGeom>
                    </p:spPr>
                  </p:pic>
                </p:oleObj>
              </mc:Fallback>
            </mc:AlternateContent>
          </a:graphicData>
        </a:graphic>
      </p:graphicFrame>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505" y="3575161"/>
            <a:ext cx="5481680" cy="3083445"/>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3219" y="3566058"/>
            <a:ext cx="5497863" cy="3092548"/>
          </a:xfrm>
          <a:prstGeom prst="rect">
            <a:avLst/>
          </a:prstGeom>
        </p:spPr>
      </p:pic>
    </p:spTree>
    <p:extLst>
      <p:ext uri="{BB962C8B-B14F-4D97-AF65-F5344CB8AC3E}">
        <p14:creationId xmlns:p14="http://schemas.microsoft.com/office/powerpoint/2010/main" val="248800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230" y="408647"/>
            <a:ext cx="8056971" cy="6042728"/>
          </a:xfrm>
          <a:prstGeom prst="rect">
            <a:avLst/>
          </a:prstGeom>
        </p:spPr>
      </p:pic>
    </p:spTree>
    <p:extLst>
      <p:ext uri="{BB962C8B-B14F-4D97-AF65-F5344CB8AC3E}">
        <p14:creationId xmlns:p14="http://schemas.microsoft.com/office/powerpoint/2010/main" val="12898268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TotalTime>
  <Words>1927</Words>
  <Application>Microsoft Office PowerPoint</Application>
  <PresentationFormat>ワイド画面</PresentationFormat>
  <Paragraphs>736</Paragraphs>
  <Slides>29</Slides>
  <Notes>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29</vt:i4>
      </vt:variant>
    </vt:vector>
  </HeadingPairs>
  <TitlesOfParts>
    <vt:vector size="37" baseType="lpstr">
      <vt:lpstr>等线</vt:lpstr>
      <vt:lpstr>ＭＳ Ｐゴシック</vt:lpstr>
      <vt:lpstr>新細明體</vt:lpstr>
      <vt:lpstr>游ゴシック</vt:lpstr>
      <vt:lpstr>游ゴシック Light</vt:lpstr>
      <vt:lpstr>Arial</vt:lpstr>
      <vt:lpstr>Office テーマ</vt:lpstr>
      <vt:lpstr>Worksheet</vt:lpstr>
      <vt:lpstr>2016年上半期　助成事業成果物報告書  ・【機関名】公益財団法人日本財団 ・【URL】http://www.nippon-foundation.or.jp/  ◆事業年度：2016年度  ◆事業成果物名  ・シーバードプロジェクトの推進(水上バイクレスキュー法の普及及び技術向上) URL:http://nippon.zaidan.info/jigyo/2016/0000090089/jigyo_info.html  ・水上バイクを用いたレスキュー法の公務救難機関への普及 URL:https://nippon.zaidan.info/jigyo/2016/0000089740/jigyo_info.html</vt:lpstr>
      <vt:lpstr>水上バイクを用いたレスキュー法の公務救難機関への普及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「シーバード」プロジェクトの推進及び 　　　　　　　　水上バイクレスキュー法の普及技術向上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2017年　助成申請について</dc:title>
  <dc:creator>今西海</dc:creator>
  <cp:lastModifiedBy>今西海</cp:lastModifiedBy>
  <cp:revision>27</cp:revision>
  <dcterms:created xsi:type="dcterms:W3CDTF">2016-10-23T18:39:56Z</dcterms:created>
  <dcterms:modified xsi:type="dcterms:W3CDTF">2016-10-28T12:33:30Z</dcterms:modified>
</cp:coreProperties>
</file>