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79" r:id="rId2"/>
    <p:sldId id="280" r:id="rId3"/>
    <p:sldId id="281" r:id="rId4"/>
  </p:sldIdLst>
  <p:sldSz cx="6858000" cy="9906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p:cViewPr varScale="1">
        <p:scale>
          <a:sx n="51" d="100"/>
          <a:sy n="51" d="100"/>
        </p:scale>
        <p:origin x="2084" y="60"/>
      </p:cViewPr>
      <p:guideLst>
        <p:guide orient="horz" pos="3120"/>
        <p:guide pos="2160"/>
      </p:guideLst>
    </p:cSldViewPr>
  </p:slideViewPr>
  <p:notesTextViewPr>
    <p:cViewPr>
      <p:scale>
        <a:sx n="1" d="1"/>
        <a:sy n="1" d="1"/>
      </p:scale>
      <p:origin x="0" y="0"/>
    </p:cViewPr>
  </p:notesTextViewPr>
  <p:notesViewPr>
    <p:cSldViewPr>
      <p:cViewPr varScale="1">
        <p:scale>
          <a:sx n="59" d="100"/>
          <a:sy n="59" d="100"/>
        </p:scale>
        <p:origin x="-2418" y="-78"/>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3F16BAD5-5AF4-4DED-AC29-837966D1AFAD}" type="datetimeFigureOut">
              <a:rPr lang="ja-JP" altLang="en-US"/>
              <a:pPr>
                <a:defRPr/>
              </a:pPr>
              <a:t>2020/5/19</a:t>
            </a:fld>
            <a:endParaRPr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4079F91-0F99-42E9-AB7C-881A8DC24244}" type="slidenum">
              <a:rPr lang="ja-JP" altLang="en-US"/>
              <a:pPr>
                <a:defRPr/>
              </a:pPr>
              <a:t>‹#›</a:t>
            </a:fld>
            <a:endParaRPr lang="ja-JP" altLang="en-US"/>
          </a:p>
        </p:txBody>
      </p:sp>
    </p:spTree>
    <p:extLst>
      <p:ext uri="{BB962C8B-B14F-4D97-AF65-F5344CB8AC3E}">
        <p14:creationId xmlns:p14="http://schemas.microsoft.com/office/powerpoint/2010/main" val="23454816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BFCD552-4B8B-4516-A0DC-1E46656DED01}" type="datetimeFigureOut">
              <a:rPr lang="ja-JP" altLang="en-US"/>
              <a:pPr>
                <a:defRPr/>
              </a:pPr>
              <a:t>2020/5/19</a:t>
            </a:fld>
            <a:endParaRPr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939874D-F857-49F6-B2BF-57CA3B139581}" type="slidenum">
              <a:rPr lang="ja-JP" altLang="en-US"/>
              <a:pPr>
                <a:defRPr/>
              </a:pPr>
              <a:t>‹#›</a:t>
            </a:fld>
            <a:endParaRPr lang="ja-JP" altLang="en-US"/>
          </a:p>
        </p:txBody>
      </p:sp>
    </p:spTree>
    <p:extLst>
      <p:ext uri="{BB962C8B-B14F-4D97-AF65-F5344CB8AC3E}">
        <p14:creationId xmlns:p14="http://schemas.microsoft.com/office/powerpoint/2010/main" val="347995479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eaLnBrk="1" fontAlgn="auto" hangingPunct="1">
              <a:spcBef>
                <a:spcPts val="0"/>
              </a:spcBef>
              <a:spcAft>
                <a:spcPts val="0"/>
              </a:spcAft>
              <a:defRPr/>
            </a:pPr>
            <a:endParaRPr lang="ja-JP" altLang="en-US" sz="1282" dirty="0"/>
          </a:p>
        </p:txBody>
      </p:sp>
      <p:sp>
        <p:nvSpPr>
          <p:cNvPr id="614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CB9614-9980-4EDF-B568-CD377720A7D0}" type="slidenum">
              <a:rPr lang="ja-JP" altLang="en-US"/>
              <a:pPr fontAlgn="base">
                <a:spcBef>
                  <a:spcPct val="0"/>
                </a:spcBef>
                <a:spcAft>
                  <a:spcPct val="0"/>
                </a:spcAft>
                <a:defRPr/>
              </a:pPr>
              <a:t>1</a:t>
            </a:fld>
            <a:endParaRPr lang="en-US" altLang="ja-JP"/>
          </a:p>
        </p:txBody>
      </p:sp>
    </p:spTree>
    <p:extLst>
      <p:ext uri="{BB962C8B-B14F-4D97-AF65-F5344CB8AC3E}">
        <p14:creationId xmlns:p14="http://schemas.microsoft.com/office/powerpoint/2010/main" val="208950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eaLnBrk="1" fontAlgn="auto" hangingPunct="1">
              <a:spcBef>
                <a:spcPts val="0"/>
              </a:spcBef>
              <a:spcAft>
                <a:spcPts val="0"/>
              </a:spcAft>
              <a:defRPr/>
            </a:pPr>
            <a:endParaRPr lang="ja-JP" altLang="en-US" sz="1282" dirty="0"/>
          </a:p>
        </p:txBody>
      </p:sp>
      <p:sp>
        <p:nvSpPr>
          <p:cNvPr id="819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296F75-82B7-4BE2-AB1E-354650138BCC}" type="slidenum">
              <a:rPr lang="ja-JP" altLang="en-US"/>
              <a:pPr fontAlgn="base">
                <a:spcBef>
                  <a:spcPct val="0"/>
                </a:spcBef>
                <a:spcAft>
                  <a:spcPct val="0"/>
                </a:spcAft>
                <a:defRPr/>
              </a:pPr>
              <a:t>2</a:t>
            </a:fld>
            <a:endParaRPr lang="en-US" altLang="ja-JP"/>
          </a:p>
        </p:txBody>
      </p:sp>
    </p:spTree>
    <p:extLst>
      <p:ext uri="{BB962C8B-B14F-4D97-AF65-F5344CB8AC3E}">
        <p14:creationId xmlns:p14="http://schemas.microsoft.com/office/powerpoint/2010/main" val="2680145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eaLnBrk="1" fontAlgn="auto" hangingPunct="1">
              <a:spcBef>
                <a:spcPts val="0"/>
              </a:spcBef>
              <a:spcAft>
                <a:spcPts val="0"/>
              </a:spcAft>
              <a:defRPr/>
            </a:pPr>
            <a:endParaRPr lang="ja-JP" altLang="en-US" sz="1282" dirty="0"/>
          </a:p>
        </p:txBody>
      </p:sp>
      <p:sp>
        <p:nvSpPr>
          <p:cNvPr id="1024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AE79D2-341E-496C-B77E-3FBC582DC814}" type="slidenum">
              <a:rPr lang="ja-JP" altLang="en-US"/>
              <a:pPr fontAlgn="base">
                <a:spcBef>
                  <a:spcPct val="0"/>
                </a:spcBef>
                <a:spcAft>
                  <a:spcPct val="0"/>
                </a:spcAft>
                <a:defRPr/>
              </a:pPr>
              <a:t>3</a:t>
            </a:fld>
            <a:endParaRPr lang="en-US" altLang="ja-JP"/>
          </a:p>
        </p:txBody>
      </p:sp>
    </p:spTree>
    <p:extLst>
      <p:ext uri="{BB962C8B-B14F-4D97-AF65-F5344CB8AC3E}">
        <p14:creationId xmlns:p14="http://schemas.microsoft.com/office/powerpoint/2010/main" val="202921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テキスト ボックス 3"/>
          <p:cNvSpPr txBox="1"/>
          <p:nvPr userDrawn="1"/>
        </p:nvSpPr>
        <p:spPr>
          <a:xfrm>
            <a:off x="39688" y="128588"/>
            <a:ext cx="6805612" cy="354012"/>
          </a:xfrm>
          <a:prstGeom prst="rect">
            <a:avLst/>
          </a:prstGeom>
          <a:noFill/>
        </p:spPr>
        <p:txBody>
          <a:bodyPr wrap="none">
            <a:spAutoFit/>
          </a:bodyPr>
          <a:lstStyle/>
          <a:p>
            <a:pPr fontAlgn="auto">
              <a:spcBef>
                <a:spcPts val="0"/>
              </a:spcBef>
              <a:spcAft>
                <a:spcPts val="0"/>
              </a:spcAft>
              <a:defRPr/>
            </a:pPr>
            <a:r>
              <a:rPr lang="en-US" altLang="ja-JP" sz="1700" dirty="0">
                <a:latin typeface="+mn-lt"/>
                <a:ea typeface="+mn-ea"/>
              </a:rPr>
              <a:t>PR</a:t>
            </a:r>
            <a:r>
              <a:rPr lang="ja-JP" altLang="en-US" sz="1700" dirty="0">
                <a:latin typeface="+mn-lt"/>
                <a:ea typeface="+mn-ea"/>
              </a:rPr>
              <a:t>レポート送信先：海と日本プロジェクト総合運営事務局　</a:t>
            </a:r>
            <a:r>
              <a:rPr lang="en-US" altLang="ja-JP" sz="1700" dirty="0">
                <a:latin typeface="+mn-lt"/>
                <a:ea typeface="+mn-ea"/>
              </a:rPr>
              <a:t>pr@uminohi.jp</a:t>
            </a:r>
            <a:endParaRPr lang="ja-JP" altLang="en-US" sz="1700" dirty="0">
              <a:latin typeface="+mn-lt"/>
              <a:ea typeface="+mn-ea"/>
            </a:endParaRPr>
          </a:p>
        </p:txBody>
      </p:sp>
      <p:sp>
        <p:nvSpPr>
          <p:cNvPr id="3" name="日付プレースホルダー 6"/>
          <p:cNvSpPr>
            <a:spLocks noGrp="1"/>
          </p:cNvSpPr>
          <p:nvPr>
            <p:ph type="dt" sz="half" idx="10"/>
          </p:nvPr>
        </p:nvSpPr>
        <p:spPr/>
        <p:txBody>
          <a:bodyPr/>
          <a:lstStyle>
            <a:lvl1pPr>
              <a:defRPr/>
            </a:lvl1pPr>
          </a:lstStyle>
          <a:p>
            <a:pPr>
              <a:defRPr/>
            </a:pPr>
            <a:fld id="{2B3EB16F-52EF-475B-B6FD-1EEB6D457D71}" type="datetime1">
              <a:rPr lang="ja-JP" altLang="en-US"/>
              <a:pPr>
                <a:defRPr/>
              </a:pPr>
              <a:t>2020/5/19</a:t>
            </a:fld>
            <a:endParaRPr lang="ja-JP" altLang="en-US"/>
          </a:p>
        </p:txBody>
      </p:sp>
      <p:sp>
        <p:nvSpPr>
          <p:cNvPr id="4" name="フッター プレースホルダー 7"/>
          <p:cNvSpPr>
            <a:spLocks noGrp="1"/>
          </p:cNvSpPr>
          <p:nvPr>
            <p:ph type="ftr" sz="quarter" idx="11"/>
          </p:nvPr>
        </p:nvSpPr>
        <p:spPr>
          <a:xfrm>
            <a:off x="2420938" y="9201150"/>
            <a:ext cx="2171700" cy="527050"/>
          </a:xfrm>
        </p:spPr>
        <p:txBody>
          <a:bodyPr/>
          <a:lstStyle>
            <a:lvl1pPr>
              <a:defRPr/>
            </a:lvl1pPr>
          </a:lstStyle>
          <a:p>
            <a:pPr>
              <a:defRPr/>
            </a:pPr>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3375" y="273050"/>
            <a:ext cx="6191250" cy="719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1100" dirty="0">
              <a:solidFill>
                <a:schemeClr val="bg1">
                  <a:lumMod val="50000"/>
                </a:schemeClr>
              </a:solidFill>
              <a:latin typeface="+mn-ea"/>
            </a:endParaRPr>
          </a:p>
        </p:txBody>
      </p:sp>
      <p:sp>
        <p:nvSpPr>
          <p:cNvPr id="4" name="日付プレースホルダー 3"/>
          <p:cNvSpPr>
            <a:spLocks noGrp="1"/>
          </p:cNvSpPr>
          <p:nvPr>
            <p:ph type="dt" sz="half" idx="2"/>
          </p:nvPr>
        </p:nvSpPr>
        <p:spPr>
          <a:xfrm>
            <a:off x="342900" y="9182100"/>
            <a:ext cx="1600200" cy="52705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3BB7C2B-B144-4152-8F93-6F8E45B41769}" type="datetime1">
              <a:rPr lang="ja-JP" altLang="en-US"/>
              <a:pPr>
                <a:defRPr/>
              </a:pPr>
              <a:t>2020/5/19</a:t>
            </a:fld>
            <a:endParaRPr lang="ja-JP" altLang="en-US"/>
          </a:p>
        </p:txBody>
      </p:sp>
      <p:sp>
        <p:nvSpPr>
          <p:cNvPr id="5" name="フッター プレースホルダー 4"/>
          <p:cNvSpPr>
            <a:spLocks noGrp="1"/>
          </p:cNvSpPr>
          <p:nvPr>
            <p:ph type="ftr" sz="quarter" idx="3"/>
          </p:nvPr>
        </p:nvSpPr>
        <p:spPr>
          <a:xfrm>
            <a:off x="2343150" y="9182100"/>
            <a:ext cx="2171700" cy="5270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rtl="0" eaLnBrk="0" fontAlgn="base" hangingPunct="0">
        <a:spcBef>
          <a:spcPct val="0"/>
        </a:spcBef>
        <a:spcAft>
          <a:spcPct val="0"/>
        </a:spcAft>
        <a:defRPr kumimoji="1" sz="1100" kern="1200">
          <a:solidFill>
            <a:srgbClr val="A6A6A6"/>
          </a:solidFill>
          <a:latin typeface="+mj-lt"/>
          <a:ea typeface="+mj-ea"/>
          <a:cs typeface="+mj-cs"/>
        </a:defRPr>
      </a:lvl1pPr>
      <a:lvl2pPr algn="l" rtl="0" eaLnBrk="0" fontAlgn="base" hangingPunct="0">
        <a:spcBef>
          <a:spcPct val="0"/>
        </a:spcBef>
        <a:spcAft>
          <a:spcPct val="0"/>
        </a:spcAft>
        <a:defRPr kumimoji="1" sz="1100">
          <a:solidFill>
            <a:srgbClr val="A6A6A6"/>
          </a:solidFill>
          <a:latin typeface="Calibri" pitchFamily="34" charset="0"/>
          <a:ea typeface="ＭＳ Ｐゴシック" charset="-128"/>
        </a:defRPr>
      </a:lvl2pPr>
      <a:lvl3pPr algn="l" rtl="0" eaLnBrk="0" fontAlgn="base" hangingPunct="0">
        <a:spcBef>
          <a:spcPct val="0"/>
        </a:spcBef>
        <a:spcAft>
          <a:spcPct val="0"/>
        </a:spcAft>
        <a:defRPr kumimoji="1" sz="1100">
          <a:solidFill>
            <a:srgbClr val="A6A6A6"/>
          </a:solidFill>
          <a:latin typeface="Calibri" pitchFamily="34" charset="0"/>
          <a:ea typeface="ＭＳ Ｐゴシック" charset="-128"/>
        </a:defRPr>
      </a:lvl3pPr>
      <a:lvl4pPr algn="l" rtl="0" eaLnBrk="0" fontAlgn="base" hangingPunct="0">
        <a:spcBef>
          <a:spcPct val="0"/>
        </a:spcBef>
        <a:spcAft>
          <a:spcPct val="0"/>
        </a:spcAft>
        <a:defRPr kumimoji="1" sz="1100">
          <a:solidFill>
            <a:srgbClr val="A6A6A6"/>
          </a:solidFill>
          <a:latin typeface="Calibri" pitchFamily="34" charset="0"/>
          <a:ea typeface="ＭＳ Ｐゴシック" charset="-128"/>
        </a:defRPr>
      </a:lvl4pPr>
      <a:lvl5pPr algn="l" rtl="0" eaLnBrk="0" fontAlgn="base" hangingPunct="0">
        <a:spcBef>
          <a:spcPct val="0"/>
        </a:spcBef>
        <a:spcAft>
          <a:spcPct val="0"/>
        </a:spcAft>
        <a:defRPr kumimoji="1" sz="1100">
          <a:solidFill>
            <a:srgbClr val="A6A6A6"/>
          </a:solidFill>
          <a:latin typeface="Calibri" pitchFamily="34" charset="0"/>
          <a:ea typeface="ＭＳ Ｐゴシック" charset="-128"/>
        </a:defRPr>
      </a:lvl5pPr>
      <a:lvl6pPr marL="457200" algn="l" rtl="0" fontAlgn="base">
        <a:spcBef>
          <a:spcPct val="0"/>
        </a:spcBef>
        <a:spcAft>
          <a:spcPct val="0"/>
        </a:spcAft>
        <a:defRPr kumimoji="1" sz="1100">
          <a:solidFill>
            <a:srgbClr val="A6A6A6"/>
          </a:solidFill>
          <a:latin typeface="Calibri" pitchFamily="34" charset="0"/>
          <a:ea typeface="ＭＳ Ｐゴシック" charset="-128"/>
        </a:defRPr>
      </a:lvl6pPr>
      <a:lvl7pPr marL="914400" algn="l" rtl="0" fontAlgn="base">
        <a:spcBef>
          <a:spcPct val="0"/>
        </a:spcBef>
        <a:spcAft>
          <a:spcPct val="0"/>
        </a:spcAft>
        <a:defRPr kumimoji="1" sz="1100">
          <a:solidFill>
            <a:srgbClr val="A6A6A6"/>
          </a:solidFill>
          <a:latin typeface="Calibri" pitchFamily="34" charset="0"/>
          <a:ea typeface="ＭＳ Ｐゴシック" charset="-128"/>
        </a:defRPr>
      </a:lvl7pPr>
      <a:lvl8pPr marL="1371600" algn="l" rtl="0" fontAlgn="base">
        <a:spcBef>
          <a:spcPct val="0"/>
        </a:spcBef>
        <a:spcAft>
          <a:spcPct val="0"/>
        </a:spcAft>
        <a:defRPr kumimoji="1" sz="1100">
          <a:solidFill>
            <a:srgbClr val="A6A6A6"/>
          </a:solidFill>
          <a:latin typeface="Calibri" pitchFamily="34" charset="0"/>
          <a:ea typeface="ＭＳ Ｐゴシック" charset="-128"/>
        </a:defRPr>
      </a:lvl8pPr>
      <a:lvl9pPr marL="1828800" algn="l" rtl="0" fontAlgn="base">
        <a:spcBef>
          <a:spcPct val="0"/>
        </a:spcBef>
        <a:spcAft>
          <a:spcPct val="0"/>
        </a:spcAft>
        <a:defRPr kumimoji="1" sz="1100">
          <a:solidFill>
            <a:srgbClr val="A6A6A6"/>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IMG_1476.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75" name="Group 55"/>
          <p:cNvGraphicFramePr>
            <a:graphicFrameLocks noGrp="1"/>
          </p:cNvGraphicFramePr>
          <p:nvPr/>
        </p:nvGraphicFramePr>
        <p:xfrm>
          <a:off x="549275" y="2144713"/>
          <a:ext cx="5832475" cy="3195955"/>
        </p:xfrm>
        <a:graphic>
          <a:graphicData uri="http://schemas.openxmlformats.org/drawingml/2006/table">
            <a:tbl>
              <a:tblPr/>
              <a:tblGrid>
                <a:gridCol w="1295400">
                  <a:extLst>
                    <a:ext uri="{9D8B030D-6E8A-4147-A177-3AD203B41FA5}">
                      <a16:colId xmlns:a16="http://schemas.microsoft.com/office/drawing/2014/main" val="20000"/>
                    </a:ext>
                  </a:extLst>
                </a:gridCol>
                <a:gridCol w="4537075">
                  <a:extLst>
                    <a:ext uri="{9D8B030D-6E8A-4147-A177-3AD203B41FA5}">
                      <a16:colId xmlns:a16="http://schemas.microsoft.com/office/drawing/2014/main" val="20001"/>
                    </a:ext>
                  </a:extLst>
                </a:gridCol>
              </a:tblGrid>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イベントタイトル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見て・触れて・考えよう！　カツオから学ぶかごんまの海</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～枕崎鰹節工場見学～</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20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イベントの</a:t>
                      </a:r>
                      <a:endParaRPr kumimoji="1" lang="en-US" altLang="ja-JP" sz="1000" b="1" i="0" u="none" strike="noStrike" cap="none" normalizeH="0" baseline="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目的・ねらい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前の学習で鹿児島の海・魚・出汁について学んだので、実際に鹿児島の「鰹出汁」がどのような土地で作られ、どのような製造工程を踏んでいるのかを枕崎の鰹節加工会社の協力のもと見学をする。見学後、中原水産の中原氏からの講演、鰹節削り体験を実施することで理解・興味を更に深め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日程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2019</a:t>
                      </a:r>
                      <a:r>
                        <a:rPr kumimoji="1" lang="ja-JP" altLang="en-US" sz="1000" b="0" i="0" u="none" strike="noStrike" cap="none" normalizeH="0" baseline="0">
                          <a:ln>
                            <a:noFill/>
                          </a:ln>
                          <a:solidFill>
                            <a:schemeClr val="tx1"/>
                          </a:solidFill>
                          <a:effectLst/>
                          <a:latin typeface="Calibri" pitchFamily="34" charset="0"/>
                          <a:ea typeface="ＭＳ Ｐゴシック" charset="-128"/>
                        </a:rPr>
                        <a:t>年</a:t>
                      </a:r>
                      <a:r>
                        <a:rPr kumimoji="1" lang="en-US" altLang="ja-JP" sz="1000" b="0" i="0" u="none" strike="noStrike" cap="none" normalizeH="0" baseline="0">
                          <a:ln>
                            <a:noFill/>
                          </a:ln>
                          <a:solidFill>
                            <a:schemeClr val="tx1"/>
                          </a:solidFill>
                          <a:effectLst/>
                          <a:latin typeface="Calibri" pitchFamily="34" charset="0"/>
                          <a:ea typeface="ＭＳ Ｐゴシック" charset="-128"/>
                        </a:rPr>
                        <a:t>10</a:t>
                      </a:r>
                      <a:r>
                        <a:rPr kumimoji="1" lang="ja-JP" altLang="en-US" sz="1000" b="0" i="0" u="none" strike="noStrike" cap="none" normalizeH="0" baseline="0">
                          <a:ln>
                            <a:noFill/>
                          </a:ln>
                          <a:solidFill>
                            <a:schemeClr val="tx1"/>
                          </a:solidFill>
                          <a:effectLst/>
                          <a:latin typeface="Calibri" pitchFamily="34" charset="0"/>
                          <a:ea typeface="ＭＳ Ｐゴシック" charset="-128"/>
                        </a:rPr>
                        <a:t>月</a:t>
                      </a:r>
                      <a:r>
                        <a:rPr kumimoji="1" lang="en-US" altLang="ja-JP" sz="1000" b="0" i="0" u="none" strike="noStrike" cap="none" normalizeH="0" baseline="0">
                          <a:ln>
                            <a:noFill/>
                          </a:ln>
                          <a:solidFill>
                            <a:schemeClr val="tx1"/>
                          </a:solidFill>
                          <a:effectLst/>
                          <a:latin typeface="Calibri" pitchFamily="34" charset="0"/>
                          <a:ea typeface="ＭＳ Ｐゴシック" charset="-128"/>
                        </a:rPr>
                        <a:t>2</a:t>
                      </a:r>
                      <a:r>
                        <a:rPr kumimoji="1" lang="ja-JP" altLang="en-US" sz="1000" b="0" i="0" u="none" strike="noStrike" cap="none" normalizeH="0" baseline="0">
                          <a:ln>
                            <a:noFill/>
                          </a:ln>
                          <a:solidFill>
                            <a:schemeClr val="tx1"/>
                          </a:solidFill>
                          <a:effectLst/>
                          <a:latin typeface="Calibri" pitchFamily="34" charset="0"/>
                          <a:ea typeface="ＭＳ Ｐゴシック" charset="-128"/>
                        </a:rPr>
                        <a:t>日</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開催場所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揚村鰹節商店・地場センター（枕崎）</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参加人数</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Calibri" pitchFamily="34" charset="0"/>
                          <a:ea typeface="ＭＳ Ｐゴシック" charset="-128"/>
                        </a:rPr>
                        <a:t>139</a:t>
                      </a:r>
                      <a:r>
                        <a:rPr kumimoji="1" lang="ja-JP" altLang="en-US" sz="1000" b="0" i="0" u="none" strike="noStrike" cap="none" normalizeH="0" baseline="0">
                          <a:ln>
                            <a:noFill/>
                          </a:ln>
                          <a:solidFill>
                            <a:schemeClr val="tx1"/>
                          </a:solidFill>
                          <a:effectLst/>
                          <a:latin typeface="Calibri" pitchFamily="34" charset="0"/>
                          <a:ea typeface="ＭＳ Ｐゴシック" charset="-128"/>
                        </a:rPr>
                        <a:t>名</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主催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ウミ学プロジェクト実行委員会</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共催</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長崎文化放送・大分朝日放送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協力</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中原水産株式会社・揚村鰹節商店</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615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告知方法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ニュースリリース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5" name="タイトル 1"/>
          <p:cNvSpPr txBox="1">
            <a:spLocks/>
          </p:cNvSpPr>
          <p:nvPr/>
        </p:nvSpPr>
        <p:spPr>
          <a:xfrm>
            <a:off x="342900" y="1712913"/>
            <a:ext cx="3086100" cy="288925"/>
          </a:xfrm>
          <a:prstGeom prst="rect">
            <a:avLst/>
          </a:prstGeom>
        </p:spPr>
        <p:txBody>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pPr fontAlgn="auto">
              <a:spcAft>
                <a:spcPts val="0"/>
              </a:spcAft>
              <a:defRPr/>
            </a:pPr>
            <a:r>
              <a:rPr lang="ja-JP" altLang="en-US" sz="1300" b="1" dirty="0">
                <a:solidFill>
                  <a:schemeClr val="tx1">
                    <a:lumMod val="95000"/>
                    <a:lumOff val="5000"/>
                  </a:schemeClr>
                </a:solidFill>
              </a:rPr>
              <a:t>１）オリジナルイベント開催概要</a:t>
            </a:r>
            <a:endParaRPr lang="en-US" altLang="ja-JP" sz="1300" b="1" dirty="0">
              <a:solidFill>
                <a:schemeClr val="tx1">
                  <a:lumMod val="95000"/>
                  <a:lumOff val="5000"/>
                </a:schemeClr>
              </a:solidFill>
            </a:endParaRPr>
          </a:p>
        </p:txBody>
      </p:sp>
      <p:graphicFrame>
        <p:nvGraphicFramePr>
          <p:cNvPr id="15" name="表 14"/>
          <p:cNvGraphicFramePr>
            <a:graphicFrameLocks noGrp="1"/>
          </p:cNvGraphicFramePr>
          <p:nvPr/>
        </p:nvGraphicFramePr>
        <p:xfrm>
          <a:off x="549275" y="5995988"/>
          <a:ext cx="5832475" cy="1871663"/>
        </p:xfrm>
        <a:graphic>
          <a:graphicData uri="http://schemas.openxmlformats.org/drawingml/2006/table">
            <a:tbl>
              <a:tblPr/>
              <a:tblGrid>
                <a:gridCol w="1295400">
                  <a:extLst>
                    <a:ext uri="{9D8B030D-6E8A-4147-A177-3AD203B41FA5}">
                      <a16:colId xmlns:a16="http://schemas.microsoft.com/office/drawing/2014/main" val="20000"/>
                    </a:ext>
                  </a:extLst>
                </a:gridCol>
                <a:gridCol w="4537075">
                  <a:extLst>
                    <a:ext uri="{9D8B030D-6E8A-4147-A177-3AD203B41FA5}">
                      <a16:colId xmlns:a16="http://schemas.microsoft.com/office/drawing/2014/main" val="20001"/>
                    </a:ext>
                  </a:extLst>
                </a:gridCol>
              </a:tblGrid>
              <a:tr h="187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イベント</a:t>
                      </a:r>
                      <a:r>
                        <a:rPr kumimoji="1" lang="en-US" altLang="ja-JP" sz="1000" b="1" i="0" u="none" strike="noStrike" cap="none" normalizeH="0" baseline="0">
                          <a:ln>
                            <a:noFill/>
                          </a:ln>
                          <a:solidFill>
                            <a:schemeClr val="tx1"/>
                          </a:solidFill>
                          <a:effectLst/>
                          <a:latin typeface="Calibri" pitchFamily="34" charset="0"/>
                          <a:ea typeface="ＭＳ Ｐゴシック" charset="-128"/>
                        </a:rPr>
                        <a:t>1</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内容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ウミ学プロジェクト実行委員会は、九州</a:t>
                      </a:r>
                      <a:r>
                        <a:rPr kumimoji="1" lang="en-US" altLang="ja-JP" sz="1000" b="0" i="0" u="none" strike="noStrike" cap="none" normalizeH="0" baseline="0">
                          <a:ln>
                            <a:noFill/>
                          </a:ln>
                          <a:solidFill>
                            <a:schemeClr val="tx1"/>
                          </a:solidFill>
                          <a:effectLst/>
                          <a:latin typeface="Calibri" pitchFamily="34" charset="0"/>
                          <a:ea typeface="ＭＳ Ｐゴシック" charset="-128"/>
                        </a:rPr>
                        <a:t>3</a:t>
                      </a:r>
                      <a:r>
                        <a:rPr kumimoji="1" lang="ja-JP" altLang="en-US" sz="1000" b="0" i="0" u="none" strike="noStrike" cap="none" normalizeH="0" baseline="0">
                          <a:ln>
                            <a:noFill/>
                          </a:ln>
                          <a:solidFill>
                            <a:schemeClr val="tx1"/>
                          </a:solidFill>
                          <a:effectLst/>
                          <a:latin typeface="Calibri" pitchFamily="34" charset="0"/>
                          <a:ea typeface="ＭＳ Ｐゴシック" charset="-128"/>
                        </a:rPr>
                        <a:t>地区の小学校（長崎・大分・鹿児島）の</a:t>
                      </a:r>
                      <a:r>
                        <a:rPr kumimoji="1" lang="en-US" altLang="ja-JP" sz="1000" b="0" i="0" u="none" strike="noStrike" cap="none" normalizeH="0" baseline="0">
                          <a:ln>
                            <a:noFill/>
                          </a:ln>
                          <a:solidFill>
                            <a:schemeClr val="tx1"/>
                          </a:solidFill>
                          <a:effectLst/>
                          <a:latin typeface="Calibri" pitchFamily="34" charset="0"/>
                          <a:ea typeface="ＭＳ Ｐゴシック" charset="-128"/>
                        </a:rPr>
                        <a:t>5~6</a:t>
                      </a:r>
                      <a:r>
                        <a:rPr kumimoji="1" lang="ja-JP" altLang="en-US" sz="1000" b="0" i="0" u="none" strike="noStrike" cap="none" normalizeH="0" baseline="0">
                          <a:ln>
                            <a:noFill/>
                          </a:ln>
                          <a:solidFill>
                            <a:schemeClr val="tx1"/>
                          </a:solidFill>
                          <a:effectLst/>
                          <a:latin typeface="Calibri" pitchFamily="34" charset="0"/>
                          <a:ea typeface="ＭＳ Ｐゴシック" charset="-128"/>
                        </a:rPr>
                        <a:t>年生の児童たちに「地元の出汁」についての学習・体験を通して自分たちが住む地域の海の問題やその問題について自分たちにできるものは何か学んでもらう取り組みを開始した。これは、次世代へ海を引き継ぐやめに、海を介して人と人とをつなぐ日本財団「海と日本プロジェクト」の一環であ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鹿児島県では鹿児島市立八幡小学校と</a:t>
                      </a:r>
                      <a:r>
                        <a:rPr kumimoji="1" lang="en-US" altLang="ja-JP" sz="1000" b="0" i="0" u="none" strike="noStrike" cap="none" normalizeH="0" baseline="0">
                          <a:ln>
                            <a:noFill/>
                          </a:ln>
                          <a:solidFill>
                            <a:schemeClr val="tx1"/>
                          </a:solidFill>
                          <a:effectLst/>
                          <a:latin typeface="Calibri" pitchFamily="34" charset="0"/>
                          <a:ea typeface="ＭＳ Ｐゴシック" charset="-128"/>
                        </a:rPr>
                        <a:t>10</a:t>
                      </a:r>
                      <a:r>
                        <a:rPr kumimoji="1" lang="ja-JP" altLang="en-US" sz="1000" b="0" i="0" u="none" strike="noStrike" cap="none" normalizeH="0" baseline="0">
                          <a:ln>
                            <a:noFill/>
                          </a:ln>
                          <a:solidFill>
                            <a:schemeClr val="tx1"/>
                          </a:solidFill>
                          <a:effectLst/>
                          <a:latin typeface="Calibri" pitchFamily="34" charset="0"/>
                          <a:ea typeface="ＭＳ Ｐゴシック" charset="-128"/>
                        </a:rPr>
                        <a:t>月</a:t>
                      </a:r>
                      <a:r>
                        <a:rPr kumimoji="1" lang="en-US" altLang="ja-JP" sz="1000" b="0" i="0" u="none" strike="noStrike" cap="none" normalizeH="0" baseline="0">
                          <a:ln>
                            <a:noFill/>
                          </a:ln>
                          <a:solidFill>
                            <a:schemeClr val="tx1"/>
                          </a:solidFill>
                          <a:effectLst/>
                          <a:latin typeface="Calibri" pitchFamily="34" charset="0"/>
                          <a:ea typeface="ＭＳ Ｐゴシック" charset="-128"/>
                        </a:rPr>
                        <a:t>2</a:t>
                      </a:r>
                      <a:r>
                        <a:rPr kumimoji="1" lang="ja-JP" altLang="en-US" sz="1000" b="0" i="0" u="none" strike="noStrike" cap="none" normalizeH="0" baseline="0">
                          <a:ln>
                            <a:noFill/>
                          </a:ln>
                          <a:solidFill>
                            <a:schemeClr val="tx1"/>
                          </a:solidFill>
                          <a:effectLst/>
                          <a:latin typeface="Calibri" pitchFamily="34" charset="0"/>
                          <a:ea typeface="ＭＳ Ｐゴシック" charset="-128"/>
                        </a:rPr>
                        <a:t>日第二回実地体験「枕崎鰹節工場見学」を開催した。</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揚村鰹節商店にて実際に工場見学を行う。</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行程の前半で「茹でた鰹の骨抜きや修復など」の見学、</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行程の後半で「煙で鰹を燻す」作業の見学を行う。</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16" name="タイトル 1"/>
          <p:cNvSpPr txBox="1">
            <a:spLocks/>
          </p:cNvSpPr>
          <p:nvPr/>
        </p:nvSpPr>
        <p:spPr>
          <a:xfrm>
            <a:off x="342900" y="5494338"/>
            <a:ext cx="6254750" cy="430212"/>
          </a:xfrm>
          <a:prstGeom prst="rect">
            <a:avLst/>
          </a:prstGeom>
        </p:spPr>
        <p:txBody>
          <a:bodyPr>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pPr fontAlgn="auto">
              <a:spcAft>
                <a:spcPts val="0"/>
              </a:spcAft>
              <a:defRPr/>
            </a:pPr>
            <a:r>
              <a:rPr lang="ja-JP" altLang="en-US" sz="1400" b="1" dirty="0">
                <a:solidFill>
                  <a:schemeClr val="tx1">
                    <a:lumMod val="95000"/>
                    <a:lumOff val="5000"/>
                  </a:schemeClr>
                </a:solidFill>
              </a:rPr>
              <a:t>２）イベント内容</a:t>
            </a:r>
            <a:endParaRPr lang="en-US" altLang="ja-JP" sz="1400" b="1" dirty="0">
              <a:solidFill>
                <a:schemeClr val="tx1">
                  <a:lumMod val="95000"/>
                  <a:lumOff val="5000"/>
                </a:schemeClr>
              </a:solidFill>
            </a:endParaRPr>
          </a:p>
          <a:p>
            <a:pPr fontAlgn="auto">
              <a:spcAft>
                <a:spcPts val="0"/>
              </a:spcAft>
              <a:defRPr/>
            </a:pPr>
            <a:r>
              <a:rPr lang="ja-JP" altLang="en-US" sz="1400" b="1" dirty="0">
                <a:solidFill>
                  <a:schemeClr val="tx1">
                    <a:lumMod val="95000"/>
                    <a:lumOff val="5000"/>
                  </a:schemeClr>
                </a:solidFill>
              </a:rPr>
              <a:t>　　</a:t>
            </a:r>
            <a:r>
              <a:rPr lang="en-US" altLang="ja-JP" sz="1400" b="1" dirty="0">
                <a:solidFill>
                  <a:schemeClr val="tx1">
                    <a:lumMod val="95000"/>
                    <a:lumOff val="5000"/>
                  </a:schemeClr>
                </a:solidFill>
              </a:rPr>
              <a:t>※</a:t>
            </a:r>
            <a:r>
              <a:rPr lang="ja-JP" altLang="en-US" sz="1400" b="1" dirty="0">
                <a:solidFill>
                  <a:schemeClr val="tx1">
                    <a:lumMod val="95000"/>
                    <a:lumOff val="5000"/>
                  </a:schemeClr>
                </a:solidFill>
              </a:rPr>
              <a:t>添付いただく写真画像は</a:t>
            </a:r>
            <a:r>
              <a:rPr lang="en-US" altLang="ja-JP" sz="1400" b="1" dirty="0">
                <a:solidFill>
                  <a:schemeClr val="tx1">
                    <a:lumMod val="95000"/>
                    <a:lumOff val="5000"/>
                  </a:schemeClr>
                </a:solidFill>
              </a:rPr>
              <a:t>2000×2000</a:t>
            </a:r>
            <a:r>
              <a:rPr lang="ja-JP" altLang="en-US" sz="1400" b="1" dirty="0">
                <a:solidFill>
                  <a:schemeClr val="tx1">
                    <a:lumMod val="95000"/>
                    <a:lumOff val="5000"/>
                  </a:schemeClr>
                </a:solidFill>
              </a:rPr>
              <a:t>ピクセル以上ですとキレイな表示となります</a:t>
            </a:r>
            <a:endParaRPr lang="en-US" altLang="ja-JP" sz="1400" b="1" dirty="0">
              <a:solidFill>
                <a:schemeClr val="tx1">
                  <a:lumMod val="95000"/>
                  <a:lumOff val="5000"/>
                </a:schemeClr>
              </a:solidFill>
            </a:endParaRPr>
          </a:p>
        </p:txBody>
      </p:sp>
      <p:grpSp>
        <p:nvGrpSpPr>
          <p:cNvPr id="5163" name="グループ化 5"/>
          <p:cNvGrpSpPr>
            <a:grpSpLocks/>
          </p:cNvGrpSpPr>
          <p:nvPr/>
        </p:nvGrpSpPr>
        <p:grpSpPr bwMode="auto">
          <a:xfrm>
            <a:off x="549275" y="8121650"/>
            <a:ext cx="2735263" cy="1504950"/>
            <a:chOff x="548680" y="7587733"/>
            <a:chExt cx="2016224" cy="1109684"/>
          </a:xfrm>
        </p:grpSpPr>
        <p:sp>
          <p:nvSpPr>
            <p:cNvPr id="2" name="正方形/長方形 1"/>
            <p:cNvSpPr/>
            <p:nvPr/>
          </p:nvSpPr>
          <p:spPr>
            <a:xfrm>
              <a:off x="548680" y="7587733"/>
              <a:ext cx="2016224" cy="110968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正方形/長方形 17"/>
            <p:cNvSpPr/>
            <p:nvPr/>
          </p:nvSpPr>
          <p:spPr>
            <a:xfrm>
              <a:off x="982818" y="7790239"/>
              <a:ext cx="1147948" cy="70467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grpSp>
        <p:nvGrpSpPr>
          <p:cNvPr id="5164" name="グループ化 16"/>
          <p:cNvGrpSpPr>
            <a:grpSpLocks/>
          </p:cNvGrpSpPr>
          <p:nvPr/>
        </p:nvGrpSpPr>
        <p:grpSpPr bwMode="auto">
          <a:xfrm>
            <a:off x="3644900" y="8128000"/>
            <a:ext cx="2736850" cy="1504950"/>
            <a:chOff x="548680" y="7587733"/>
            <a:chExt cx="2016224" cy="1109684"/>
          </a:xfrm>
        </p:grpSpPr>
        <p:sp>
          <p:nvSpPr>
            <p:cNvPr id="19" name="正方形/長方形 18"/>
            <p:cNvSpPr/>
            <p:nvPr/>
          </p:nvSpPr>
          <p:spPr>
            <a:xfrm>
              <a:off x="548680" y="7587733"/>
              <a:ext cx="2016224" cy="110968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正方形/長方形 19"/>
            <p:cNvSpPr/>
            <p:nvPr/>
          </p:nvSpPr>
          <p:spPr>
            <a:xfrm>
              <a:off x="983735" y="7790239"/>
              <a:ext cx="1146113" cy="70467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sp>
        <p:nvSpPr>
          <p:cNvPr id="14" name="正方形/長方形 13"/>
          <p:cNvSpPr/>
          <p:nvPr/>
        </p:nvSpPr>
        <p:spPr>
          <a:xfrm>
            <a:off x="1628775" y="728663"/>
            <a:ext cx="4968875" cy="920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166" name="テキスト ボックス 6"/>
          <p:cNvSpPr txBox="1">
            <a:spLocks noChangeArrowheads="1"/>
          </p:cNvSpPr>
          <p:nvPr/>
        </p:nvSpPr>
        <p:spPr bwMode="auto">
          <a:xfrm>
            <a:off x="1700213" y="776288"/>
            <a:ext cx="4622800" cy="822325"/>
          </a:xfrm>
          <a:prstGeom prst="rect">
            <a:avLst/>
          </a:prstGeom>
          <a:noFill/>
          <a:ln w="9525">
            <a:noFill/>
            <a:miter lim="800000"/>
            <a:headEnd/>
            <a:tailEnd/>
          </a:ln>
        </p:spPr>
        <p:txBody>
          <a:bodyPr wrap="none">
            <a:spAutoFit/>
          </a:bodyPr>
          <a:lstStyle/>
          <a:p>
            <a:r>
              <a:rPr lang="ja-JP" altLang="en-US" sz="1200">
                <a:latin typeface="Calibri" pitchFamily="34" charset="0"/>
              </a:rPr>
              <a:t>事業</a:t>
            </a:r>
            <a:r>
              <a:rPr lang="en-US" altLang="ja-JP" sz="1200">
                <a:latin typeface="Calibri" pitchFamily="34" charset="0"/>
              </a:rPr>
              <a:t>ID</a:t>
            </a:r>
            <a:r>
              <a:rPr lang="ja-JP" altLang="en-US" sz="1200">
                <a:latin typeface="Calibri" pitchFamily="34" charset="0"/>
              </a:rPr>
              <a:t>：</a:t>
            </a:r>
            <a:r>
              <a:rPr lang="en-US" altLang="ja-JP" sz="1200">
                <a:latin typeface="Calibri" pitchFamily="34" charset="0"/>
              </a:rPr>
              <a:t>2018494581</a:t>
            </a:r>
          </a:p>
          <a:p>
            <a:r>
              <a:rPr lang="ja-JP" altLang="en-US" sz="1200">
                <a:latin typeface="Calibri" pitchFamily="34" charset="0"/>
              </a:rPr>
              <a:t>事業名：海を学ぶ</a:t>
            </a:r>
            <a:r>
              <a:rPr lang="en-US" altLang="ja-JP" sz="1200">
                <a:latin typeface="Calibri" pitchFamily="34" charset="0"/>
              </a:rPr>
              <a:t>【</a:t>
            </a:r>
            <a:r>
              <a:rPr lang="ja-JP" altLang="en-US" sz="1200">
                <a:latin typeface="Calibri" pitchFamily="34" charset="0"/>
              </a:rPr>
              <a:t>ウミ学プロジェクト</a:t>
            </a:r>
            <a:r>
              <a:rPr lang="en-US" altLang="ja-JP" sz="1200">
                <a:latin typeface="Calibri" pitchFamily="34" charset="0"/>
              </a:rPr>
              <a:t>】</a:t>
            </a:r>
            <a:r>
              <a:rPr lang="ja-JP" altLang="en-US" sz="1200">
                <a:latin typeface="Calibri" pitchFamily="34" charset="0"/>
              </a:rPr>
              <a:t>～日本の海域研究プロジェクト・</a:t>
            </a:r>
          </a:p>
          <a:p>
            <a:r>
              <a:rPr lang="ja-JP" altLang="en-US" sz="1200">
                <a:latin typeface="Calibri" pitchFamily="34" charset="0"/>
              </a:rPr>
              <a:t>　　　　　 九州の海産物編～（海と日本</a:t>
            </a:r>
            <a:r>
              <a:rPr lang="en-US" altLang="ja-JP" sz="1200">
                <a:latin typeface="Calibri" pitchFamily="34" charset="0"/>
              </a:rPr>
              <a:t>2019</a:t>
            </a:r>
            <a:r>
              <a:rPr lang="ja-JP" altLang="en-US" sz="1200">
                <a:latin typeface="Calibri" pitchFamily="34" charset="0"/>
              </a:rPr>
              <a:t>）</a:t>
            </a:r>
          </a:p>
          <a:p>
            <a:r>
              <a:rPr lang="ja-JP" altLang="en-US" sz="1200">
                <a:latin typeface="Calibri" pitchFamily="34" charset="0"/>
              </a:rPr>
              <a:t>団体名：ウミ学プロジェクト実行委員会</a:t>
            </a:r>
            <a:endParaRPr lang="en-US" altLang="ja-JP" sz="1200">
              <a:latin typeface="Calibri" pitchFamily="34" charset="0"/>
            </a:endParaRPr>
          </a:p>
        </p:txBody>
      </p:sp>
      <p:pic>
        <p:nvPicPr>
          <p:cNvPr id="5167" name="Picture 54" descr="1018"/>
          <p:cNvPicPr>
            <a:picLocks noChangeAspect="1" noChangeArrowheads="1"/>
          </p:cNvPicPr>
          <p:nvPr/>
        </p:nvPicPr>
        <p:blipFill>
          <a:blip r:embed="rId4"/>
          <a:srcRect/>
          <a:stretch>
            <a:fillRect/>
          </a:stretch>
        </p:blipFill>
        <p:spPr bwMode="auto">
          <a:xfrm>
            <a:off x="549275" y="8121650"/>
            <a:ext cx="2735263" cy="1536700"/>
          </a:xfrm>
          <a:prstGeom prst="rect">
            <a:avLst/>
          </a:prstGeom>
          <a:noFill/>
          <a:ln w="9525">
            <a:noFill/>
            <a:miter lim="800000"/>
            <a:headEnd/>
            <a:tailEnd/>
          </a:ln>
        </p:spPr>
      </p:pic>
      <p:pic>
        <p:nvPicPr>
          <p:cNvPr id="5168" name="Picture 55" descr="1019"/>
          <p:cNvPicPr>
            <a:picLocks noChangeAspect="1" noChangeArrowheads="1"/>
          </p:cNvPicPr>
          <p:nvPr/>
        </p:nvPicPr>
        <p:blipFill>
          <a:blip r:embed="rId5"/>
          <a:srcRect/>
          <a:stretch>
            <a:fillRect/>
          </a:stretch>
        </p:blipFill>
        <p:spPr bwMode="auto">
          <a:xfrm>
            <a:off x="3644900" y="8121650"/>
            <a:ext cx="2736850" cy="152876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1" name="Group 33"/>
          <p:cNvGraphicFramePr>
            <a:graphicFrameLocks noGrp="1"/>
          </p:cNvGraphicFramePr>
          <p:nvPr/>
        </p:nvGraphicFramePr>
        <p:xfrm>
          <a:off x="549275" y="5816600"/>
          <a:ext cx="5832475" cy="1871663"/>
        </p:xfrm>
        <a:graphic>
          <a:graphicData uri="http://schemas.openxmlformats.org/drawingml/2006/table">
            <a:tbl>
              <a:tblPr/>
              <a:tblGrid>
                <a:gridCol w="1295400">
                  <a:extLst>
                    <a:ext uri="{9D8B030D-6E8A-4147-A177-3AD203B41FA5}">
                      <a16:colId xmlns:a16="http://schemas.microsoft.com/office/drawing/2014/main" val="20000"/>
                    </a:ext>
                  </a:extLst>
                </a:gridCol>
                <a:gridCol w="4537075">
                  <a:extLst>
                    <a:ext uri="{9D8B030D-6E8A-4147-A177-3AD203B41FA5}">
                      <a16:colId xmlns:a16="http://schemas.microsoft.com/office/drawing/2014/main" val="20001"/>
                    </a:ext>
                  </a:extLst>
                </a:gridCol>
              </a:tblGrid>
              <a:tr h="187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イベント</a:t>
                      </a:r>
                      <a:r>
                        <a:rPr kumimoji="1" lang="en-US" altLang="ja-JP" sz="1000" b="1" i="0" u="none" strike="noStrike" cap="none" normalizeH="0" baseline="0">
                          <a:ln>
                            <a:noFill/>
                          </a:ln>
                          <a:solidFill>
                            <a:schemeClr val="tx1"/>
                          </a:solidFill>
                          <a:effectLst/>
                          <a:latin typeface="Calibri" pitchFamily="34" charset="0"/>
                          <a:ea typeface="ＭＳ Ｐゴシック" charset="-128"/>
                        </a:rPr>
                        <a:t>3</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内容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中原水産株式会社中原普司氏による「鰹節削り体験」「お出汁の試飲」の実施。</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生徒一人一人に前にでてもらい、実際に鰹節を削り、そこにお味噌とお湯を注ぎ試飲してもらう。</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Calibri"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0" name="表 9"/>
          <p:cNvGraphicFramePr>
            <a:graphicFrameLocks noGrp="1"/>
          </p:cNvGraphicFramePr>
          <p:nvPr/>
        </p:nvGraphicFramePr>
        <p:xfrm>
          <a:off x="549275" y="1827213"/>
          <a:ext cx="5832475" cy="1871663"/>
        </p:xfrm>
        <a:graphic>
          <a:graphicData uri="http://schemas.openxmlformats.org/drawingml/2006/table">
            <a:tbl>
              <a:tblPr/>
              <a:tblGrid>
                <a:gridCol w="1295400">
                  <a:extLst>
                    <a:ext uri="{9D8B030D-6E8A-4147-A177-3AD203B41FA5}">
                      <a16:colId xmlns:a16="http://schemas.microsoft.com/office/drawing/2014/main" val="20000"/>
                    </a:ext>
                  </a:extLst>
                </a:gridCol>
                <a:gridCol w="4537075">
                  <a:extLst>
                    <a:ext uri="{9D8B030D-6E8A-4147-A177-3AD203B41FA5}">
                      <a16:colId xmlns:a16="http://schemas.microsoft.com/office/drawing/2014/main" val="20001"/>
                    </a:ext>
                  </a:extLst>
                </a:gridCol>
              </a:tblGrid>
              <a:tr h="187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イベント</a:t>
                      </a:r>
                      <a:r>
                        <a:rPr kumimoji="1" lang="en-US" altLang="ja-JP" sz="1000" b="1" i="0" u="none" strike="noStrike" cap="none" normalizeH="0" baseline="0">
                          <a:ln>
                            <a:noFill/>
                          </a:ln>
                          <a:solidFill>
                            <a:schemeClr val="tx1"/>
                          </a:solidFill>
                          <a:effectLst/>
                          <a:latin typeface="Calibri" pitchFamily="34" charset="0"/>
                          <a:ea typeface="ＭＳ Ｐゴシック" charset="-128"/>
                        </a:rPr>
                        <a:t>2</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内容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中原水産株式会社代表取締役中原普司氏による「お出し教室」。</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講演内容は、海洋資源を大切にしていくための水産加工会社の取り組み・鰹節の制作工程の説明および加工業者の鰹節への思いなど。</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7185" name="正方形/長方形 5"/>
          <p:cNvSpPr>
            <a:spLocks noChangeArrowheads="1"/>
          </p:cNvSpPr>
          <p:nvPr/>
        </p:nvSpPr>
        <p:spPr bwMode="auto">
          <a:xfrm>
            <a:off x="476250" y="9531350"/>
            <a:ext cx="4313238" cy="246063"/>
          </a:xfrm>
          <a:prstGeom prst="rect">
            <a:avLst/>
          </a:prstGeom>
          <a:noFill/>
          <a:ln w="9525">
            <a:noFill/>
            <a:miter lim="800000"/>
            <a:headEnd/>
            <a:tailEnd/>
          </a:ln>
        </p:spPr>
        <p:txBody>
          <a:bodyPr wrap="none">
            <a:spAutoFit/>
          </a:bodyPr>
          <a:lstStyle/>
          <a:p>
            <a:r>
              <a:rPr lang="en-US" altLang="ja-JP" sz="1000">
                <a:latin typeface="Calibri" pitchFamily="34" charset="0"/>
              </a:rPr>
              <a:t>※</a:t>
            </a:r>
            <a:r>
              <a:rPr lang="ja-JP" altLang="en-US" sz="1000">
                <a:latin typeface="Calibri" pitchFamily="34" charset="0"/>
              </a:rPr>
              <a:t>イベント内容が書ききれない場合は、記入欄をコピーして記載してください。</a:t>
            </a:r>
          </a:p>
        </p:txBody>
      </p:sp>
      <p:grpSp>
        <p:nvGrpSpPr>
          <p:cNvPr id="7186" name="グループ化 22"/>
          <p:cNvGrpSpPr>
            <a:grpSpLocks/>
          </p:cNvGrpSpPr>
          <p:nvPr/>
        </p:nvGrpSpPr>
        <p:grpSpPr bwMode="auto">
          <a:xfrm>
            <a:off x="549275" y="7799388"/>
            <a:ext cx="2735263" cy="1506537"/>
            <a:chOff x="548680" y="7587733"/>
            <a:chExt cx="2016224" cy="1109684"/>
          </a:xfrm>
        </p:grpSpPr>
        <p:sp>
          <p:nvSpPr>
            <p:cNvPr id="24" name="正方形/長方形 23"/>
            <p:cNvSpPr/>
            <p:nvPr/>
          </p:nvSpPr>
          <p:spPr>
            <a:xfrm>
              <a:off x="548680" y="7587733"/>
              <a:ext cx="2016224" cy="110968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正方形/長方形 24"/>
            <p:cNvSpPr/>
            <p:nvPr/>
          </p:nvSpPr>
          <p:spPr>
            <a:xfrm>
              <a:off x="982818" y="7790025"/>
              <a:ext cx="1147948" cy="7051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grpSp>
        <p:nvGrpSpPr>
          <p:cNvPr id="7187" name="グループ化 25"/>
          <p:cNvGrpSpPr>
            <a:grpSpLocks/>
          </p:cNvGrpSpPr>
          <p:nvPr/>
        </p:nvGrpSpPr>
        <p:grpSpPr bwMode="auto">
          <a:xfrm>
            <a:off x="3644900" y="7799388"/>
            <a:ext cx="2736850" cy="1506537"/>
            <a:chOff x="548680" y="7587733"/>
            <a:chExt cx="2016224" cy="1109684"/>
          </a:xfrm>
        </p:grpSpPr>
        <p:sp>
          <p:nvSpPr>
            <p:cNvPr id="27" name="正方形/長方形 26"/>
            <p:cNvSpPr/>
            <p:nvPr/>
          </p:nvSpPr>
          <p:spPr>
            <a:xfrm>
              <a:off x="548680" y="7587733"/>
              <a:ext cx="2016224" cy="110968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8" name="正方形/長方形 27"/>
            <p:cNvSpPr/>
            <p:nvPr/>
          </p:nvSpPr>
          <p:spPr>
            <a:xfrm>
              <a:off x="983735" y="7790025"/>
              <a:ext cx="1146113" cy="705100"/>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grpSp>
        <p:nvGrpSpPr>
          <p:cNvPr id="7188" name="グループ化 28"/>
          <p:cNvGrpSpPr>
            <a:grpSpLocks/>
          </p:cNvGrpSpPr>
          <p:nvPr/>
        </p:nvGrpSpPr>
        <p:grpSpPr bwMode="auto">
          <a:xfrm>
            <a:off x="549275" y="3843338"/>
            <a:ext cx="2735263" cy="1504950"/>
            <a:chOff x="548680" y="7587733"/>
            <a:chExt cx="2016224" cy="1109684"/>
          </a:xfrm>
        </p:grpSpPr>
        <p:sp>
          <p:nvSpPr>
            <p:cNvPr id="30" name="正方形/長方形 29"/>
            <p:cNvSpPr/>
            <p:nvPr/>
          </p:nvSpPr>
          <p:spPr>
            <a:xfrm>
              <a:off x="548680" y="7587733"/>
              <a:ext cx="2016224" cy="110968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a:solidFill>
                    <a:srgbClr val="FFFFFF"/>
                  </a:solidFill>
                  <a:hlinkClick r:id="rId4" action="ppaction://hlinkfile"/>
                </a:rPr>
                <a:t>_1476.JPG</a:t>
              </a:r>
              <a:endParaRPr lang="ja-JP" altLang="en-US">
                <a:solidFill>
                  <a:srgbClr val="FFFFFF"/>
                </a:solidFill>
              </a:endParaRPr>
            </a:p>
          </p:txBody>
        </p:sp>
        <p:sp>
          <p:nvSpPr>
            <p:cNvPr id="31" name="正方形/長方形 30"/>
            <p:cNvSpPr/>
            <p:nvPr/>
          </p:nvSpPr>
          <p:spPr>
            <a:xfrm>
              <a:off x="982818" y="7790238"/>
              <a:ext cx="1147948" cy="70467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grpSp>
        <p:nvGrpSpPr>
          <p:cNvPr id="7189" name="グループ化 31"/>
          <p:cNvGrpSpPr>
            <a:grpSpLocks/>
          </p:cNvGrpSpPr>
          <p:nvPr/>
        </p:nvGrpSpPr>
        <p:grpSpPr bwMode="auto">
          <a:xfrm>
            <a:off x="3644900" y="3843338"/>
            <a:ext cx="2736850" cy="1504950"/>
            <a:chOff x="548680" y="7587733"/>
            <a:chExt cx="2016224" cy="1109684"/>
          </a:xfrm>
        </p:grpSpPr>
        <p:sp>
          <p:nvSpPr>
            <p:cNvPr id="33" name="正方形/長方形 32"/>
            <p:cNvSpPr/>
            <p:nvPr/>
          </p:nvSpPr>
          <p:spPr>
            <a:xfrm>
              <a:off x="548680" y="7587733"/>
              <a:ext cx="2016224" cy="1109684"/>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正方形/長方形 33"/>
            <p:cNvSpPr/>
            <p:nvPr/>
          </p:nvSpPr>
          <p:spPr>
            <a:xfrm>
              <a:off x="983735" y="7790238"/>
              <a:ext cx="1146113" cy="704673"/>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ja-JP" altLang="en-US" sz="1000" dirty="0">
                  <a:solidFill>
                    <a:srgbClr val="FF0000"/>
                  </a:solidFill>
                </a:rPr>
                <a:t>イベントの写真を貼る</a:t>
              </a:r>
              <a:endParaRPr lang="en-US" altLang="ja-JP" sz="1000" dirty="0">
                <a:solidFill>
                  <a:srgbClr val="FF0000"/>
                </a:solidFill>
              </a:endParaRPr>
            </a:p>
          </p:txBody>
        </p:sp>
      </p:grpSp>
      <p:sp>
        <p:nvSpPr>
          <p:cNvPr id="19" name="正方形/長方形 18"/>
          <p:cNvSpPr/>
          <p:nvPr/>
        </p:nvSpPr>
        <p:spPr>
          <a:xfrm>
            <a:off x="1628775" y="690563"/>
            <a:ext cx="4968875" cy="9191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191" name="テキスト ボックス 6"/>
          <p:cNvSpPr txBox="1">
            <a:spLocks noChangeArrowheads="1"/>
          </p:cNvSpPr>
          <p:nvPr/>
        </p:nvSpPr>
        <p:spPr bwMode="auto">
          <a:xfrm>
            <a:off x="1700213" y="704850"/>
            <a:ext cx="4622800" cy="822325"/>
          </a:xfrm>
          <a:prstGeom prst="rect">
            <a:avLst/>
          </a:prstGeom>
          <a:noFill/>
          <a:ln w="9525">
            <a:noFill/>
            <a:miter lim="800000"/>
            <a:headEnd/>
            <a:tailEnd/>
          </a:ln>
        </p:spPr>
        <p:txBody>
          <a:bodyPr wrap="none">
            <a:spAutoFit/>
          </a:bodyPr>
          <a:lstStyle/>
          <a:p>
            <a:r>
              <a:rPr lang="ja-JP" altLang="en-US" sz="1200">
                <a:latin typeface="Calibri" pitchFamily="34" charset="0"/>
              </a:rPr>
              <a:t>事業</a:t>
            </a:r>
            <a:r>
              <a:rPr lang="en-US" altLang="ja-JP" sz="1200">
                <a:latin typeface="Calibri" pitchFamily="34" charset="0"/>
              </a:rPr>
              <a:t>ID</a:t>
            </a:r>
            <a:r>
              <a:rPr lang="ja-JP" altLang="en-US" sz="1200">
                <a:latin typeface="Calibri" pitchFamily="34" charset="0"/>
              </a:rPr>
              <a:t>：</a:t>
            </a:r>
            <a:r>
              <a:rPr lang="en-US" altLang="ja-JP" sz="1200">
                <a:latin typeface="Calibri" pitchFamily="34" charset="0"/>
              </a:rPr>
              <a:t>2018494581</a:t>
            </a:r>
          </a:p>
          <a:p>
            <a:r>
              <a:rPr lang="ja-JP" altLang="en-US" sz="1200">
                <a:latin typeface="Calibri" pitchFamily="34" charset="0"/>
              </a:rPr>
              <a:t>事業名：海を学ぶ</a:t>
            </a:r>
            <a:r>
              <a:rPr lang="en-US" altLang="ja-JP" sz="1200">
                <a:latin typeface="Calibri" pitchFamily="34" charset="0"/>
              </a:rPr>
              <a:t>【</a:t>
            </a:r>
            <a:r>
              <a:rPr lang="ja-JP" altLang="en-US" sz="1200">
                <a:latin typeface="Calibri" pitchFamily="34" charset="0"/>
              </a:rPr>
              <a:t>ウミ学プロジェクト</a:t>
            </a:r>
            <a:r>
              <a:rPr lang="en-US" altLang="ja-JP" sz="1200">
                <a:latin typeface="Calibri" pitchFamily="34" charset="0"/>
              </a:rPr>
              <a:t>】</a:t>
            </a:r>
            <a:r>
              <a:rPr lang="ja-JP" altLang="en-US" sz="1200">
                <a:latin typeface="Calibri" pitchFamily="34" charset="0"/>
              </a:rPr>
              <a:t>～日本の海域研究プロジェクト・</a:t>
            </a:r>
          </a:p>
          <a:p>
            <a:r>
              <a:rPr lang="ja-JP" altLang="en-US" sz="1200">
                <a:latin typeface="Calibri" pitchFamily="34" charset="0"/>
              </a:rPr>
              <a:t>　　　　　 九州の海産物編～（海と日本</a:t>
            </a:r>
            <a:r>
              <a:rPr lang="en-US" altLang="ja-JP" sz="1200">
                <a:latin typeface="Calibri" pitchFamily="34" charset="0"/>
              </a:rPr>
              <a:t>2019</a:t>
            </a:r>
            <a:r>
              <a:rPr lang="ja-JP" altLang="en-US" sz="1200">
                <a:latin typeface="Calibri" pitchFamily="34" charset="0"/>
              </a:rPr>
              <a:t>）</a:t>
            </a:r>
          </a:p>
          <a:p>
            <a:r>
              <a:rPr lang="ja-JP" altLang="en-US" sz="1200">
                <a:latin typeface="Calibri" pitchFamily="34" charset="0"/>
              </a:rPr>
              <a:t>団体名：ウミ学プロジェクト実行委員会</a:t>
            </a:r>
            <a:endParaRPr lang="en-US" altLang="ja-JP" sz="1200">
              <a:latin typeface="Calibri" pitchFamily="34" charset="0"/>
            </a:endParaRPr>
          </a:p>
        </p:txBody>
      </p:sp>
      <p:pic>
        <p:nvPicPr>
          <p:cNvPr id="7192" name="Picture 35" descr="IMG_1477"/>
          <p:cNvPicPr>
            <a:picLocks noChangeAspect="1" noChangeArrowheads="1"/>
          </p:cNvPicPr>
          <p:nvPr/>
        </p:nvPicPr>
        <p:blipFill>
          <a:blip r:embed="rId5"/>
          <a:srcRect/>
          <a:stretch>
            <a:fillRect/>
          </a:stretch>
        </p:blipFill>
        <p:spPr bwMode="auto">
          <a:xfrm>
            <a:off x="549275" y="3800475"/>
            <a:ext cx="2808288" cy="1581150"/>
          </a:xfrm>
          <a:prstGeom prst="rect">
            <a:avLst/>
          </a:prstGeom>
          <a:noFill/>
          <a:ln w="9525">
            <a:noFill/>
            <a:miter lim="800000"/>
            <a:headEnd/>
            <a:tailEnd/>
          </a:ln>
        </p:spPr>
      </p:pic>
      <p:pic>
        <p:nvPicPr>
          <p:cNvPr id="7193" name="Picture 36" descr="IMG_1476"/>
          <p:cNvPicPr>
            <a:picLocks noChangeAspect="1" noChangeArrowheads="1"/>
          </p:cNvPicPr>
          <p:nvPr/>
        </p:nvPicPr>
        <p:blipFill>
          <a:blip r:embed="rId6"/>
          <a:srcRect/>
          <a:stretch>
            <a:fillRect/>
          </a:stretch>
        </p:blipFill>
        <p:spPr bwMode="auto">
          <a:xfrm>
            <a:off x="3644900" y="3800475"/>
            <a:ext cx="2736850" cy="1566863"/>
          </a:xfrm>
          <a:prstGeom prst="rect">
            <a:avLst/>
          </a:prstGeom>
          <a:noFill/>
          <a:ln w="9525">
            <a:noFill/>
            <a:miter lim="800000"/>
            <a:headEnd/>
            <a:tailEnd/>
          </a:ln>
        </p:spPr>
      </p:pic>
      <p:pic>
        <p:nvPicPr>
          <p:cNvPr id="7195" name="Picture 42" descr="IMG_1489"/>
          <p:cNvPicPr>
            <a:picLocks noChangeAspect="1" noChangeArrowheads="1"/>
          </p:cNvPicPr>
          <p:nvPr/>
        </p:nvPicPr>
        <p:blipFill>
          <a:blip r:embed="rId7"/>
          <a:srcRect/>
          <a:stretch>
            <a:fillRect/>
          </a:stretch>
        </p:blipFill>
        <p:spPr bwMode="auto">
          <a:xfrm>
            <a:off x="547688" y="7751353"/>
            <a:ext cx="2736850" cy="15589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38" name="Group 22"/>
          <p:cNvGraphicFramePr>
            <a:graphicFrameLocks noGrp="1"/>
          </p:cNvGraphicFramePr>
          <p:nvPr>
            <p:extLst>
              <p:ext uri="{D42A27DB-BD31-4B8C-83A1-F6EECF244321}">
                <p14:modId xmlns:p14="http://schemas.microsoft.com/office/powerpoint/2010/main" val="1310252440"/>
              </p:ext>
            </p:extLst>
          </p:nvPr>
        </p:nvGraphicFramePr>
        <p:xfrm>
          <a:off x="549275" y="2613025"/>
          <a:ext cx="5832475" cy="6013450"/>
        </p:xfrm>
        <a:graphic>
          <a:graphicData uri="http://schemas.openxmlformats.org/drawingml/2006/table">
            <a:tbl>
              <a:tblPr/>
              <a:tblGrid>
                <a:gridCol w="1295400">
                  <a:extLst>
                    <a:ext uri="{9D8B030D-6E8A-4147-A177-3AD203B41FA5}">
                      <a16:colId xmlns:a16="http://schemas.microsoft.com/office/drawing/2014/main" val="20000"/>
                    </a:ext>
                  </a:extLst>
                </a:gridCol>
                <a:gridCol w="4537075">
                  <a:extLst>
                    <a:ext uri="{9D8B030D-6E8A-4147-A177-3AD203B41FA5}">
                      <a16:colId xmlns:a16="http://schemas.microsoft.com/office/drawing/2014/main" val="20001"/>
                    </a:ext>
                  </a:extLst>
                </a:gridCol>
              </a:tblGrid>
              <a:tr h="1908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Calibri" pitchFamily="34" charset="0"/>
                          <a:ea typeface="ＭＳ Ｐゴシック" charset="-128"/>
                        </a:rPr>
                        <a:t>参加者の声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・工場の煙が凄かった！鰹の匂いがそこら中からしていた！</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・機械をほとんど使わず、一つ一つが手作業でびっくりした！煙を使って乾燥させることや、カビをはえさせることでさらに美味しくなるといことにも驚いた。</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・鰹節削りが楽しかった。自分で削った鰹節は美味しかった！</a:t>
                      </a:r>
                      <a:endParaRPr kumimoji="1" lang="en-US" altLang="ja-JP" sz="1000" b="0" i="0" u="none" strike="noStrike" cap="none" normalizeH="0" baseline="0" dirty="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Calibri" pitchFamily="34" charset="0"/>
                          <a:ea typeface="ＭＳ Ｐゴシック" charset="-128"/>
                        </a:rPr>
                        <a:t>・鰹節を作るときに出る不要な部分（頭、内臓、骨）も再利用して、捨てる部分がほとんど無いとは知らなかった。</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152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配布資料</a:t>
                      </a:r>
                      <a:endParaRPr kumimoji="1" lang="en-US" altLang="ja-JP" sz="1000" b="1" i="0" u="none" strike="noStrike" cap="none" normalizeH="0" baseline="0">
                        <a:ln>
                          <a:noFill/>
                        </a:ln>
                        <a:solidFill>
                          <a:schemeClr val="tx1"/>
                        </a:solidFill>
                        <a:effectLst/>
                        <a:latin typeface="Calibri"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Calibri" pitchFamily="34" charset="0"/>
                          <a:ea typeface="ＭＳ Ｐゴシック" charset="-128"/>
                        </a:rPr>
                        <a:t>（資料データがある場合、レポートに添付して提出してください。）</a:t>
                      </a:r>
                      <a:endParaRPr kumimoji="1" lang="en-US" altLang="ja-JP" sz="900" b="0" i="0" u="none" strike="noStrike" cap="none" normalizeH="0" baseline="0">
                        <a:ln>
                          <a:noFill/>
                        </a:ln>
                        <a:solidFill>
                          <a:schemeClr val="tx1"/>
                        </a:solidFill>
                        <a:effectLst/>
                        <a:latin typeface="Calibri"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Calibri" pitchFamily="34" charset="0"/>
                        <a:ea typeface="ＭＳ Ｐゴシック"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49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メディア掲出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a:ln>
                            <a:noFill/>
                          </a:ln>
                          <a:solidFill>
                            <a:schemeClr val="tx1"/>
                          </a:solidFill>
                          <a:effectLst/>
                          <a:latin typeface="Calibri" pitchFamily="34" charset="0"/>
                          <a:ea typeface="ＭＳ Ｐゴシック" charset="-128"/>
                        </a:rPr>
                        <a:t>鹿児島放送</a:t>
                      </a:r>
                      <a:r>
                        <a:rPr kumimoji="1" lang="en-US" altLang="ja-JP" sz="1000" b="0" i="0" u="none" strike="noStrike" cap="none" normalizeH="0" baseline="0">
                          <a:ln>
                            <a:noFill/>
                          </a:ln>
                          <a:solidFill>
                            <a:schemeClr val="tx1"/>
                          </a:solidFill>
                          <a:effectLst/>
                          <a:latin typeface="Calibri" pitchFamily="34" charset="0"/>
                          <a:ea typeface="ＭＳ Ｐゴシック" charset="-128"/>
                        </a:rPr>
                        <a:t>:10</a:t>
                      </a:r>
                      <a:r>
                        <a:rPr kumimoji="1" lang="ja-JP" altLang="en-US" sz="1000" b="0" i="0" u="none" strike="noStrike" cap="none" normalizeH="0" baseline="0">
                          <a:ln>
                            <a:noFill/>
                          </a:ln>
                          <a:solidFill>
                            <a:schemeClr val="tx1"/>
                          </a:solidFill>
                          <a:effectLst/>
                          <a:latin typeface="Calibri" pitchFamily="34" charset="0"/>
                          <a:ea typeface="ＭＳ Ｐゴシック" charset="-128"/>
                        </a:rPr>
                        <a:t>月</a:t>
                      </a:r>
                      <a:r>
                        <a:rPr kumimoji="1" lang="en-US" altLang="ja-JP" sz="1000" b="0" i="0" u="none" strike="noStrike" cap="none" normalizeH="0" baseline="0">
                          <a:ln>
                            <a:noFill/>
                          </a:ln>
                          <a:solidFill>
                            <a:schemeClr val="tx1"/>
                          </a:solidFill>
                          <a:effectLst/>
                          <a:latin typeface="Calibri" pitchFamily="34" charset="0"/>
                          <a:ea typeface="ＭＳ Ｐゴシック" charset="-128"/>
                        </a:rPr>
                        <a:t>2</a:t>
                      </a:r>
                      <a:r>
                        <a:rPr kumimoji="1" lang="ja-JP" altLang="en-US" sz="1000" b="0" i="0" u="none" strike="noStrike" cap="none" normalizeH="0" baseline="0">
                          <a:ln>
                            <a:noFill/>
                          </a:ln>
                          <a:solidFill>
                            <a:schemeClr val="tx1"/>
                          </a:solidFill>
                          <a:effectLst/>
                          <a:latin typeface="Calibri" pitchFamily="34" charset="0"/>
                          <a:ea typeface="ＭＳ Ｐゴシック" charset="-128"/>
                        </a:rPr>
                        <a:t>日</a:t>
                      </a:r>
                      <a:r>
                        <a:rPr kumimoji="1" lang="en-US" altLang="ja-JP" sz="1000" b="0" i="0" u="none" strike="noStrike" cap="none" normalizeH="0" baseline="0">
                          <a:ln>
                            <a:noFill/>
                          </a:ln>
                          <a:solidFill>
                            <a:schemeClr val="tx1"/>
                          </a:solidFill>
                          <a:effectLst/>
                          <a:latin typeface="Calibri" pitchFamily="34" charset="0"/>
                          <a:ea typeface="ＭＳ Ｐゴシック" charset="-128"/>
                        </a:rPr>
                        <a:t>18</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r>
                        <a:rPr kumimoji="1" lang="en-US" altLang="ja-JP" sz="1000" b="0" i="0" u="none" strike="noStrike" cap="none" normalizeH="0" baseline="0">
                          <a:ln>
                            <a:noFill/>
                          </a:ln>
                          <a:solidFill>
                            <a:schemeClr val="tx1"/>
                          </a:solidFill>
                          <a:effectLst/>
                          <a:latin typeface="Calibri" pitchFamily="34" charset="0"/>
                          <a:ea typeface="ＭＳ Ｐゴシック" charset="-128"/>
                        </a:rPr>
                        <a:t>15</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r>
                        <a:rPr kumimoji="1" lang="en-US" altLang="ja-JP" sz="1000" b="0" i="0" u="none" strike="noStrike" cap="none" normalizeH="0" baseline="0">
                          <a:ln>
                            <a:noFill/>
                          </a:ln>
                          <a:solidFill>
                            <a:schemeClr val="tx1"/>
                          </a:solidFill>
                          <a:effectLst/>
                          <a:latin typeface="Calibri" pitchFamily="34" charset="0"/>
                          <a:ea typeface="ＭＳ Ｐゴシック" charset="-128"/>
                        </a:rPr>
                        <a:t>18</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r>
                        <a:rPr kumimoji="1" lang="en-US" altLang="ja-JP" sz="1000" b="0" i="0" u="none" strike="noStrike" cap="none" normalizeH="0" baseline="0">
                          <a:ln>
                            <a:noFill/>
                          </a:ln>
                          <a:solidFill>
                            <a:schemeClr val="tx1"/>
                          </a:solidFill>
                          <a:effectLst/>
                          <a:latin typeface="Calibri" pitchFamily="34" charset="0"/>
                          <a:ea typeface="ＭＳ Ｐゴシック" charset="-128"/>
                        </a:rPr>
                        <a:t>55</a:t>
                      </a:r>
                      <a:r>
                        <a:rPr kumimoji="1" lang="ja-JP" altLang="en-US" sz="1000" b="0" i="0" u="none" strike="noStrike" cap="none" normalizeH="0" baseline="0">
                          <a:ln>
                            <a:noFill/>
                          </a:ln>
                          <a:solidFill>
                            <a:schemeClr val="tx1"/>
                          </a:solidFill>
                          <a:effectLst/>
                          <a:latin typeface="Calibri" pitchFamily="34" charset="0"/>
                          <a:ea typeface="ＭＳ Ｐゴシック" charset="-128"/>
                        </a:rPr>
                        <a:t>放送「Ｊチャン</a:t>
                      </a:r>
                      <a:r>
                        <a:rPr kumimoji="1" lang="en-US" altLang="ja-JP" sz="1000" b="0" i="0" u="none" strike="noStrike" cap="none" normalizeH="0" baseline="0">
                          <a:ln>
                            <a:noFill/>
                          </a:ln>
                          <a:solidFill>
                            <a:schemeClr val="tx1"/>
                          </a:solidFill>
                          <a:effectLst/>
                          <a:latin typeface="Calibri" pitchFamily="34" charset="0"/>
                          <a:ea typeface="ＭＳ Ｐゴシック" charset="-128"/>
                        </a:rPr>
                        <a:t>+</a:t>
                      </a:r>
                      <a:r>
                        <a:rPr kumimoji="1" lang="ja-JP" altLang="en-US" sz="1000" b="0" i="0" u="none" strike="noStrike" cap="none" normalizeH="0" baseline="0">
                          <a:ln>
                            <a:noFill/>
                          </a:ln>
                          <a:solidFill>
                            <a:schemeClr val="tx1"/>
                          </a:solidFill>
                          <a:effectLst/>
                          <a:latin typeface="Calibri" pitchFamily="34" charset="0"/>
                          <a:ea typeface="ＭＳ Ｐゴシック" charset="-128"/>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403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a:ln>
                            <a:noFill/>
                          </a:ln>
                          <a:solidFill>
                            <a:schemeClr val="tx1"/>
                          </a:solidFill>
                          <a:effectLst/>
                          <a:latin typeface="Calibri" pitchFamily="34" charset="0"/>
                          <a:ea typeface="ＭＳ Ｐゴシック" charset="-128"/>
                        </a:rPr>
                        <a:t>その他特記事項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D9F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a:ln>
                          <a:noFill/>
                        </a:ln>
                        <a:solidFill>
                          <a:schemeClr val="tx1"/>
                        </a:solidFill>
                        <a:effectLst/>
                        <a:latin typeface="Calibri"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5" name="タイトル 1"/>
          <p:cNvSpPr txBox="1">
            <a:spLocks/>
          </p:cNvSpPr>
          <p:nvPr/>
        </p:nvSpPr>
        <p:spPr>
          <a:xfrm>
            <a:off x="333375" y="2216150"/>
            <a:ext cx="3086100" cy="287338"/>
          </a:xfrm>
          <a:prstGeom prst="rect">
            <a:avLst/>
          </a:prstGeom>
        </p:spPr>
        <p:txBody>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pPr fontAlgn="auto">
              <a:spcAft>
                <a:spcPts val="0"/>
              </a:spcAft>
              <a:defRPr/>
            </a:pPr>
            <a:r>
              <a:rPr lang="ja-JP" altLang="en-US" sz="1300" b="1" dirty="0">
                <a:solidFill>
                  <a:schemeClr val="tx1">
                    <a:lumMod val="95000"/>
                    <a:lumOff val="5000"/>
                  </a:schemeClr>
                </a:solidFill>
              </a:rPr>
              <a:t>３）その他</a:t>
            </a:r>
            <a:endParaRPr lang="en-US" altLang="ja-JP" sz="1300" b="1" dirty="0">
              <a:solidFill>
                <a:schemeClr val="tx1">
                  <a:lumMod val="95000"/>
                  <a:lumOff val="5000"/>
                </a:schemeClr>
              </a:solidFill>
            </a:endParaRPr>
          </a:p>
        </p:txBody>
      </p:sp>
      <p:sp>
        <p:nvSpPr>
          <p:cNvPr id="9235" name="テキスト ボックス 6"/>
          <p:cNvSpPr txBox="1">
            <a:spLocks noChangeArrowheads="1"/>
          </p:cNvSpPr>
          <p:nvPr/>
        </p:nvSpPr>
        <p:spPr bwMode="auto">
          <a:xfrm>
            <a:off x="1628775" y="992188"/>
            <a:ext cx="4622800" cy="822325"/>
          </a:xfrm>
          <a:prstGeom prst="rect">
            <a:avLst/>
          </a:prstGeom>
          <a:noFill/>
          <a:ln w="9525">
            <a:noFill/>
            <a:miter lim="800000"/>
            <a:headEnd/>
            <a:tailEnd/>
          </a:ln>
        </p:spPr>
        <p:txBody>
          <a:bodyPr wrap="none">
            <a:spAutoFit/>
          </a:bodyPr>
          <a:lstStyle/>
          <a:p>
            <a:r>
              <a:rPr lang="ja-JP" altLang="en-US" sz="1200">
                <a:latin typeface="Calibri" pitchFamily="34" charset="0"/>
              </a:rPr>
              <a:t>事業</a:t>
            </a:r>
            <a:r>
              <a:rPr lang="en-US" altLang="ja-JP" sz="1200">
                <a:latin typeface="Calibri" pitchFamily="34" charset="0"/>
              </a:rPr>
              <a:t>ID</a:t>
            </a:r>
            <a:r>
              <a:rPr lang="ja-JP" altLang="en-US" sz="1200">
                <a:latin typeface="Calibri" pitchFamily="34" charset="0"/>
              </a:rPr>
              <a:t>：</a:t>
            </a:r>
            <a:r>
              <a:rPr lang="en-US" altLang="ja-JP" sz="1200">
                <a:latin typeface="Calibri" pitchFamily="34" charset="0"/>
              </a:rPr>
              <a:t>2018494581</a:t>
            </a:r>
          </a:p>
          <a:p>
            <a:r>
              <a:rPr lang="ja-JP" altLang="en-US" sz="1200">
                <a:latin typeface="Calibri" pitchFamily="34" charset="0"/>
              </a:rPr>
              <a:t>事業名：海を学ぶ</a:t>
            </a:r>
            <a:r>
              <a:rPr lang="en-US" altLang="ja-JP" sz="1200">
                <a:latin typeface="Calibri" pitchFamily="34" charset="0"/>
              </a:rPr>
              <a:t>【</a:t>
            </a:r>
            <a:r>
              <a:rPr lang="ja-JP" altLang="en-US" sz="1200">
                <a:latin typeface="Calibri" pitchFamily="34" charset="0"/>
              </a:rPr>
              <a:t>ウミ学プロジェクト</a:t>
            </a:r>
            <a:r>
              <a:rPr lang="en-US" altLang="ja-JP" sz="1200">
                <a:latin typeface="Calibri" pitchFamily="34" charset="0"/>
              </a:rPr>
              <a:t>】</a:t>
            </a:r>
            <a:r>
              <a:rPr lang="ja-JP" altLang="en-US" sz="1200">
                <a:latin typeface="Calibri" pitchFamily="34" charset="0"/>
              </a:rPr>
              <a:t>～日本の海域研究プロジェクト・</a:t>
            </a:r>
          </a:p>
          <a:p>
            <a:r>
              <a:rPr lang="ja-JP" altLang="en-US" sz="1200">
                <a:latin typeface="Calibri" pitchFamily="34" charset="0"/>
              </a:rPr>
              <a:t>　　　　　 九州の海産物編～（海と日本</a:t>
            </a:r>
            <a:r>
              <a:rPr lang="en-US" altLang="ja-JP" sz="1200">
                <a:latin typeface="Calibri" pitchFamily="34" charset="0"/>
              </a:rPr>
              <a:t>2019</a:t>
            </a:r>
            <a:r>
              <a:rPr lang="ja-JP" altLang="en-US" sz="1200">
                <a:latin typeface="Calibri" pitchFamily="34" charset="0"/>
              </a:rPr>
              <a:t>）</a:t>
            </a:r>
          </a:p>
          <a:p>
            <a:r>
              <a:rPr lang="ja-JP" altLang="en-US" sz="1200">
                <a:latin typeface="Calibri" pitchFamily="34" charset="0"/>
              </a:rPr>
              <a:t>団体名：ウミ学プロジェクト実行委員会</a:t>
            </a:r>
            <a:endParaRPr lang="en-US" altLang="ja-JP" sz="1200">
              <a:latin typeface="Calibri" pitchFamily="34" charset="0"/>
            </a:endParaRPr>
          </a:p>
        </p:txBody>
      </p:sp>
      <p:sp>
        <p:nvSpPr>
          <p:cNvPr id="8" name="正方形/長方形 7"/>
          <p:cNvSpPr/>
          <p:nvPr/>
        </p:nvSpPr>
        <p:spPr>
          <a:xfrm>
            <a:off x="1628775" y="992188"/>
            <a:ext cx="4968875" cy="920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6224</TotalTime>
  <Words>780</Words>
  <Application>Microsoft Office PowerPoint</Application>
  <PresentationFormat>A4 210 x 297 mm</PresentationFormat>
  <Paragraphs>72</Paragraphs>
  <Slides>3</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ＭＳ Ｐゴシック</vt:lpstr>
      <vt:lpstr>Arial</vt:lpstr>
      <vt:lpstr>Calibri</vt:lpstr>
      <vt:lpstr>Office ​​テーマ</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海と日本PROJECT サポートプログラム 2017 PRレポート</dc:title>
  <dc:subject/>
  <dc:creator>山﨑 大輔</dc:creator>
  <cp:keywords/>
  <dc:description/>
  <cp:lastModifiedBy>山崎 大輔</cp:lastModifiedBy>
  <cp:revision>78</cp:revision>
  <cp:lastPrinted>2016-05-12T04:21:20Z</cp:lastPrinted>
  <dcterms:created xsi:type="dcterms:W3CDTF">2016-05-09T08:30:14Z</dcterms:created>
  <dcterms:modified xsi:type="dcterms:W3CDTF">2020-05-19T05:30:28Z</dcterms:modified>
  <cp:category/>
</cp:coreProperties>
</file>