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9" r:id="rId3"/>
    <p:sldId id="257" r:id="rId4"/>
    <p:sldId id="260"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p:restoredTop sz="94625"/>
  </p:normalViewPr>
  <p:slideViewPr>
    <p:cSldViewPr snapToGrid="0">
      <p:cViewPr varScale="1">
        <p:scale>
          <a:sx n="48" d="100"/>
          <a:sy n="48" d="100"/>
        </p:scale>
        <p:origin x="223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379653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117285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10552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309627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326197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3929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184015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315541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100905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319729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9F3842-3137-C349-8908-F70006ED0D2B}" type="datetimeFigureOut">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375903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D59F3842-3137-C349-8908-F70006ED0D2B}" type="datetimeFigureOut">
              <a:rPr kumimoji="1" lang="ja-JP" altLang="en-US" smtClean="0"/>
              <a:t>2025/4/11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78802226-F424-9743-9E0C-59248718E3F1}" type="slidenum">
              <a:rPr kumimoji="1" lang="ja-JP" altLang="en-US" smtClean="0"/>
              <a:t>‹#›</a:t>
            </a:fld>
            <a:endParaRPr kumimoji="1" lang="ja-JP" altLang="en-US"/>
          </a:p>
        </p:txBody>
      </p:sp>
    </p:spTree>
    <p:extLst>
      <p:ext uri="{BB962C8B-B14F-4D97-AF65-F5344CB8AC3E}">
        <p14:creationId xmlns:p14="http://schemas.microsoft.com/office/powerpoint/2010/main" val="2842261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jpeg"/><Relationship Id="rId10" Type="http://schemas.openxmlformats.org/officeDocument/2006/relationships/image" Target="../media/image18.png"/><Relationship Id="rId4" Type="http://schemas.openxmlformats.org/officeDocument/2006/relationships/image" Target="../media/image15.jp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jpg"/><Relationship Id="rId7" Type="http://schemas.openxmlformats.org/officeDocument/2006/relationships/image" Target="../media/image22.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9.png"/><Relationship Id="rId4" Type="http://schemas.openxmlformats.org/officeDocument/2006/relationships/image" Target="../media/image20.jp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descr="砂浜のパラソル&#10;&#10;中程度の精度で自動的に生成された説明">
            <a:extLst>
              <a:ext uri="{FF2B5EF4-FFF2-40B4-BE49-F238E27FC236}">
                <a16:creationId xmlns:a16="http://schemas.microsoft.com/office/drawing/2014/main" id="{CCE4313C-9641-CEEA-7A2E-77661378B609}"/>
              </a:ext>
            </a:extLst>
          </p:cNvPr>
          <p:cNvPicPr>
            <a:picLocks noChangeAspect="1"/>
          </p:cNvPicPr>
          <p:nvPr/>
        </p:nvPicPr>
        <p:blipFill>
          <a:blip r:embed="rId2">
            <a:alphaModFix amt="15000"/>
          </a:blip>
          <a:stretch>
            <a:fillRect/>
          </a:stretch>
        </p:blipFill>
        <p:spPr>
          <a:xfrm>
            <a:off x="0" y="0"/>
            <a:ext cx="6858000" cy="4629150"/>
          </a:xfrm>
          <a:prstGeom prst="rect">
            <a:avLst/>
          </a:prstGeom>
        </p:spPr>
      </p:pic>
      <p:sp>
        <p:nvSpPr>
          <p:cNvPr id="41" name="円/楕円 40">
            <a:extLst>
              <a:ext uri="{FF2B5EF4-FFF2-40B4-BE49-F238E27FC236}">
                <a16:creationId xmlns:a16="http://schemas.microsoft.com/office/drawing/2014/main" id="{229D3AA8-5AE1-D200-50EE-857928C66287}"/>
              </a:ext>
            </a:extLst>
          </p:cNvPr>
          <p:cNvSpPr/>
          <p:nvPr/>
        </p:nvSpPr>
        <p:spPr>
          <a:xfrm>
            <a:off x="373668" y="4727758"/>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B04CA8E-6651-DFB4-7D62-24762CC91525}"/>
              </a:ext>
            </a:extLst>
          </p:cNvPr>
          <p:cNvSpPr>
            <a:spLocks noGrp="1"/>
          </p:cNvSpPr>
          <p:nvPr>
            <p:ph type="ctrTitle"/>
          </p:nvPr>
        </p:nvSpPr>
        <p:spPr>
          <a:xfrm>
            <a:off x="1195754" y="66796"/>
            <a:ext cx="4754880" cy="1153551"/>
          </a:xfrm>
        </p:spPr>
        <p:txBody>
          <a:bodyPr>
            <a:noAutofit/>
          </a:bodyPr>
          <a:lstStyle/>
          <a:p>
            <a:r>
              <a:rPr kumimoji="1" lang="ja-JP" altLang="en-US" sz="3600" b="1">
                <a:solidFill>
                  <a:srgbClr val="FF0000"/>
                </a:solidFill>
                <a:latin typeface="Arphic PSingeitai Ultra JIS" pitchFamily="82" charset="-128"/>
                <a:ea typeface="Arphic PSingeitai Ultra JIS" pitchFamily="82" charset="-128"/>
              </a:rPr>
              <a:t>作って楽しく学べる</a:t>
            </a:r>
            <a:br>
              <a:rPr kumimoji="1" lang="en-US" altLang="ja-JP" sz="3600" b="1" dirty="0">
                <a:solidFill>
                  <a:srgbClr val="FF0000"/>
                </a:solidFill>
                <a:latin typeface="Arphic PSingeitai Ultra JIS" pitchFamily="82" charset="-128"/>
                <a:ea typeface="Arphic PSingeitai Ultra JIS" pitchFamily="82" charset="-128"/>
              </a:rPr>
            </a:br>
            <a:r>
              <a:rPr kumimoji="1" lang="ja-JP" altLang="en-US" sz="3600" b="1">
                <a:solidFill>
                  <a:srgbClr val="FF0000"/>
                </a:solidFill>
                <a:latin typeface="Arphic PSingeitai Ultra JIS" pitchFamily="82" charset="-128"/>
                <a:ea typeface="Arphic PSingeitai Ultra JIS" pitchFamily="82" charset="-128"/>
              </a:rPr>
              <a:t>電子工作教室</a:t>
            </a:r>
          </a:p>
        </p:txBody>
      </p:sp>
      <p:sp>
        <p:nvSpPr>
          <p:cNvPr id="24" name="テキスト ボックス 23">
            <a:extLst>
              <a:ext uri="{FF2B5EF4-FFF2-40B4-BE49-F238E27FC236}">
                <a16:creationId xmlns:a16="http://schemas.microsoft.com/office/drawing/2014/main" id="{20FBD6F5-082F-11DA-8EDD-704336EA9EBD}"/>
              </a:ext>
            </a:extLst>
          </p:cNvPr>
          <p:cNvSpPr txBox="1"/>
          <p:nvPr/>
        </p:nvSpPr>
        <p:spPr>
          <a:xfrm>
            <a:off x="1957216" y="3988921"/>
            <a:ext cx="4888523" cy="553998"/>
          </a:xfrm>
          <a:prstGeom prst="rect">
            <a:avLst/>
          </a:prstGeom>
          <a:noFill/>
        </p:spPr>
        <p:txBody>
          <a:bodyPr wrap="square" rtlCol="0">
            <a:spAutoFit/>
          </a:bodyPr>
          <a:lstStyle/>
          <a:p>
            <a:r>
              <a:rPr kumimoji="1" lang="ja-JP" altLang="en-US" sz="1000">
                <a:solidFill>
                  <a:srgbClr val="FF0000"/>
                </a:solidFill>
                <a:latin typeface="Tsukushi A Round Gothic Regular" panose="02020400000000000000" pitchFamily="18" charset="-128"/>
                <a:ea typeface="Tsukushi A Round Gothic Regular" panose="02020400000000000000" pitchFamily="18" charset="-128"/>
              </a:rPr>
              <a:t>▶︎</a:t>
            </a:r>
            <a:r>
              <a:rPr kumimoji="1" lang="en-US" altLang="ja-JP" sz="1000" dirty="0">
                <a:latin typeface="Tsukushi A Round Gothic Regular" panose="02020400000000000000" pitchFamily="18" charset="-128"/>
                <a:ea typeface="Tsukushi A Round Gothic Regular" panose="02020400000000000000" pitchFamily="18" charset="-128"/>
              </a:rPr>
              <a:t> </a:t>
            </a:r>
            <a:r>
              <a:rPr kumimoji="1" lang="ja-JP" altLang="en-US" sz="1000">
                <a:latin typeface="Tsukushi A Round Gothic Regular" panose="02020400000000000000" pitchFamily="18" charset="-128"/>
                <a:ea typeface="Tsukushi A Round Gothic Regular" panose="02020400000000000000" pitchFamily="18" charset="-128"/>
              </a:rPr>
              <a:t>応募者多数の場合は先着順で順次開催による参加</a:t>
            </a:r>
            <a:endParaRPr kumimoji="1" lang="en-US" altLang="ja-JP" sz="1000" dirty="0">
              <a:latin typeface="Tsukushi A Round Gothic Regular" panose="02020400000000000000" pitchFamily="18" charset="-128"/>
              <a:ea typeface="Tsukushi A Round Gothic Regular" panose="02020400000000000000" pitchFamily="18" charset="-128"/>
            </a:endParaRPr>
          </a:p>
          <a:p>
            <a:r>
              <a:rPr kumimoji="1" lang="ja-JP" altLang="en-US" sz="1000">
                <a:solidFill>
                  <a:srgbClr val="FF0000"/>
                </a:solidFill>
                <a:latin typeface="Tsukushi A Round Gothic Regular" panose="02020400000000000000" pitchFamily="18" charset="-128"/>
                <a:ea typeface="Tsukushi A Round Gothic Regular" panose="02020400000000000000" pitchFamily="18" charset="-128"/>
              </a:rPr>
              <a:t>▶︎</a:t>
            </a:r>
            <a:r>
              <a:rPr kumimoji="1" lang="en-US" altLang="ja-JP" sz="1000" dirty="0">
                <a:solidFill>
                  <a:srgbClr val="FF0000"/>
                </a:solidFill>
                <a:latin typeface="Tsukushi A Round Gothic Regular" panose="02020400000000000000" pitchFamily="18" charset="-128"/>
                <a:ea typeface="Tsukushi A Round Gothic Regular" panose="02020400000000000000" pitchFamily="18" charset="-128"/>
              </a:rPr>
              <a:t> </a:t>
            </a:r>
            <a:r>
              <a:rPr kumimoji="1" lang="ja-JP" altLang="en-US" sz="1000">
                <a:latin typeface="Tsukushi A Round Gothic Regular" panose="02020400000000000000" pitchFamily="18" charset="-128"/>
                <a:ea typeface="Tsukushi A Round Gothic Regular" panose="02020400000000000000" pitchFamily="18" charset="-128"/>
              </a:rPr>
              <a:t>小学生は保護者同伴でお願いします。</a:t>
            </a:r>
            <a:endParaRPr kumimoji="1" lang="en-US" altLang="ja-JP" sz="1000" dirty="0">
              <a:latin typeface="Tsukushi A Round Gothic Regular" panose="02020400000000000000" pitchFamily="18" charset="-128"/>
              <a:ea typeface="Tsukushi A Round Gothic Regular" panose="02020400000000000000" pitchFamily="18" charset="-128"/>
            </a:endParaRPr>
          </a:p>
          <a:p>
            <a:r>
              <a:rPr kumimoji="1" lang="ja-JP" altLang="en-US" sz="1000">
                <a:latin typeface="Tsukushi A Round Gothic Regular" panose="02020400000000000000" pitchFamily="18" charset="-128"/>
                <a:ea typeface="Tsukushi A Round Gothic Regular" panose="02020400000000000000" pitchFamily="18" charset="-128"/>
              </a:rPr>
              <a:t>　ハンダゴテを使用します。（はこらじ以外）</a:t>
            </a:r>
          </a:p>
        </p:txBody>
      </p:sp>
      <p:sp>
        <p:nvSpPr>
          <p:cNvPr id="26" name="テキスト ボックス 25">
            <a:extLst>
              <a:ext uri="{FF2B5EF4-FFF2-40B4-BE49-F238E27FC236}">
                <a16:creationId xmlns:a16="http://schemas.microsoft.com/office/drawing/2014/main" id="{D416267F-3428-DC26-A07C-BA68CD45A165}"/>
              </a:ext>
            </a:extLst>
          </p:cNvPr>
          <p:cNvSpPr txBox="1"/>
          <p:nvPr/>
        </p:nvSpPr>
        <p:spPr>
          <a:xfrm>
            <a:off x="438931" y="2498484"/>
            <a:ext cx="6248055" cy="1569660"/>
          </a:xfrm>
          <a:prstGeom prst="rect">
            <a:avLst/>
          </a:prstGeom>
          <a:noFill/>
        </p:spPr>
        <p:txBody>
          <a:bodyPr wrap="square" rtlCol="0">
            <a:spAutoFit/>
          </a:bodyPr>
          <a:lstStyle/>
          <a:p>
            <a:r>
              <a:rPr kumimoji="1" lang="ja-JP" altLang="en-US" sz="1200" b="1">
                <a:latin typeface="Tsukushi A Round Gothic Regular" panose="02020400000000000000" pitchFamily="18" charset="-128"/>
                <a:ea typeface="Tsukushi A Round Gothic Regular" panose="02020400000000000000" pitchFamily="18" charset="-128"/>
              </a:rPr>
              <a:t>開催日　：</a:t>
            </a:r>
            <a:r>
              <a:rPr kumimoji="1" lang="ja-JP" altLang="en-US" sz="1200">
                <a:latin typeface="Tsukushi A Round Gothic Regular" panose="02020400000000000000" pitchFamily="18" charset="-128"/>
                <a:ea typeface="Tsukushi A Round Gothic Regular" panose="02020400000000000000" pitchFamily="18" charset="-128"/>
              </a:rPr>
              <a:t> </a:t>
            </a:r>
            <a:r>
              <a:rPr kumimoji="1" lang="ja-JP" altLang="en-US" sz="1200" b="1">
                <a:latin typeface="Tsukushi A Round Gothic Regular" panose="02020400000000000000" pitchFamily="18" charset="-128"/>
                <a:ea typeface="Tsukushi A Round Gothic Regular" panose="02020400000000000000" pitchFamily="18" charset="-128"/>
              </a:rPr>
              <a:t>１ヶ月に１回程度の開催で、いずれかの日曜日に開催します。</a:t>
            </a:r>
            <a:endParaRPr kumimoji="1" lang="en-US" altLang="ja-JP" sz="1200" b="1" dirty="0">
              <a:latin typeface="Tsukushi A Round Gothic Regular" panose="02020400000000000000" pitchFamily="18" charset="-128"/>
              <a:ea typeface="Tsukushi A Round Gothic Regular" panose="02020400000000000000" pitchFamily="18" charset="-128"/>
            </a:endParaRPr>
          </a:p>
          <a:p>
            <a:r>
              <a:rPr kumimoji="1" lang="en-US" altLang="ja-JP" sz="1200" b="1" dirty="0">
                <a:latin typeface="Tsukushi A Round Gothic Regular" panose="02020400000000000000" pitchFamily="18" charset="-128"/>
                <a:ea typeface="Tsukushi A Round Gothic Regular" panose="02020400000000000000" pitchFamily="18" charset="-128"/>
              </a:rPr>
              <a:t>	</a:t>
            </a:r>
            <a:r>
              <a:rPr kumimoji="1" lang="ja-JP" altLang="en-US" sz="1200" b="1">
                <a:latin typeface="Tsukushi A Round Gothic Regular" panose="02020400000000000000" pitchFamily="18" charset="-128"/>
                <a:ea typeface="Tsukushi A Round Gothic Regular" panose="02020400000000000000" pitchFamily="18" charset="-128"/>
              </a:rPr>
              <a:t>　　</a:t>
            </a:r>
            <a:r>
              <a:rPr kumimoji="1" lang="en-US" altLang="ja-JP" sz="1200" b="1" dirty="0">
                <a:latin typeface="Tsukushi A Round Gothic Regular" panose="02020400000000000000" pitchFamily="18" charset="-128"/>
                <a:ea typeface="Tsukushi A Round Gothic Regular" panose="02020400000000000000" pitchFamily="18" charset="-128"/>
              </a:rPr>
              <a:t> </a:t>
            </a:r>
            <a:r>
              <a:rPr kumimoji="1" lang="ja-JP" altLang="en-US" sz="1200" b="1">
                <a:latin typeface="Tsukushi A Round Gothic Regular" panose="02020400000000000000" pitchFamily="18" charset="-128"/>
                <a:ea typeface="Tsukushi A Round Gothic Regular" panose="02020400000000000000" pitchFamily="18" charset="-128"/>
              </a:rPr>
              <a:t>日程はご予約時ご確認下さい</a:t>
            </a:r>
            <a:endParaRPr kumimoji="1" lang="en-US" altLang="ja-JP" sz="1200" b="1" dirty="0">
              <a:latin typeface="Tsukushi A Round Gothic Regular" panose="02020400000000000000" pitchFamily="18" charset="-128"/>
              <a:ea typeface="Tsukushi A Round Gothic Regular" panose="02020400000000000000" pitchFamily="18" charset="-128"/>
            </a:endParaRPr>
          </a:p>
          <a:p>
            <a:r>
              <a:rPr kumimoji="1" lang="ja-JP" altLang="en-US" sz="1200" b="1">
                <a:latin typeface="Tsukushi A Round Gothic Regular" panose="02020400000000000000" pitchFamily="18" charset="-128"/>
                <a:ea typeface="Tsukushi A Round Gothic Regular" panose="02020400000000000000" pitchFamily="18" charset="-128"/>
              </a:rPr>
              <a:t>開催時間：</a:t>
            </a:r>
            <a:r>
              <a:rPr kumimoji="1" lang="en-US" altLang="ja-JP" sz="1200" b="1" dirty="0">
                <a:latin typeface="Tsukushi A Round Gothic Regular" panose="02020400000000000000" pitchFamily="18" charset="-128"/>
                <a:ea typeface="Tsukushi A Round Gothic Regular" panose="02020400000000000000" pitchFamily="18" charset="-128"/>
              </a:rPr>
              <a:t>13</a:t>
            </a:r>
            <a:r>
              <a:rPr kumimoji="1" lang="ja-JP" altLang="en-US" sz="1200" b="1">
                <a:latin typeface="Tsukushi A Round Gothic Regular" panose="02020400000000000000" pitchFamily="18" charset="-128"/>
                <a:ea typeface="Tsukushi A Round Gothic Regular" panose="02020400000000000000" pitchFamily="18" charset="-128"/>
              </a:rPr>
              <a:t>時</a:t>
            </a:r>
            <a:r>
              <a:rPr kumimoji="1" lang="en-US" altLang="ja-JP" sz="1200" b="1" dirty="0">
                <a:latin typeface="Tsukushi A Round Gothic Regular" panose="02020400000000000000" pitchFamily="18" charset="-128"/>
                <a:ea typeface="Tsukushi A Round Gothic Regular" panose="02020400000000000000" pitchFamily="18" charset="-128"/>
              </a:rPr>
              <a:t>〜15</a:t>
            </a:r>
            <a:r>
              <a:rPr kumimoji="1" lang="ja-JP" altLang="en-US" sz="1200" b="1">
                <a:latin typeface="Tsukushi A Round Gothic Regular" panose="02020400000000000000" pitchFamily="18" charset="-128"/>
                <a:ea typeface="Tsukushi A Round Gothic Regular" panose="02020400000000000000" pitchFamily="18" charset="-128"/>
              </a:rPr>
              <a:t>時</a:t>
            </a:r>
            <a:endParaRPr kumimoji="1" lang="en-US" altLang="ja-JP" sz="1200" b="1" dirty="0">
              <a:latin typeface="Tsukushi A Round Gothic Regular" panose="02020400000000000000" pitchFamily="18" charset="-128"/>
              <a:ea typeface="Tsukushi A Round Gothic Regular" panose="02020400000000000000" pitchFamily="18" charset="-128"/>
            </a:endParaRPr>
          </a:p>
          <a:p>
            <a:r>
              <a:rPr kumimoji="1" lang="ja-JP" altLang="en-US" sz="1200" b="1">
                <a:latin typeface="Tsukushi A Round Gothic Regular" panose="02020400000000000000" pitchFamily="18" charset="-128"/>
                <a:ea typeface="Tsukushi A Round Gothic Regular" panose="02020400000000000000" pitchFamily="18" charset="-128"/>
              </a:rPr>
              <a:t>対象　　：１０歳以上（はこらじのみ</a:t>
            </a:r>
            <a:r>
              <a:rPr kumimoji="1" lang="en-US" altLang="ja-JP" sz="1200" b="1" dirty="0">
                <a:latin typeface="Tsukushi A Round Gothic Regular" panose="02020400000000000000" pitchFamily="18" charset="-128"/>
                <a:ea typeface="Tsukushi A Round Gothic Regular" panose="02020400000000000000" pitchFamily="18" charset="-128"/>
              </a:rPr>
              <a:t>8</a:t>
            </a:r>
            <a:r>
              <a:rPr kumimoji="1" lang="ja-JP" altLang="en-US" sz="1200" b="1">
                <a:latin typeface="Tsukushi A Round Gothic Regular" panose="02020400000000000000" pitchFamily="18" charset="-128"/>
                <a:ea typeface="Tsukushi A Round Gothic Regular" panose="02020400000000000000" pitchFamily="18" charset="-128"/>
              </a:rPr>
              <a:t>歳以上）</a:t>
            </a:r>
            <a:endParaRPr kumimoji="1" lang="en-US" altLang="ja-JP" sz="1200" b="1" dirty="0">
              <a:latin typeface="Tsukushi A Round Gothic Regular" panose="02020400000000000000" pitchFamily="18" charset="-128"/>
              <a:ea typeface="Tsukushi A Round Gothic Regular" panose="02020400000000000000" pitchFamily="18" charset="-128"/>
            </a:endParaRPr>
          </a:p>
          <a:p>
            <a:r>
              <a:rPr kumimoji="1" lang="ja-JP" altLang="en-US" sz="1200" b="1">
                <a:latin typeface="Tsukushi A Round Gothic Regular" panose="02020400000000000000" pitchFamily="18" charset="-128"/>
                <a:ea typeface="Tsukushi A Round Gothic Regular" panose="02020400000000000000" pitchFamily="18" charset="-128"/>
              </a:rPr>
              <a:t>作業時間：完成まで２</a:t>
            </a:r>
            <a:r>
              <a:rPr kumimoji="1" lang="en-US" altLang="ja-JP" sz="1200" b="1" dirty="0">
                <a:latin typeface="Tsukushi A Round Gothic Regular" panose="02020400000000000000" pitchFamily="18" charset="-128"/>
                <a:ea typeface="Tsukushi A Round Gothic Regular" panose="02020400000000000000" pitchFamily="18" charset="-128"/>
              </a:rPr>
              <a:t>〜</a:t>
            </a:r>
            <a:r>
              <a:rPr kumimoji="1" lang="ja-JP" altLang="en-US" sz="1200" b="1">
                <a:latin typeface="Tsukushi A Round Gothic Regular" panose="02020400000000000000" pitchFamily="18" charset="-128"/>
                <a:ea typeface="Tsukushi A Round Gothic Regular" panose="02020400000000000000" pitchFamily="18" charset="-128"/>
              </a:rPr>
              <a:t>３時間かかる可能性があります</a:t>
            </a:r>
            <a:endParaRPr kumimoji="1" lang="en-US" altLang="ja-JP" sz="1200" b="1" dirty="0">
              <a:latin typeface="Tsukushi A Round Gothic Regular" panose="02020400000000000000" pitchFamily="18" charset="-128"/>
              <a:ea typeface="Tsukushi A Round Gothic Regular" panose="02020400000000000000" pitchFamily="18" charset="-128"/>
            </a:endParaRPr>
          </a:p>
          <a:p>
            <a:r>
              <a:rPr kumimoji="1" lang="en-US" altLang="ja-JP" sz="1200" b="1" dirty="0">
                <a:latin typeface="Tsukushi A Round Gothic Regular" panose="02020400000000000000" pitchFamily="18" charset="-128"/>
                <a:ea typeface="Tsukushi A Round Gothic Regular" panose="02020400000000000000" pitchFamily="18" charset="-128"/>
              </a:rPr>
              <a:t>		</a:t>
            </a:r>
            <a:r>
              <a:rPr kumimoji="1" lang="ja-JP" altLang="en-US" sz="1200" b="1">
                <a:latin typeface="Tsukushi A Round Gothic Regular" panose="02020400000000000000" pitchFamily="18" charset="-128"/>
                <a:ea typeface="Tsukushi A Round Gothic Regular" panose="02020400000000000000" pitchFamily="18" charset="-128"/>
              </a:rPr>
              <a:t>当日作業が終了しない場合は、次回の調整をさせていただく</a:t>
            </a:r>
            <a:endParaRPr kumimoji="1" lang="en-US" altLang="ja-JP" sz="1200" b="1" dirty="0">
              <a:latin typeface="Tsukushi A Round Gothic Regular" panose="02020400000000000000" pitchFamily="18" charset="-128"/>
              <a:ea typeface="Tsukushi A Round Gothic Regular" panose="02020400000000000000" pitchFamily="18" charset="-128"/>
            </a:endParaRPr>
          </a:p>
          <a:p>
            <a:r>
              <a:rPr kumimoji="1" lang="en-US" altLang="ja-JP" sz="1200" b="1" dirty="0">
                <a:latin typeface="Tsukushi A Round Gothic Regular" panose="02020400000000000000" pitchFamily="18" charset="-128"/>
                <a:ea typeface="Tsukushi A Round Gothic Regular" panose="02020400000000000000" pitchFamily="18" charset="-128"/>
              </a:rPr>
              <a:t>		</a:t>
            </a:r>
            <a:r>
              <a:rPr kumimoji="1" lang="ja-JP" altLang="en-US" sz="1200" b="1">
                <a:latin typeface="Tsukushi A Round Gothic Regular" panose="02020400000000000000" pitchFamily="18" charset="-128"/>
                <a:ea typeface="Tsukushi A Round Gothic Regular" panose="02020400000000000000" pitchFamily="18" charset="-128"/>
              </a:rPr>
              <a:t>可能性があります</a:t>
            </a:r>
            <a:endParaRPr kumimoji="1" lang="en-US" altLang="ja-JP" sz="1200" b="1" dirty="0">
              <a:latin typeface="Tsukushi A Round Gothic Regular" panose="02020400000000000000" pitchFamily="18" charset="-128"/>
              <a:ea typeface="Tsukushi A Round Gothic Regular" panose="02020400000000000000" pitchFamily="18" charset="-128"/>
            </a:endParaRPr>
          </a:p>
          <a:p>
            <a:r>
              <a:rPr kumimoji="1" lang="en-US" altLang="ja-JP" sz="1200" b="1" dirty="0">
                <a:latin typeface="Tsukushi A Round Gothic Regular" panose="02020400000000000000" pitchFamily="18" charset="-128"/>
                <a:ea typeface="Tsukushi A Round Gothic Regular" panose="02020400000000000000" pitchFamily="18" charset="-128"/>
              </a:rPr>
              <a:t>		</a:t>
            </a:r>
            <a:r>
              <a:rPr kumimoji="1" lang="ja-JP" altLang="en-US" sz="1200" b="1">
                <a:latin typeface="Tsukushi A Round Gothic Regular" panose="02020400000000000000" pitchFamily="18" charset="-128"/>
                <a:ea typeface="Tsukushi A Round Gothic Regular" panose="02020400000000000000" pitchFamily="18" charset="-128"/>
              </a:rPr>
              <a:t>初回ご参加時には最初に注意事項の説明や予備知識に関するお話をします</a:t>
            </a:r>
          </a:p>
        </p:txBody>
      </p:sp>
      <p:pic>
        <p:nvPicPr>
          <p:cNvPr id="28" name="図 39">
            <a:extLst>
              <a:ext uri="{FF2B5EF4-FFF2-40B4-BE49-F238E27FC236}">
                <a16:creationId xmlns:a16="http://schemas.microsoft.com/office/drawing/2014/main" id="{C12F34A8-66F9-5DA5-CF20-054E6BC544BE}"/>
              </a:ext>
            </a:extLst>
          </p:cNvPr>
          <p:cNvPicPr>
            <a:picLocks noChangeAspect="1"/>
          </p:cNvPicPr>
          <p:nvPr/>
        </p:nvPicPr>
        <p:blipFill>
          <a:blip r:embed="rId3" cstate="print">
            <a:extLst>
              <a:ext uri="{28A0092B-C50C-407E-A947-70E740481C1C}">
                <a14:useLocalDpi xmlns:a14="http://schemas.microsoft.com/office/drawing/2010/main" val="0"/>
              </a:ext>
            </a:extLst>
          </a:blip>
          <a:srcRect l="22076" t="7303" r="25320" b="10907"/>
          <a:stretch>
            <a:fillRect/>
          </a:stretch>
        </p:blipFill>
        <p:spPr>
          <a:xfrm>
            <a:off x="1404766" y="8316348"/>
            <a:ext cx="1104900" cy="1288415"/>
          </a:xfrm>
          <a:prstGeom prst="rect">
            <a:avLst/>
          </a:prstGeom>
        </p:spPr>
      </p:pic>
      <p:pic>
        <p:nvPicPr>
          <p:cNvPr id="29" name="図形 11" descr="nappa Map">
            <a:extLst>
              <a:ext uri="{FF2B5EF4-FFF2-40B4-BE49-F238E27FC236}">
                <a16:creationId xmlns:a16="http://schemas.microsoft.com/office/drawing/2014/main" id="{38613F9F-190A-E108-F687-DD9F36883CE7}"/>
              </a:ext>
            </a:extLst>
          </p:cNvPr>
          <p:cNvPicPr>
            <a:picLocks noChangeAspect="1"/>
          </p:cNvPicPr>
          <p:nvPr/>
        </p:nvPicPr>
        <p:blipFill>
          <a:blip r:embed="rId4"/>
          <a:stretch>
            <a:fillRect/>
          </a:stretch>
        </p:blipFill>
        <p:spPr>
          <a:xfrm>
            <a:off x="2715505" y="7251892"/>
            <a:ext cx="3712700" cy="2394421"/>
          </a:xfrm>
          <a:prstGeom prst="rect">
            <a:avLst/>
          </a:prstGeom>
          <a:ln w="28575" cmpd="sng">
            <a:solidFill>
              <a:schemeClr val="accent1">
                <a:shade val="50000"/>
              </a:schemeClr>
            </a:solidFill>
            <a:prstDash val="solid"/>
          </a:ln>
        </p:spPr>
      </p:pic>
      <p:pic>
        <p:nvPicPr>
          <p:cNvPr id="30" name="図形 2" descr="日本財団画像データ">
            <a:extLst>
              <a:ext uri="{FF2B5EF4-FFF2-40B4-BE49-F238E27FC236}">
                <a16:creationId xmlns:a16="http://schemas.microsoft.com/office/drawing/2014/main" id="{91FFD20D-EEE2-9F82-F64B-CA026DC0D7F1}"/>
              </a:ext>
            </a:extLst>
          </p:cNvPr>
          <p:cNvPicPr>
            <a:picLocks noChangeAspect="1"/>
          </p:cNvPicPr>
          <p:nvPr/>
        </p:nvPicPr>
        <p:blipFill>
          <a:blip r:embed="rId5"/>
          <a:stretch>
            <a:fillRect/>
          </a:stretch>
        </p:blipFill>
        <p:spPr>
          <a:xfrm>
            <a:off x="438931" y="8460493"/>
            <a:ext cx="965835" cy="1000125"/>
          </a:xfrm>
          <a:prstGeom prst="rect">
            <a:avLst/>
          </a:prstGeom>
        </p:spPr>
      </p:pic>
      <p:sp>
        <p:nvSpPr>
          <p:cNvPr id="31" name="テキスト ボックス 30">
            <a:extLst>
              <a:ext uri="{FF2B5EF4-FFF2-40B4-BE49-F238E27FC236}">
                <a16:creationId xmlns:a16="http://schemas.microsoft.com/office/drawing/2014/main" id="{4CBABA2D-E997-F82B-0E77-12C520517E2E}"/>
              </a:ext>
            </a:extLst>
          </p:cNvPr>
          <p:cNvSpPr txBox="1"/>
          <p:nvPr/>
        </p:nvSpPr>
        <p:spPr>
          <a:xfrm>
            <a:off x="2601544" y="6358590"/>
            <a:ext cx="3120367" cy="1000125"/>
          </a:xfrm>
          <a:prstGeom prst="rect">
            <a:avLst/>
          </a:prstGeom>
          <a:noFill/>
        </p:spPr>
        <p:txBody>
          <a:bodyPr wrap="square" rtlCol="0">
            <a:noAutofit/>
          </a:bodyPr>
          <a:lstStyle/>
          <a:p>
            <a:pPr algn="just">
              <a:lnSpc>
                <a:spcPct val="130000"/>
              </a:lnSpc>
            </a:pPr>
            <a:r>
              <a:rPr lang="en-US" altLang="zh-CN" sz="1200" b="1" kern="1200" dirty="0">
                <a:solidFill>
                  <a:srgbClr val="000000"/>
                </a:solidFill>
                <a:latin typeface="Tsukushi A Round Gothic Regular" panose="02020400000000000000" pitchFamily="18" charset="-128"/>
                <a:ea typeface="Tsukushi A Round Gothic Regular" panose="02020400000000000000" pitchFamily="18" charset="-128"/>
                <a:cs typeface="HG丸ｺﾞｼｯｸM-PRO" panose="020F0400000000000000" charset="-128"/>
                <a:sym typeface="Times New Roman" panose="02020603050405020304"/>
              </a:rPr>
              <a:t>〒134-0084</a:t>
            </a:r>
          </a:p>
          <a:p>
            <a:pPr algn="just">
              <a:lnSpc>
                <a:spcPct val="130000"/>
              </a:lnSpc>
            </a:pPr>
            <a:r>
              <a:rPr lang="en-US" altLang="zh-CN" sz="1200" b="1" kern="1200" dirty="0">
                <a:solidFill>
                  <a:srgbClr val="000000"/>
                </a:solidFill>
                <a:latin typeface="Tsukushi A Round Gothic Regular" panose="02020400000000000000" pitchFamily="18" charset="-128"/>
                <a:ea typeface="Tsukushi A Round Gothic Regular" panose="02020400000000000000" pitchFamily="18" charset="-128"/>
                <a:cs typeface="HG丸ｺﾞｼｯｸM-PRO" panose="020F0400000000000000" charset="-128"/>
                <a:sym typeface="Times New Roman" panose="02020603050405020304"/>
              </a:rPr>
              <a:t>東京都江戸川区東葛西1-9-15</a:t>
            </a:r>
          </a:p>
          <a:p>
            <a:pPr algn="just">
              <a:lnSpc>
                <a:spcPct val="130000"/>
              </a:lnSpc>
            </a:pPr>
            <a:r>
              <a:rPr lang="en-US" altLang="zh-CN" sz="1200" b="1" kern="1200" dirty="0">
                <a:solidFill>
                  <a:srgbClr val="000000"/>
                </a:solidFill>
                <a:latin typeface="Tsukushi A Round Gothic Regular" panose="02020400000000000000" pitchFamily="18" charset="-128"/>
                <a:ea typeface="Tsukushi A Round Gothic Regular" panose="02020400000000000000" pitchFamily="18" charset="-128"/>
                <a:cs typeface="HG丸ｺﾞｼｯｸM-PRO" panose="020F0400000000000000" charset="-128"/>
                <a:sym typeface="Times New Roman" panose="02020603050405020304"/>
              </a:rPr>
              <a:t>TEL 03-5605-8116(</a:t>
            </a:r>
            <a:r>
              <a:rPr lang="en-US" altLang="zh-CN" sz="1200" b="1" kern="1200" dirty="0" err="1">
                <a:solidFill>
                  <a:srgbClr val="000000"/>
                </a:solidFill>
                <a:latin typeface="Tsukushi A Round Gothic Regular" panose="02020400000000000000" pitchFamily="18" charset="-128"/>
                <a:ea typeface="Tsukushi A Round Gothic Regular" panose="02020400000000000000" pitchFamily="18" charset="-128"/>
                <a:cs typeface="HG丸ｺﾞｼｯｸM-PRO" panose="020F0400000000000000" charset="-128"/>
                <a:sym typeface="Times New Roman" panose="02020603050405020304"/>
              </a:rPr>
              <a:t>お問い合わせ先</a:t>
            </a:r>
            <a:r>
              <a:rPr lang="en-US" altLang="zh-CN" sz="1200" b="1" kern="1200" dirty="0">
                <a:solidFill>
                  <a:srgbClr val="000000"/>
                </a:solidFill>
                <a:latin typeface="Tsukushi A Round Gothic Regular" panose="02020400000000000000" pitchFamily="18" charset="-128"/>
                <a:ea typeface="Tsukushi A Round Gothic Regular" panose="02020400000000000000" pitchFamily="18" charset="-128"/>
                <a:cs typeface="HG丸ｺﾞｼｯｸM-PRO" panose="020F0400000000000000" charset="-128"/>
                <a:sym typeface="Times New Roman" panose="02020603050405020304"/>
              </a:rPr>
              <a:t>）</a:t>
            </a:r>
          </a:p>
        </p:txBody>
      </p:sp>
      <p:pic>
        <p:nvPicPr>
          <p:cNvPr id="34" name="図 33" descr="QR コード&#10;&#10;自動的に生成された説明">
            <a:extLst>
              <a:ext uri="{FF2B5EF4-FFF2-40B4-BE49-F238E27FC236}">
                <a16:creationId xmlns:a16="http://schemas.microsoft.com/office/drawing/2014/main" id="{54307EED-A968-285C-102F-32D45C61A63B}"/>
              </a:ext>
            </a:extLst>
          </p:cNvPr>
          <p:cNvPicPr>
            <a:picLocks noChangeAspect="1"/>
          </p:cNvPicPr>
          <p:nvPr/>
        </p:nvPicPr>
        <p:blipFill>
          <a:blip r:embed="rId6"/>
          <a:stretch>
            <a:fillRect/>
          </a:stretch>
        </p:blipFill>
        <p:spPr>
          <a:xfrm>
            <a:off x="5376715" y="6042072"/>
            <a:ext cx="1111885" cy="1111885"/>
          </a:xfrm>
          <a:prstGeom prst="rect">
            <a:avLst/>
          </a:prstGeom>
        </p:spPr>
      </p:pic>
      <p:sp>
        <p:nvSpPr>
          <p:cNvPr id="35" name="テキスト ボックス 34">
            <a:extLst>
              <a:ext uri="{FF2B5EF4-FFF2-40B4-BE49-F238E27FC236}">
                <a16:creationId xmlns:a16="http://schemas.microsoft.com/office/drawing/2014/main" id="{C1F25723-E1AF-B225-B85A-A1925ACCDE64}"/>
              </a:ext>
            </a:extLst>
          </p:cNvPr>
          <p:cNvSpPr txBox="1"/>
          <p:nvPr/>
        </p:nvSpPr>
        <p:spPr>
          <a:xfrm>
            <a:off x="5387928" y="5887272"/>
            <a:ext cx="1103583" cy="246221"/>
          </a:xfrm>
          <a:prstGeom prst="rect">
            <a:avLst/>
          </a:prstGeom>
          <a:noFill/>
        </p:spPr>
        <p:txBody>
          <a:bodyPr wrap="square" rtlCol="0">
            <a:spAutoFit/>
          </a:bodyPr>
          <a:lstStyle/>
          <a:p>
            <a:r>
              <a:rPr kumimoji="1" lang="en-US" altLang="ja-JP" sz="1000" dirty="0">
                <a:latin typeface="Arial Nova" panose="020B0504020202020204" pitchFamily="34" charset="0"/>
                <a:ea typeface="Tsukushi A Round Gothic Regular" panose="02020400000000000000" pitchFamily="18" charset="-128"/>
              </a:rPr>
              <a:t>Google Map QR</a:t>
            </a:r>
            <a:endParaRPr kumimoji="1" lang="ja-JP" altLang="en-US" sz="1000">
              <a:latin typeface="Arial Nova" panose="020B0504020202020204" pitchFamily="34" charset="0"/>
              <a:ea typeface="Tsukushi A Round Gothic Regular" panose="02020400000000000000" pitchFamily="18" charset="-128"/>
            </a:endParaRPr>
          </a:p>
        </p:txBody>
      </p:sp>
      <p:sp>
        <p:nvSpPr>
          <p:cNvPr id="38" name="テキスト ボックス 37">
            <a:extLst>
              <a:ext uri="{FF2B5EF4-FFF2-40B4-BE49-F238E27FC236}">
                <a16:creationId xmlns:a16="http://schemas.microsoft.com/office/drawing/2014/main" id="{A2D2814B-C500-D02C-D25E-7F7892AF83F2}"/>
              </a:ext>
            </a:extLst>
          </p:cNvPr>
          <p:cNvSpPr txBox="1"/>
          <p:nvPr/>
        </p:nvSpPr>
        <p:spPr>
          <a:xfrm>
            <a:off x="732727" y="5220324"/>
            <a:ext cx="4525073" cy="761747"/>
          </a:xfrm>
          <a:prstGeom prst="rect">
            <a:avLst/>
          </a:prstGeom>
          <a:noFill/>
        </p:spPr>
        <p:txBody>
          <a:bodyPr wrap="square">
            <a:spAutoFit/>
          </a:bodyPr>
          <a:lstStyle/>
          <a:p>
            <a:r>
              <a:rPr lang="en-US" altLang="zh-CN" sz="1200" b="1" dirty="0">
                <a:solidFill>
                  <a:srgbClr val="000000"/>
                </a:solidFill>
                <a:latin typeface="Tsukushi A Round Gothic Regular" panose="02020400000000000000" pitchFamily="18" charset="-128"/>
                <a:ea typeface="Tsukushi A Round Gothic Regular" panose="02020400000000000000" pitchFamily="18" charset="-128"/>
                <a:cs typeface="HG丸ｺﾞｼｯｸM-PRO" panose="020F0400000000000000" charset="-128"/>
                <a:sym typeface="Times New Roman" panose="02020603050405020304"/>
              </a:rPr>
              <a:t>TEL</a:t>
            </a:r>
            <a:r>
              <a:rPr lang="ja-JP" altLang="en-US" sz="1200" b="1">
                <a:solidFill>
                  <a:srgbClr val="000000"/>
                </a:solidFill>
                <a:latin typeface="Tsukushi A Round Gothic Regular" panose="02020400000000000000" pitchFamily="18" charset="-128"/>
                <a:ea typeface="Tsukushi A Round Gothic Regular" panose="02020400000000000000" pitchFamily="18" charset="-128"/>
                <a:cs typeface="HG丸ｺﾞｼｯｸM-PRO" panose="020F0400000000000000" charset="-128"/>
                <a:sym typeface="Times New Roman" panose="02020603050405020304"/>
              </a:rPr>
              <a:t>　</a:t>
            </a:r>
            <a:r>
              <a:rPr lang="zh-CN" altLang="en-US" sz="1200" b="1" dirty="0">
                <a:solidFill>
                  <a:srgbClr val="000000"/>
                </a:solidFill>
                <a:latin typeface="Tsukushi A Round Gothic Regular" panose="02020400000000000000" pitchFamily="18" charset="-128"/>
                <a:ea typeface="Tsukushi A Round Gothic Regular" panose="02020400000000000000" pitchFamily="18" charset="-128"/>
                <a:cs typeface="HG丸ｺﾞｼｯｸM-PRO" panose="020F0400000000000000" charset="-128"/>
                <a:sym typeface="Times New Roman" panose="02020603050405020304"/>
              </a:rPr>
              <a:t>：</a:t>
            </a:r>
            <a:r>
              <a:rPr lang="en-US" altLang="zh-CN" sz="1200" b="1" kern="1200" dirty="0">
                <a:solidFill>
                  <a:srgbClr val="000000"/>
                </a:solidFill>
                <a:latin typeface="Tsukushi A Round Gothic Regular" panose="02020400000000000000" pitchFamily="18" charset="-128"/>
                <a:ea typeface="Tsukushi A Round Gothic Regular" panose="02020400000000000000" pitchFamily="18" charset="-128"/>
                <a:cs typeface="HG丸ｺﾞｼｯｸM-PRO" panose="020F0400000000000000" charset="-128"/>
                <a:sym typeface="Times New Roman" panose="02020603050405020304"/>
              </a:rPr>
              <a:t>03-5605-8116</a:t>
            </a:r>
          </a:p>
          <a:p>
            <a:r>
              <a:rPr lang="ja-JP" altLang="en-US" sz="1050" b="1">
                <a:solidFill>
                  <a:srgbClr val="000000"/>
                </a:solidFill>
                <a:latin typeface="Tsukushi A Round Gothic Regular" panose="02020400000000000000" pitchFamily="18" charset="-128"/>
                <a:ea typeface="Tsukushi A Round Gothic Regular" panose="02020400000000000000" pitchFamily="18" charset="-128"/>
                <a:sym typeface="Times New Roman" panose="02020603050405020304"/>
              </a:rPr>
              <a:t>要予約</a:t>
            </a:r>
            <a:r>
              <a:rPr lang="en-US" altLang="ja-JP" sz="1050" b="1" dirty="0">
                <a:solidFill>
                  <a:srgbClr val="000000"/>
                </a:solidFill>
                <a:latin typeface="Tsukushi A Round Gothic Regular" panose="02020400000000000000" pitchFamily="18" charset="-128"/>
                <a:ea typeface="Tsukushi A Round Gothic Regular" panose="02020400000000000000" pitchFamily="18" charset="-128"/>
                <a:sym typeface="Times New Roman" panose="02020603050405020304"/>
              </a:rPr>
              <a:t> </a:t>
            </a:r>
            <a:r>
              <a:rPr lang="ja-JP" altLang="en-US" sz="1050" b="1">
                <a:solidFill>
                  <a:srgbClr val="000000"/>
                </a:solidFill>
                <a:latin typeface="Tsukushi A Round Gothic Regular" panose="02020400000000000000" pitchFamily="18" charset="-128"/>
                <a:ea typeface="Tsukushi A Round Gothic Regular" panose="02020400000000000000" pitchFamily="18" charset="-128"/>
                <a:sym typeface="Times New Roman" panose="02020603050405020304"/>
              </a:rPr>
              <a:t>：ご希望教材をお知らせ下さい。</a:t>
            </a:r>
            <a:endParaRPr lang="en-US" altLang="ja-JP" sz="1050" b="1" dirty="0">
              <a:solidFill>
                <a:srgbClr val="000000"/>
              </a:solidFill>
              <a:latin typeface="Tsukushi A Round Gothic Regular" panose="02020400000000000000" pitchFamily="18" charset="-128"/>
              <a:ea typeface="Tsukushi A Round Gothic Regular" panose="02020400000000000000" pitchFamily="18" charset="-128"/>
              <a:sym typeface="Times New Roman" panose="02020603050405020304"/>
            </a:endParaRPr>
          </a:p>
          <a:p>
            <a:r>
              <a:rPr lang="ja-JP" altLang="en-US" sz="1050" b="1">
                <a:solidFill>
                  <a:srgbClr val="000000"/>
                </a:solidFill>
                <a:latin typeface="Tsukushi A Round Gothic Regular" panose="02020400000000000000" pitchFamily="18" charset="-128"/>
                <a:ea typeface="Tsukushi A Round Gothic Regular" panose="02020400000000000000" pitchFamily="18" charset="-128"/>
                <a:sym typeface="Times New Roman" panose="02020603050405020304"/>
              </a:rPr>
              <a:t>１日最大３組限定　応募者多数の場合は先着順で次回以降順次開催による参加となります。</a:t>
            </a:r>
            <a:endParaRPr lang="ja-JP" altLang="en-US" sz="1200"/>
          </a:p>
        </p:txBody>
      </p:sp>
      <p:sp>
        <p:nvSpPr>
          <p:cNvPr id="39" name="正方形/長方形 38">
            <a:extLst>
              <a:ext uri="{FF2B5EF4-FFF2-40B4-BE49-F238E27FC236}">
                <a16:creationId xmlns:a16="http://schemas.microsoft.com/office/drawing/2014/main" id="{09FADDBA-5BA0-32ED-0A40-9384A710A4B4}"/>
              </a:ext>
            </a:extLst>
          </p:cNvPr>
          <p:cNvSpPr/>
          <p:nvPr/>
        </p:nvSpPr>
        <p:spPr>
          <a:xfrm>
            <a:off x="605789" y="4727758"/>
            <a:ext cx="5701814" cy="3946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48" name="角丸四角形 47">
            <a:extLst>
              <a:ext uri="{FF2B5EF4-FFF2-40B4-BE49-F238E27FC236}">
                <a16:creationId xmlns:a16="http://schemas.microsoft.com/office/drawing/2014/main" id="{AD3FD318-37D2-2FE7-0EC9-79961A4B8CB6}"/>
              </a:ext>
            </a:extLst>
          </p:cNvPr>
          <p:cNvSpPr/>
          <p:nvPr/>
        </p:nvSpPr>
        <p:spPr>
          <a:xfrm>
            <a:off x="334107" y="1235482"/>
            <a:ext cx="6300567" cy="1153551"/>
          </a:xfrm>
          <a:prstGeom prst="roundRect">
            <a:avLst/>
          </a:prstGeom>
          <a:solidFill>
            <a:schemeClr val="accent6">
              <a:lumMod val="20000"/>
              <a:lumOff val="80000"/>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02AE8290-F0A3-D102-229D-D9E19C750A8C}"/>
              </a:ext>
            </a:extLst>
          </p:cNvPr>
          <p:cNvSpPr txBox="1"/>
          <p:nvPr/>
        </p:nvSpPr>
        <p:spPr>
          <a:xfrm>
            <a:off x="641837" y="4776332"/>
            <a:ext cx="1490980" cy="307777"/>
          </a:xfrm>
          <a:prstGeom prst="rect">
            <a:avLst/>
          </a:prstGeom>
          <a:noFill/>
        </p:spPr>
        <p:txBody>
          <a:bodyPr wrap="square" rtlCol="0">
            <a:spAutoFit/>
          </a:bodyPr>
          <a:lstStyle/>
          <a:p>
            <a:r>
              <a:rPr kumimoji="1" lang="ja-JP" altLang="en-US" sz="1400">
                <a:latin typeface="Tsukushi A Round Gothic Regular" panose="02020400000000000000" pitchFamily="18" charset="-128"/>
                <a:ea typeface="Tsukushi A Round Gothic Regular" panose="02020400000000000000" pitchFamily="18" charset="-128"/>
              </a:rPr>
              <a:t>お申し込み方法</a:t>
            </a:r>
          </a:p>
        </p:txBody>
      </p:sp>
      <p:sp>
        <p:nvSpPr>
          <p:cNvPr id="42" name="円/楕円 41">
            <a:extLst>
              <a:ext uri="{FF2B5EF4-FFF2-40B4-BE49-F238E27FC236}">
                <a16:creationId xmlns:a16="http://schemas.microsoft.com/office/drawing/2014/main" id="{4B61DDD3-8BB0-A008-9623-1094FA0F6923}"/>
              </a:ext>
            </a:extLst>
          </p:cNvPr>
          <p:cNvSpPr/>
          <p:nvPr/>
        </p:nvSpPr>
        <p:spPr>
          <a:xfrm>
            <a:off x="6086476" y="4725870"/>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7B28EF96-298F-1FDE-24BA-CDC55F6065A8}"/>
              </a:ext>
            </a:extLst>
          </p:cNvPr>
          <p:cNvSpPr txBox="1"/>
          <p:nvPr/>
        </p:nvSpPr>
        <p:spPr>
          <a:xfrm>
            <a:off x="569741" y="1310180"/>
            <a:ext cx="5829300" cy="1015663"/>
          </a:xfrm>
          <a:prstGeom prst="rect">
            <a:avLst/>
          </a:prstGeom>
          <a:noFill/>
        </p:spPr>
        <p:txBody>
          <a:bodyPr wrap="square" rtlCol="0">
            <a:spAutoFit/>
          </a:bodyPr>
          <a:lstStyle/>
          <a:p>
            <a:r>
              <a:rPr kumimoji="1" lang="ja-JP" altLang="en-US" sz="1200" b="1">
                <a:latin typeface="Tsukushi A Round Gothic Bold" panose="02020400000000000000" pitchFamily="18" charset="-128"/>
                <a:ea typeface="Tsukushi A Round Gothic Bold" panose="02020400000000000000" pitchFamily="18" charset="-128"/>
              </a:rPr>
              <a:t>自由研究の題材にもなる電子工作教室開催のご提案です。</a:t>
            </a:r>
          </a:p>
          <a:p>
            <a:r>
              <a:rPr kumimoji="1" lang="ja-JP" altLang="en-US" sz="1200" b="1">
                <a:latin typeface="Tsukushi A Round Gothic Bold" panose="02020400000000000000" pitchFamily="18" charset="-128"/>
                <a:ea typeface="Tsukushi A Round Gothic Bold" panose="02020400000000000000" pitchFamily="18" charset="-128"/>
              </a:rPr>
              <a:t>作るのは、小学校低学年でもチャレンジできるはこらじから、</a:t>
            </a:r>
          </a:p>
          <a:p>
            <a:r>
              <a:rPr kumimoji="1" lang="ja-JP" altLang="en-US" sz="1200" b="1">
                <a:latin typeface="Tsukushi A Round Gothic Bold" panose="02020400000000000000" pitchFamily="18" charset="-128"/>
                <a:ea typeface="Tsukushi A Round Gothic Bold" panose="02020400000000000000" pitchFamily="18" charset="-128"/>
              </a:rPr>
              <a:t>手ごたえのある本格的で実用にできる動きセンサーアラームなど。</a:t>
            </a:r>
            <a:endParaRPr kumimoji="1" lang="en-US" altLang="ja-JP" sz="1200" b="1" dirty="0">
              <a:latin typeface="Tsukushi A Round Gothic Bold" panose="02020400000000000000" pitchFamily="18" charset="-128"/>
              <a:ea typeface="Tsukushi A Round Gothic Bold" panose="02020400000000000000" pitchFamily="18" charset="-128"/>
            </a:endParaRPr>
          </a:p>
          <a:p>
            <a:r>
              <a:rPr kumimoji="1" lang="ja-JP" altLang="en-US" sz="1200" b="1">
                <a:latin typeface="Tsukushi A Round Gothic Bold" panose="02020400000000000000" pitchFamily="18" charset="-128"/>
                <a:ea typeface="Tsukushi A Round Gothic Bold" panose="02020400000000000000" pitchFamily="18" charset="-128"/>
              </a:rPr>
              <a:t>好みのものを選んで頂きます。</a:t>
            </a:r>
          </a:p>
          <a:p>
            <a:r>
              <a:rPr kumimoji="1" lang="ja-JP" altLang="en-US" sz="1200" b="1">
                <a:latin typeface="Tsukushi A Round Gothic Bold" panose="02020400000000000000" pitchFamily="18" charset="-128"/>
                <a:ea typeface="Tsukushi A Round Gothic Bold" panose="02020400000000000000" pitchFamily="18" charset="-128"/>
              </a:rPr>
              <a:t>完成まで、ていねいにアドバイスします。</a:t>
            </a:r>
            <a:endParaRPr kumimoji="1" lang="en-US" altLang="ja-JP" sz="1200" b="1" dirty="0">
              <a:latin typeface="Tsukushi A Round Gothic Bold" panose="02020400000000000000" pitchFamily="18" charset="-128"/>
              <a:ea typeface="Tsukushi A Round Gothic Bold" panose="02020400000000000000" pitchFamily="18" charset="-128"/>
            </a:endParaRPr>
          </a:p>
        </p:txBody>
      </p:sp>
    </p:spTree>
    <p:extLst>
      <p:ext uri="{BB962C8B-B14F-4D97-AF65-F5344CB8AC3E}">
        <p14:creationId xmlns:p14="http://schemas.microsoft.com/office/powerpoint/2010/main" val="80774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59000" r="-59000"/>
          </a:stretch>
        </a:blipFill>
        <a:effectLst/>
      </p:bgPr>
    </p:bg>
    <p:spTree>
      <p:nvGrpSpPr>
        <p:cNvPr id="1" name="">
          <a:extLst>
            <a:ext uri="{FF2B5EF4-FFF2-40B4-BE49-F238E27FC236}">
              <a16:creationId xmlns:a16="http://schemas.microsoft.com/office/drawing/2014/main" id="{41A00927-691C-A845-410B-9E2D4C43442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F4F48B1-07AB-83F6-E56B-8F4956E9FE7C}"/>
              </a:ext>
            </a:extLst>
          </p:cNvPr>
          <p:cNvSpPr txBox="1"/>
          <p:nvPr/>
        </p:nvSpPr>
        <p:spPr>
          <a:xfrm>
            <a:off x="2359050" y="877093"/>
            <a:ext cx="3161711" cy="738664"/>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ワイド</a:t>
            </a:r>
            <a:r>
              <a:rPr lang="en-US" altLang="ja-JP" sz="1200" b="1" dirty="0">
                <a:solidFill>
                  <a:schemeClr val="accent2">
                    <a:lumMod val="75000"/>
                  </a:schemeClr>
                </a:solidFill>
                <a:latin typeface="Arphic YuyuGothictai Extra JIS" pitchFamily="49" charset="-128"/>
                <a:ea typeface="Arphic YuyuGothictai Extra JIS" pitchFamily="49" charset="-128"/>
              </a:rPr>
              <a:t>FM</a:t>
            </a:r>
            <a:r>
              <a:rPr lang="ja-JP" altLang="en-US" sz="1200" b="1">
                <a:solidFill>
                  <a:schemeClr val="accent2">
                    <a:lumMod val="75000"/>
                  </a:schemeClr>
                </a:solidFill>
                <a:latin typeface="Arphic YuyuGothictai Extra JIS" pitchFamily="49" charset="-128"/>
                <a:ea typeface="Arphic YuyuGothictai Extra JIS" pitchFamily="49" charset="-128"/>
              </a:rPr>
              <a:t>はこらじ</a:t>
            </a:r>
            <a:r>
              <a:rPr lang="en-US" altLang="ja-JP" sz="1200" b="1" dirty="0">
                <a:solidFill>
                  <a:schemeClr val="accent2">
                    <a:lumMod val="75000"/>
                  </a:schemeClr>
                </a:solidFill>
                <a:latin typeface="Arphic YuyuGothictai Extra JIS" pitchFamily="49" charset="-128"/>
                <a:ea typeface="Arphic YuyuGothictai Extra JIS" pitchFamily="49" charset="-128"/>
              </a:rPr>
              <a:t>[JS-611]</a:t>
            </a:r>
          </a:p>
          <a:p>
            <a:r>
              <a:rPr lang="ja-JP" altLang="en-US" sz="1000"/>
              <a:t>部品を差し込んで組み立てるラジオ工作キットです。工具不要で組み立てはかんたん。（８歳以上）</a:t>
            </a:r>
            <a:endParaRPr lang="en-US" altLang="ja-JP" sz="1000" dirty="0"/>
          </a:p>
          <a:p>
            <a:endParaRPr lang="ja-JP" altLang="en-US" sz="1000" b="1">
              <a:solidFill>
                <a:schemeClr val="accent2">
                  <a:lumMod val="75000"/>
                </a:schemeClr>
              </a:solidFill>
              <a:latin typeface="Tsukushi A Round Gothic Regular" panose="02020400000000000000" pitchFamily="18" charset="-128"/>
              <a:ea typeface="Tsukushi A Round Gothic Regular" panose="02020400000000000000" pitchFamily="18" charset="-128"/>
            </a:endParaRPr>
          </a:p>
        </p:txBody>
      </p:sp>
      <p:sp>
        <p:nvSpPr>
          <p:cNvPr id="7" name="テキスト ボックス 6">
            <a:extLst>
              <a:ext uri="{FF2B5EF4-FFF2-40B4-BE49-F238E27FC236}">
                <a16:creationId xmlns:a16="http://schemas.microsoft.com/office/drawing/2014/main" id="{F1C41594-9D17-EAA7-F024-01DB37DA7F67}"/>
              </a:ext>
            </a:extLst>
          </p:cNvPr>
          <p:cNvSpPr txBox="1"/>
          <p:nvPr/>
        </p:nvSpPr>
        <p:spPr>
          <a:xfrm>
            <a:off x="3895030" y="1488258"/>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ja-JP" altLang="en-US" sz="1100">
                <a:latin typeface="Tsukushi A Round Gothic Regular" panose="02020400000000000000" pitchFamily="18" charset="-128"/>
                <a:ea typeface="Tsukushi A Round Gothic Regular" panose="02020400000000000000" pitchFamily="18" charset="-128"/>
                <a:sym typeface="Wingdings" pitchFamily="2" charset="2"/>
              </a:rPr>
              <a:t>：</a:t>
            </a:r>
            <a:r>
              <a:rPr kumimoji="1" lang="en-US" altLang="ja-JP" sz="1100" dirty="0">
                <a:latin typeface="Tsukushi A Round Gothic Regular" panose="02020400000000000000" pitchFamily="18" charset="-128"/>
                <a:ea typeface="Tsukushi A Round Gothic Regular" panose="02020400000000000000" pitchFamily="18" charset="-128"/>
                <a:sym typeface="Wingdings" pitchFamily="2" charset="2"/>
              </a:rPr>
              <a:t>1</a:t>
            </a:r>
            <a:r>
              <a:rPr kumimoji="1" lang="en-US" altLang="ja-JP" sz="1100" dirty="0">
                <a:latin typeface="Tsukushi A Round Gothic Regular" panose="02020400000000000000" pitchFamily="18" charset="-128"/>
                <a:ea typeface="Tsukushi A Round Gothic Regular" panose="02020400000000000000" pitchFamily="18" charset="-128"/>
              </a:rPr>
              <a:t>,500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sp>
        <p:nvSpPr>
          <p:cNvPr id="8" name="円/楕円 7">
            <a:extLst>
              <a:ext uri="{FF2B5EF4-FFF2-40B4-BE49-F238E27FC236}">
                <a16:creationId xmlns:a16="http://schemas.microsoft.com/office/drawing/2014/main" id="{D9E9BC8B-CD84-B327-C2DA-2C35F9B0FF5D}"/>
              </a:ext>
            </a:extLst>
          </p:cNvPr>
          <p:cNvSpPr/>
          <p:nvPr/>
        </p:nvSpPr>
        <p:spPr>
          <a:xfrm>
            <a:off x="597816" y="3364384"/>
            <a:ext cx="1617783" cy="159316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62B1801-92CA-DD3C-7A56-95FAE0386CD4}"/>
              </a:ext>
            </a:extLst>
          </p:cNvPr>
          <p:cNvSpPr txBox="1"/>
          <p:nvPr/>
        </p:nvSpPr>
        <p:spPr>
          <a:xfrm>
            <a:off x="2314176" y="3386900"/>
            <a:ext cx="3161711" cy="1046440"/>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エレキット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a:t>
            </a:r>
            <a:r>
              <a:rPr lang="ja-JP" altLang="en-US" sz="1200" b="1">
                <a:solidFill>
                  <a:schemeClr val="accent2">
                    <a:lumMod val="75000"/>
                  </a:schemeClr>
                </a:solidFill>
                <a:latin typeface="Arphic YuyuGothictai Extra JIS" pitchFamily="49" charset="-128"/>
                <a:ea typeface="Arphic YuyuGothictai Extra JIS" pitchFamily="49" charset="-128"/>
              </a:rPr>
              <a:t>うそ発見器</a:t>
            </a:r>
            <a:r>
              <a:rPr lang="en-US" altLang="ja-JP" sz="1200" b="1" dirty="0">
                <a:solidFill>
                  <a:schemeClr val="accent2">
                    <a:lumMod val="75000"/>
                  </a:schemeClr>
                </a:solidFill>
                <a:latin typeface="Arphic YuyuGothictai Extra JIS" pitchFamily="49" charset="-128"/>
                <a:ea typeface="Arphic YuyuGothictai Extra JIS" pitchFamily="49" charset="-128"/>
              </a:rPr>
              <a:t> [TK-724R]</a:t>
            </a:r>
          </a:p>
          <a:p>
            <a:r>
              <a:rPr lang="ja-JP" altLang="en-US" sz="1000">
                <a:latin typeface="Tsukushi A Round Gothic Regular" panose="02020400000000000000" pitchFamily="18" charset="-128"/>
                <a:ea typeface="Tsukushi A Round Gothic Regular" panose="02020400000000000000" pitchFamily="18" charset="-128"/>
              </a:rPr>
              <a:t>うそ発見器ははんだ付けで作る装置です。</a:t>
            </a:r>
            <a:br>
              <a:rPr lang="ja-JP" altLang="en-US" sz="1000">
                <a:latin typeface="Tsukushi A Round Gothic Regular" panose="02020400000000000000" pitchFamily="18" charset="-128"/>
                <a:ea typeface="Tsukushi A Round Gothic Regular" panose="02020400000000000000" pitchFamily="18" charset="-128"/>
              </a:rPr>
            </a:br>
            <a:r>
              <a:rPr lang="ja-JP" altLang="en-US" sz="1000">
                <a:latin typeface="Tsukushi A Round Gothic Regular" panose="02020400000000000000" pitchFamily="18" charset="-128"/>
                <a:ea typeface="Tsukushi A Round Gothic Regular" panose="02020400000000000000" pitchFamily="18" charset="-128"/>
              </a:rPr>
              <a:t>両手で板を握り、緊張すると</a:t>
            </a:r>
            <a:r>
              <a:rPr lang="en-US" altLang="ja-JP" sz="1000" dirty="0">
                <a:latin typeface="Tsukushi A Round Gothic Regular" panose="02020400000000000000" pitchFamily="18" charset="-128"/>
                <a:ea typeface="Tsukushi A Round Gothic Regular" panose="02020400000000000000" pitchFamily="18" charset="-128"/>
              </a:rPr>
              <a:t>...</a:t>
            </a:r>
            <a:r>
              <a:rPr lang="ja-JP" altLang="en-US" sz="1000">
                <a:latin typeface="Tsukushi A Round Gothic Regular" panose="02020400000000000000" pitchFamily="18" charset="-128"/>
                <a:ea typeface="Tsukushi A Round Gothic Regular" panose="02020400000000000000" pitchFamily="18" charset="-128"/>
              </a:rPr>
              <a:t>メーターがビビビッ！と動きます。</a:t>
            </a:r>
            <a:br>
              <a:rPr lang="ja-JP" altLang="en-US" sz="1000">
                <a:latin typeface="Tsukushi A Round Gothic Regular" panose="02020400000000000000" pitchFamily="18" charset="-128"/>
                <a:ea typeface="Tsukushi A Round Gothic Regular" panose="02020400000000000000" pitchFamily="18" charset="-128"/>
              </a:rPr>
            </a:br>
            <a:r>
              <a:rPr lang="ja-JP" altLang="en-US" sz="1000">
                <a:latin typeface="Tsukushi A Round Gothic Regular" panose="02020400000000000000" pitchFamily="18" charset="-128"/>
                <a:ea typeface="Tsukushi A Round Gothic Regular" panose="02020400000000000000" pitchFamily="18" charset="-128"/>
              </a:rPr>
              <a:t>指の電気抵抗が変化することを検出できるので、嘘をついたり、ドキドキしたのが分かっちゃう！</a:t>
            </a:r>
            <a:endParaRPr lang="ja-JP" altLang="en-US" sz="1000" b="1">
              <a:solidFill>
                <a:schemeClr val="accent2">
                  <a:lumMod val="75000"/>
                </a:schemeClr>
              </a:solidFill>
              <a:latin typeface="Tsukushi A Round Gothic Regular" panose="02020400000000000000" pitchFamily="18" charset="-128"/>
              <a:ea typeface="Tsukushi A Round Gothic Regular" panose="02020400000000000000" pitchFamily="18" charset="-128"/>
            </a:endParaRPr>
          </a:p>
        </p:txBody>
      </p:sp>
      <p:sp>
        <p:nvSpPr>
          <p:cNvPr id="11" name="テキスト ボックス 10">
            <a:extLst>
              <a:ext uri="{FF2B5EF4-FFF2-40B4-BE49-F238E27FC236}">
                <a16:creationId xmlns:a16="http://schemas.microsoft.com/office/drawing/2014/main" id="{D795C3AC-F32E-02B9-E626-1C4537D94EE4}"/>
              </a:ext>
            </a:extLst>
          </p:cNvPr>
          <p:cNvSpPr txBox="1"/>
          <p:nvPr/>
        </p:nvSpPr>
        <p:spPr>
          <a:xfrm>
            <a:off x="3198692" y="4407901"/>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1,000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sp>
        <p:nvSpPr>
          <p:cNvPr id="15" name="テキスト ボックス 14">
            <a:extLst>
              <a:ext uri="{FF2B5EF4-FFF2-40B4-BE49-F238E27FC236}">
                <a16:creationId xmlns:a16="http://schemas.microsoft.com/office/drawing/2014/main" id="{4AAB0B3A-CC5B-BAE3-4B78-3401B952A472}"/>
              </a:ext>
            </a:extLst>
          </p:cNvPr>
          <p:cNvSpPr txBox="1"/>
          <p:nvPr/>
        </p:nvSpPr>
        <p:spPr>
          <a:xfrm>
            <a:off x="1962033" y="6339240"/>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1,500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sp>
        <p:nvSpPr>
          <p:cNvPr id="23" name="円/楕円 22">
            <a:extLst>
              <a:ext uri="{FF2B5EF4-FFF2-40B4-BE49-F238E27FC236}">
                <a16:creationId xmlns:a16="http://schemas.microsoft.com/office/drawing/2014/main" id="{370ED4AA-CFB6-6A66-2919-6B99FB5E154B}"/>
              </a:ext>
            </a:extLst>
          </p:cNvPr>
          <p:cNvSpPr/>
          <p:nvPr/>
        </p:nvSpPr>
        <p:spPr>
          <a:xfrm>
            <a:off x="4611993" y="5012122"/>
            <a:ext cx="1477108" cy="1427871"/>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BA6DFF0-515C-6CF3-A71B-D0C0B71DEEED}"/>
              </a:ext>
            </a:extLst>
          </p:cNvPr>
          <p:cNvSpPr txBox="1"/>
          <p:nvPr/>
        </p:nvSpPr>
        <p:spPr>
          <a:xfrm>
            <a:off x="555715" y="5281487"/>
            <a:ext cx="3421473" cy="1046440"/>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エレキット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a:t>
            </a:r>
            <a:r>
              <a:rPr lang="ja-JP" altLang="en-US" sz="1200" b="1">
                <a:solidFill>
                  <a:schemeClr val="accent2">
                    <a:lumMod val="75000"/>
                  </a:schemeClr>
                </a:solidFill>
                <a:latin typeface="Arphic YuyuGothictai Extra JIS" pitchFamily="49" charset="-128"/>
                <a:ea typeface="Arphic YuyuGothictai Extra JIS" pitchFamily="49" charset="-128"/>
              </a:rPr>
              <a:t>アクティブスピーカー</a:t>
            </a:r>
            <a:r>
              <a:rPr lang="en-US" altLang="ja-JP" sz="1200" b="1" dirty="0">
                <a:solidFill>
                  <a:schemeClr val="accent2">
                    <a:lumMod val="75000"/>
                  </a:schemeClr>
                </a:solidFill>
                <a:latin typeface="Arphic YuyuGothictai Extra JIS" pitchFamily="49" charset="-128"/>
                <a:ea typeface="Arphic YuyuGothictai Extra JIS" pitchFamily="49" charset="-128"/>
              </a:rPr>
              <a:t>[TK-735S]</a:t>
            </a:r>
          </a:p>
          <a:p>
            <a:r>
              <a:rPr lang="ja-JP" altLang="en-US" sz="1000">
                <a:latin typeface="Tsukushi A Round Gothic Regular" panose="02020400000000000000" pitchFamily="18" charset="-128"/>
                <a:ea typeface="Tsukushi A Round Gothic Regular" panose="02020400000000000000" pitchFamily="18" charset="-128"/>
              </a:rPr>
              <a:t>ポータブルオーディオプレーヤーなど、普段はヘッドホンやイヤホンで聞いている音楽を、周りにいるみんなで楽しめるステレオパワーアンプ内蔵のスピーカシステムです。</a:t>
            </a:r>
            <a:br>
              <a:rPr lang="ja-JP" altLang="en-US" sz="1000">
                <a:latin typeface="Tsukushi A Round Gothic Regular" panose="02020400000000000000" pitchFamily="18" charset="-128"/>
                <a:ea typeface="Tsukushi A Round Gothic Regular" panose="02020400000000000000" pitchFamily="18" charset="-128"/>
              </a:rPr>
            </a:br>
            <a:r>
              <a:rPr lang="ja-JP" altLang="en-US" sz="1000">
                <a:latin typeface="Tsukushi A Round Gothic Regular" panose="02020400000000000000" pitchFamily="18" charset="-128"/>
                <a:ea typeface="Tsukushi A Round Gothic Regular" panose="02020400000000000000" pitchFamily="18" charset="-128"/>
              </a:rPr>
              <a:t>乾電池式なので持ち運び出来ます。</a:t>
            </a:r>
            <a:endParaRPr lang="ja-JP" altLang="en-US" sz="1000" b="1">
              <a:solidFill>
                <a:schemeClr val="accent2">
                  <a:lumMod val="75000"/>
                </a:schemeClr>
              </a:solidFill>
              <a:latin typeface="Tsukushi A Round Gothic Regular" panose="02020400000000000000" pitchFamily="18" charset="-128"/>
              <a:ea typeface="Tsukushi A Round Gothic Regular" panose="02020400000000000000" pitchFamily="18" charset="-128"/>
            </a:endParaRPr>
          </a:p>
        </p:txBody>
      </p:sp>
      <p:sp>
        <p:nvSpPr>
          <p:cNvPr id="28" name="テキスト ボックス 27">
            <a:extLst>
              <a:ext uri="{FF2B5EF4-FFF2-40B4-BE49-F238E27FC236}">
                <a16:creationId xmlns:a16="http://schemas.microsoft.com/office/drawing/2014/main" id="{4F31DE55-49E9-2DF6-03B7-8A4E86ADF503}"/>
              </a:ext>
            </a:extLst>
          </p:cNvPr>
          <p:cNvSpPr txBox="1"/>
          <p:nvPr/>
        </p:nvSpPr>
        <p:spPr>
          <a:xfrm>
            <a:off x="2043339" y="9430100"/>
            <a:ext cx="4477049" cy="230832"/>
          </a:xfrm>
          <a:prstGeom prst="rect">
            <a:avLst/>
          </a:prstGeom>
          <a:noFill/>
        </p:spPr>
        <p:txBody>
          <a:bodyPr wrap="square" rtlCol="0">
            <a:spAutoFit/>
          </a:bodyPr>
          <a:lstStyle/>
          <a:p>
            <a:r>
              <a:rPr kumimoji="1" lang="en-US" altLang="ja-JP" sz="900" dirty="0">
                <a:latin typeface="Tsukushi A Round Gothic Regular" panose="02020400000000000000" pitchFamily="18" charset="-128"/>
                <a:ea typeface="Tsukushi A Round Gothic Regular" panose="02020400000000000000" pitchFamily="18" charset="-128"/>
              </a:rPr>
              <a:t>※</a:t>
            </a:r>
            <a:r>
              <a:rPr kumimoji="1" lang="ja-JP" altLang="en-US" sz="900">
                <a:latin typeface="Tsukushi A Round Gothic Regular" panose="02020400000000000000" pitchFamily="18" charset="-128"/>
                <a:ea typeface="Tsukushi A Round Gothic Regular" panose="02020400000000000000" pitchFamily="18" charset="-128"/>
              </a:rPr>
              <a:t>税込み、講習・教材・資料費含む。時間は、おおよその組み立て時間です。</a:t>
            </a:r>
          </a:p>
        </p:txBody>
      </p:sp>
      <p:sp>
        <p:nvSpPr>
          <p:cNvPr id="29" name="テキスト ボックス 28">
            <a:extLst>
              <a:ext uri="{FF2B5EF4-FFF2-40B4-BE49-F238E27FC236}">
                <a16:creationId xmlns:a16="http://schemas.microsoft.com/office/drawing/2014/main" id="{45C264BF-0C49-041D-61F0-5BB4E06A1F91}"/>
              </a:ext>
            </a:extLst>
          </p:cNvPr>
          <p:cNvSpPr txBox="1"/>
          <p:nvPr/>
        </p:nvSpPr>
        <p:spPr>
          <a:xfrm>
            <a:off x="2162950" y="4492844"/>
            <a:ext cx="1223889" cy="215444"/>
          </a:xfrm>
          <a:prstGeom prst="rect">
            <a:avLst/>
          </a:prstGeom>
          <a:noFill/>
        </p:spPr>
        <p:txBody>
          <a:bodyPr wrap="square" rtlCol="0">
            <a:spAutoFit/>
          </a:bodyPr>
          <a:lstStyle/>
          <a:p>
            <a:r>
              <a:rPr kumimoji="1" lang="ja-JP" altLang="en-US" sz="800"/>
              <a:t>製作時間：</a:t>
            </a:r>
            <a:r>
              <a:rPr kumimoji="1" lang="en-US" altLang="ja-JP" sz="800" dirty="0"/>
              <a:t>2</a:t>
            </a:r>
            <a:r>
              <a:rPr kumimoji="1" lang="ja-JP" altLang="en-US" sz="800"/>
              <a:t>時間</a:t>
            </a:r>
          </a:p>
        </p:txBody>
      </p:sp>
      <p:sp>
        <p:nvSpPr>
          <p:cNvPr id="32" name="テキスト ボックス 31">
            <a:extLst>
              <a:ext uri="{FF2B5EF4-FFF2-40B4-BE49-F238E27FC236}">
                <a16:creationId xmlns:a16="http://schemas.microsoft.com/office/drawing/2014/main" id="{9D4CBA3E-3F44-45B1-08C1-95DDE85827FB}"/>
              </a:ext>
            </a:extLst>
          </p:cNvPr>
          <p:cNvSpPr txBox="1"/>
          <p:nvPr/>
        </p:nvSpPr>
        <p:spPr>
          <a:xfrm>
            <a:off x="3895031" y="6313836"/>
            <a:ext cx="1223889" cy="215444"/>
          </a:xfrm>
          <a:prstGeom prst="rect">
            <a:avLst/>
          </a:prstGeom>
          <a:noFill/>
        </p:spPr>
        <p:txBody>
          <a:bodyPr wrap="square" rtlCol="0">
            <a:spAutoFit/>
          </a:bodyPr>
          <a:lstStyle/>
          <a:p>
            <a:r>
              <a:rPr kumimoji="1" lang="ja-JP" altLang="en-US" sz="800"/>
              <a:t>製作時間：</a:t>
            </a:r>
            <a:r>
              <a:rPr kumimoji="1" lang="en-US" altLang="ja-JP" sz="800" dirty="0"/>
              <a:t>2</a:t>
            </a:r>
            <a:r>
              <a:rPr kumimoji="1" lang="ja-JP" altLang="en-US" sz="800"/>
              <a:t>時間</a:t>
            </a:r>
          </a:p>
        </p:txBody>
      </p:sp>
      <p:sp>
        <p:nvSpPr>
          <p:cNvPr id="2" name="円/楕円 1">
            <a:extLst>
              <a:ext uri="{FF2B5EF4-FFF2-40B4-BE49-F238E27FC236}">
                <a16:creationId xmlns:a16="http://schemas.microsoft.com/office/drawing/2014/main" id="{BCF7E708-37CC-B638-3419-C71247AEA8F2}"/>
              </a:ext>
            </a:extLst>
          </p:cNvPr>
          <p:cNvSpPr/>
          <p:nvPr/>
        </p:nvSpPr>
        <p:spPr>
          <a:xfrm>
            <a:off x="357690" y="320509"/>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533CFD1-4D98-BCA3-6E4A-84305C0122CE}"/>
              </a:ext>
            </a:extLst>
          </p:cNvPr>
          <p:cNvSpPr/>
          <p:nvPr/>
        </p:nvSpPr>
        <p:spPr>
          <a:xfrm>
            <a:off x="589811" y="320509"/>
            <a:ext cx="5701814" cy="3946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7" name="円/楕円 16">
            <a:extLst>
              <a:ext uri="{FF2B5EF4-FFF2-40B4-BE49-F238E27FC236}">
                <a16:creationId xmlns:a16="http://schemas.microsoft.com/office/drawing/2014/main" id="{D2A39B68-F03E-07E1-9070-BB1849DC756A}"/>
              </a:ext>
            </a:extLst>
          </p:cNvPr>
          <p:cNvSpPr/>
          <p:nvPr/>
        </p:nvSpPr>
        <p:spPr>
          <a:xfrm>
            <a:off x="6070498" y="318621"/>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504ACEF-27BE-9C8B-A39A-34218D8EA8E5}"/>
              </a:ext>
            </a:extLst>
          </p:cNvPr>
          <p:cNvSpPr txBox="1"/>
          <p:nvPr/>
        </p:nvSpPr>
        <p:spPr>
          <a:xfrm>
            <a:off x="952447" y="372237"/>
            <a:ext cx="5191666" cy="307777"/>
          </a:xfrm>
          <a:prstGeom prst="rect">
            <a:avLst/>
          </a:prstGeom>
          <a:noFill/>
        </p:spPr>
        <p:txBody>
          <a:bodyPr wrap="square" rtlCol="0">
            <a:spAutoFit/>
          </a:bodyPr>
          <a:lstStyle/>
          <a:p>
            <a:r>
              <a:rPr kumimoji="1" lang="ja-JP" altLang="en-US" sz="1400">
                <a:latin typeface="Tsukushi A Round Gothic Regular" panose="02020400000000000000" pitchFamily="18" charset="-128"/>
                <a:ea typeface="Tsukushi A Round Gothic Regular" panose="02020400000000000000" pitchFamily="18" charset="-128"/>
              </a:rPr>
              <a:t>初めてご参加される方向け教材</a:t>
            </a:r>
            <a:r>
              <a:rPr kumimoji="1" lang="en-US" altLang="ja-JP" sz="1400" dirty="0">
                <a:latin typeface="Tsukushi A Round Gothic Regular" panose="02020400000000000000" pitchFamily="18" charset="-128"/>
                <a:ea typeface="Tsukushi A Round Gothic Regular" panose="02020400000000000000" pitchFamily="18" charset="-128"/>
              </a:rPr>
              <a:t>(</a:t>
            </a:r>
            <a:r>
              <a:rPr kumimoji="1" lang="ja-JP" altLang="en-US" sz="1400">
                <a:latin typeface="Tsukushi A Round Gothic Regular" panose="02020400000000000000" pitchFamily="18" charset="-128"/>
                <a:ea typeface="Tsukushi A Round Gothic Regular" panose="02020400000000000000" pitchFamily="18" charset="-128"/>
              </a:rPr>
              <a:t>はんだごてを使用しません）</a:t>
            </a:r>
          </a:p>
        </p:txBody>
      </p:sp>
      <p:sp>
        <p:nvSpPr>
          <p:cNvPr id="24" name="円/楕円 23">
            <a:extLst>
              <a:ext uri="{FF2B5EF4-FFF2-40B4-BE49-F238E27FC236}">
                <a16:creationId xmlns:a16="http://schemas.microsoft.com/office/drawing/2014/main" id="{DB9F55FD-A1A5-F666-9B12-7C99CE98394D}"/>
              </a:ext>
            </a:extLst>
          </p:cNvPr>
          <p:cNvSpPr/>
          <p:nvPr/>
        </p:nvSpPr>
        <p:spPr>
          <a:xfrm>
            <a:off x="357690" y="2602501"/>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45FC4554-B2FC-24D2-64BB-66062CF5FCA6}"/>
              </a:ext>
            </a:extLst>
          </p:cNvPr>
          <p:cNvSpPr/>
          <p:nvPr/>
        </p:nvSpPr>
        <p:spPr>
          <a:xfrm>
            <a:off x="589811" y="2602501"/>
            <a:ext cx="5701814" cy="3946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35" name="円/楕円 34">
            <a:extLst>
              <a:ext uri="{FF2B5EF4-FFF2-40B4-BE49-F238E27FC236}">
                <a16:creationId xmlns:a16="http://schemas.microsoft.com/office/drawing/2014/main" id="{E5E541C5-31EA-5E66-2D5D-7B5EB2A130AD}"/>
              </a:ext>
            </a:extLst>
          </p:cNvPr>
          <p:cNvSpPr/>
          <p:nvPr/>
        </p:nvSpPr>
        <p:spPr>
          <a:xfrm>
            <a:off x="6070498" y="2600613"/>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79CB951-3380-3FE1-66FD-C5F335CC7D45}"/>
              </a:ext>
            </a:extLst>
          </p:cNvPr>
          <p:cNvSpPr txBox="1"/>
          <p:nvPr/>
        </p:nvSpPr>
        <p:spPr>
          <a:xfrm>
            <a:off x="952447" y="2654229"/>
            <a:ext cx="5191666" cy="307777"/>
          </a:xfrm>
          <a:prstGeom prst="rect">
            <a:avLst/>
          </a:prstGeom>
          <a:noFill/>
        </p:spPr>
        <p:txBody>
          <a:bodyPr wrap="square" rtlCol="0">
            <a:spAutoFit/>
          </a:bodyPr>
          <a:lstStyle/>
          <a:p>
            <a:r>
              <a:rPr kumimoji="1" lang="ja-JP" altLang="en-US" sz="1400">
                <a:latin typeface="Tsukushi A Round Gothic Regular" panose="02020400000000000000" pitchFamily="18" charset="-128"/>
                <a:ea typeface="Tsukushi A Round Gothic Regular" panose="02020400000000000000" pitchFamily="18" charset="-128"/>
              </a:rPr>
              <a:t>初めてご参加される方向け教材</a:t>
            </a:r>
            <a:r>
              <a:rPr kumimoji="1" lang="en-US" altLang="ja-JP" sz="1400" dirty="0">
                <a:latin typeface="Tsukushi A Round Gothic Regular" panose="02020400000000000000" pitchFamily="18" charset="-128"/>
                <a:ea typeface="Tsukushi A Round Gothic Regular" panose="02020400000000000000" pitchFamily="18" charset="-128"/>
              </a:rPr>
              <a:t>(</a:t>
            </a:r>
            <a:r>
              <a:rPr kumimoji="1" lang="ja-JP" altLang="en-US" sz="1400">
                <a:latin typeface="Tsukushi A Round Gothic Regular" panose="02020400000000000000" pitchFamily="18" charset="-128"/>
                <a:ea typeface="Tsukushi A Round Gothic Regular" panose="02020400000000000000" pitchFamily="18" charset="-128"/>
              </a:rPr>
              <a:t>はんだごてを使用します）</a:t>
            </a:r>
          </a:p>
        </p:txBody>
      </p:sp>
      <p:pic>
        <p:nvPicPr>
          <p:cNvPr id="37" name="図 36" descr="挿絵 が含まれている画像&#10;&#10;自動的に生成された説明">
            <a:extLst>
              <a:ext uri="{FF2B5EF4-FFF2-40B4-BE49-F238E27FC236}">
                <a16:creationId xmlns:a16="http://schemas.microsoft.com/office/drawing/2014/main" id="{EF0D5FCF-0BA1-D605-3DFA-7BB878DC4B4B}"/>
              </a:ext>
            </a:extLst>
          </p:cNvPr>
          <p:cNvPicPr>
            <a:picLocks noChangeAspect="1"/>
          </p:cNvPicPr>
          <p:nvPr/>
        </p:nvPicPr>
        <p:blipFill>
          <a:blip r:embed="rId5"/>
          <a:stretch>
            <a:fillRect/>
          </a:stretch>
        </p:blipFill>
        <p:spPr>
          <a:xfrm>
            <a:off x="5832753" y="5013898"/>
            <a:ext cx="431800" cy="431800"/>
          </a:xfrm>
          <a:prstGeom prst="rect">
            <a:avLst/>
          </a:prstGeom>
        </p:spPr>
      </p:pic>
      <p:sp>
        <p:nvSpPr>
          <p:cNvPr id="39" name="円/楕円 38">
            <a:extLst>
              <a:ext uri="{FF2B5EF4-FFF2-40B4-BE49-F238E27FC236}">
                <a16:creationId xmlns:a16="http://schemas.microsoft.com/office/drawing/2014/main" id="{4D10D016-B1B5-CD6C-9287-5D093A234ACE}"/>
              </a:ext>
            </a:extLst>
          </p:cNvPr>
          <p:cNvSpPr/>
          <p:nvPr/>
        </p:nvSpPr>
        <p:spPr>
          <a:xfrm>
            <a:off x="686241" y="914221"/>
            <a:ext cx="1476709" cy="1449256"/>
          </a:xfrm>
          <a:prstGeom prst="ellipse">
            <a:avLst/>
          </a:prstGeom>
          <a:blipFill>
            <a:blip r:embed="rId6"/>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挿絵, 抽象 が含まれている画像&#10;&#10;自動的に生成された説明">
            <a:extLst>
              <a:ext uri="{FF2B5EF4-FFF2-40B4-BE49-F238E27FC236}">
                <a16:creationId xmlns:a16="http://schemas.microsoft.com/office/drawing/2014/main" id="{31BDFCC7-2B2F-A762-26DE-8A5AB87D0CE7}"/>
              </a:ext>
            </a:extLst>
          </p:cNvPr>
          <p:cNvPicPr>
            <a:picLocks noChangeAspect="1"/>
          </p:cNvPicPr>
          <p:nvPr/>
        </p:nvPicPr>
        <p:blipFill>
          <a:blip r:embed="rId7"/>
          <a:stretch>
            <a:fillRect/>
          </a:stretch>
        </p:blipFill>
        <p:spPr>
          <a:xfrm>
            <a:off x="566607" y="810945"/>
            <a:ext cx="431800" cy="431800"/>
          </a:xfrm>
          <a:prstGeom prst="rect">
            <a:avLst/>
          </a:prstGeom>
        </p:spPr>
      </p:pic>
      <p:sp>
        <p:nvSpPr>
          <p:cNvPr id="9" name="テキスト ボックス 8">
            <a:extLst>
              <a:ext uri="{FF2B5EF4-FFF2-40B4-BE49-F238E27FC236}">
                <a16:creationId xmlns:a16="http://schemas.microsoft.com/office/drawing/2014/main" id="{DF46FDAA-DB61-E3DC-EA0C-26E7B95D9F7D}"/>
              </a:ext>
            </a:extLst>
          </p:cNvPr>
          <p:cNvSpPr txBox="1"/>
          <p:nvPr/>
        </p:nvSpPr>
        <p:spPr>
          <a:xfrm>
            <a:off x="2829366" y="1537787"/>
            <a:ext cx="1102653" cy="215444"/>
          </a:xfrm>
          <a:prstGeom prst="rect">
            <a:avLst/>
          </a:prstGeom>
          <a:noFill/>
        </p:spPr>
        <p:txBody>
          <a:bodyPr wrap="square" rtlCol="0">
            <a:spAutoFit/>
          </a:bodyPr>
          <a:lstStyle/>
          <a:p>
            <a:r>
              <a:rPr kumimoji="1" lang="ja-JP" altLang="en-US" sz="800"/>
              <a:t>製作時間：</a:t>
            </a:r>
            <a:r>
              <a:rPr kumimoji="1" lang="en-US" altLang="ja-JP" sz="800" dirty="0"/>
              <a:t>2</a:t>
            </a:r>
            <a:r>
              <a:rPr kumimoji="1" lang="ja-JP" altLang="en-US" sz="800"/>
              <a:t>時間</a:t>
            </a:r>
          </a:p>
        </p:txBody>
      </p:sp>
      <p:pic>
        <p:nvPicPr>
          <p:cNvPr id="45" name="図 44" descr="挿絵, 抽象 が含まれている画像&#10;&#10;自動的に生成された説明">
            <a:extLst>
              <a:ext uri="{FF2B5EF4-FFF2-40B4-BE49-F238E27FC236}">
                <a16:creationId xmlns:a16="http://schemas.microsoft.com/office/drawing/2014/main" id="{2C25958E-3650-3147-D260-411CF81AF19D}"/>
              </a:ext>
            </a:extLst>
          </p:cNvPr>
          <p:cNvPicPr>
            <a:picLocks noChangeAspect="1"/>
          </p:cNvPicPr>
          <p:nvPr/>
        </p:nvPicPr>
        <p:blipFill>
          <a:blip r:embed="rId7"/>
          <a:stretch>
            <a:fillRect/>
          </a:stretch>
        </p:blipFill>
        <p:spPr>
          <a:xfrm>
            <a:off x="581686" y="3374704"/>
            <a:ext cx="431800" cy="431800"/>
          </a:xfrm>
          <a:prstGeom prst="rect">
            <a:avLst/>
          </a:prstGeom>
        </p:spPr>
      </p:pic>
      <p:sp>
        <p:nvSpPr>
          <p:cNvPr id="47" name="円/楕円 46">
            <a:extLst>
              <a:ext uri="{FF2B5EF4-FFF2-40B4-BE49-F238E27FC236}">
                <a16:creationId xmlns:a16="http://schemas.microsoft.com/office/drawing/2014/main" id="{5B66B7AF-1F98-A145-3D05-A3C373C9DECA}"/>
              </a:ext>
            </a:extLst>
          </p:cNvPr>
          <p:cNvSpPr/>
          <p:nvPr/>
        </p:nvSpPr>
        <p:spPr>
          <a:xfrm>
            <a:off x="668153" y="6765095"/>
            <a:ext cx="1477108" cy="1427871"/>
          </a:xfrm>
          <a:prstGeom prst="ellipse">
            <a:avLst/>
          </a:prstGeom>
          <a:blipFill dpi="0" rotWithShape="1">
            <a:blip r:embed="rId8"/>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descr="挿絵 が含まれている画像&#10;&#10;自動的に生成された説明">
            <a:extLst>
              <a:ext uri="{FF2B5EF4-FFF2-40B4-BE49-F238E27FC236}">
                <a16:creationId xmlns:a16="http://schemas.microsoft.com/office/drawing/2014/main" id="{DC7E5F36-4914-C3AF-37E4-4B42C49420F4}"/>
              </a:ext>
            </a:extLst>
          </p:cNvPr>
          <p:cNvPicPr>
            <a:picLocks noChangeAspect="1"/>
          </p:cNvPicPr>
          <p:nvPr/>
        </p:nvPicPr>
        <p:blipFill>
          <a:blip r:embed="rId9"/>
          <a:stretch>
            <a:fillRect/>
          </a:stretch>
        </p:blipFill>
        <p:spPr>
          <a:xfrm>
            <a:off x="650958" y="6651864"/>
            <a:ext cx="431800" cy="431800"/>
          </a:xfrm>
          <a:prstGeom prst="rect">
            <a:avLst/>
          </a:prstGeom>
        </p:spPr>
      </p:pic>
      <p:sp>
        <p:nvSpPr>
          <p:cNvPr id="49" name="テキスト ボックス 48">
            <a:extLst>
              <a:ext uri="{FF2B5EF4-FFF2-40B4-BE49-F238E27FC236}">
                <a16:creationId xmlns:a16="http://schemas.microsoft.com/office/drawing/2014/main" id="{EA8EC91F-3E5D-9F97-E8C4-C9DFCFA7D3F9}"/>
              </a:ext>
            </a:extLst>
          </p:cNvPr>
          <p:cNvSpPr txBox="1"/>
          <p:nvPr/>
        </p:nvSpPr>
        <p:spPr>
          <a:xfrm>
            <a:off x="2854021" y="8156132"/>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1,500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sp>
        <p:nvSpPr>
          <p:cNvPr id="50" name="テキスト ボックス 49">
            <a:extLst>
              <a:ext uri="{FF2B5EF4-FFF2-40B4-BE49-F238E27FC236}">
                <a16:creationId xmlns:a16="http://schemas.microsoft.com/office/drawing/2014/main" id="{408C8CEB-3C8F-036F-C1DD-FC9635F5CB07}"/>
              </a:ext>
            </a:extLst>
          </p:cNvPr>
          <p:cNvSpPr txBox="1"/>
          <p:nvPr/>
        </p:nvSpPr>
        <p:spPr>
          <a:xfrm>
            <a:off x="2340364" y="7066539"/>
            <a:ext cx="3849483" cy="1046440"/>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エレキット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a:t>
            </a:r>
            <a:r>
              <a:rPr lang="ja-JP" altLang="en-US" sz="1200" b="1">
                <a:solidFill>
                  <a:schemeClr val="accent2">
                    <a:lumMod val="75000"/>
                  </a:schemeClr>
                </a:solidFill>
                <a:latin typeface="Arphic YuyuGothictai Extra JIS" pitchFamily="49" charset="-128"/>
                <a:ea typeface="Arphic YuyuGothictai Extra JIS" pitchFamily="49" charset="-128"/>
              </a:rPr>
              <a:t>ワイド</a:t>
            </a:r>
            <a:r>
              <a:rPr lang="en-US" altLang="ja-JP" sz="1200" b="1" dirty="0">
                <a:solidFill>
                  <a:schemeClr val="accent2">
                    <a:lumMod val="75000"/>
                  </a:schemeClr>
                </a:solidFill>
                <a:latin typeface="Arphic YuyuGothictai Extra JIS" pitchFamily="49" charset="-128"/>
                <a:ea typeface="Arphic YuyuGothictai Extra JIS" pitchFamily="49" charset="-128"/>
              </a:rPr>
              <a:t>FM</a:t>
            </a:r>
            <a:r>
              <a:rPr lang="ja-JP" altLang="en-US" sz="1200" b="1">
                <a:solidFill>
                  <a:schemeClr val="accent2">
                    <a:lumMod val="75000"/>
                  </a:schemeClr>
                </a:solidFill>
                <a:latin typeface="Arphic YuyuGothictai Extra JIS" pitchFamily="49" charset="-128"/>
                <a:ea typeface="Arphic YuyuGothictai Extra JIS" pitchFamily="49" charset="-128"/>
              </a:rPr>
              <a:t>ラジオ</a:t>
            </a:r>
            <a:r>
              <a:rPr lang="en-US" altLang="ja-JP" sz="1200" b="1" dirty="0">
                <a:solidFill>
                  <a:schemeClr val="accent2">
                    <a:lumMod val="75000"/>
                  </a:schemeClr>
                </a:solidFill>
                <a:latin typeface="Arphic YuyuGothictai Extra JIS" pitchFamily="49" charset="-128"/>
                <a:ea typeface="Arphic YuyuGothictai Extra JIS" pitchFamily="49" charset="-128"/>
              </a:rPr>
              <a:t>[TK-744]</a:t>
            </a:r>
          </a:p>
          <a:p>
            <a:r>
              <a:rPr lang="ja-JP" altLang="en-US" sz="1000">
                <a:latin typeface="Tsukushi A Round Gothic Regular" panose="02020400000000000000" pitchFamily="18" charset="-128"/>
                <a:ea typeface="Tsukushi A Round Gothic Regular" panose="02020400000000000000" pitchFamily="18" charset="-128"/>
              </a:rPr>
              <a:t>電波をデジタル処理する</a:t>
            </a:r>
            <a:r>
              <a:rPr lang="en-US" altLang="ja-JP" sz="1000" dirty="0">
                <a:latin typeface="Tsukushi A Round Gothic Regular" panose="02020400000000000000" pitchFamily="18" charset="-128"/>
                <a:ea typeface="Tsukushi A Round Gothic Regular" panose="02020400000000000000" pitchFamily="18" charset="-128"/>
              </a:rPr>
              <a:t>DSP</a:t>
            </a:r>
            <a:r>
              <a:rPr lang="ja-JP" altLang="en-US" sz="1000">
                <a:latin typeface="Tsukushi A Round Gothic Regular" panose="02020400000000000000" pitchFamily="18" charset="-128"/>
                <a:ea typeface="Tsukushi A Round Gothic Regular" panose="02020400000000000000" pitchFamily="18" charset="-128"/>
              </a:rPr>
              <a:t>方式の</a:t>
            </a:r>
            <a:r>
              <a:rPr lang="en-US" altLang="ja-JP" sz="1000" dirty="0">
                <a:latin typeface="Tsukushi A Round Gothic Regular" panose="02020400000000000000" pitchFamily="18" charset="-128"/>
                <a:ea typeface="Tsukushi A Round Gothic Regular" panose="02020400000000000000" pitchFamily="18" charset="-128"/>
              </a:rPr>
              <a:t>IC</a:t>
            </a:r>
            <a:r>
              <a:rPr lang="ja-JP" altLang="en-US" sz="1000">
                <a:latin typeface="Tsukushi A Round Gothic Regular" panose="02020400000000000000" pitchFamily="18" charset="-128"/>
                <a:ea typeface="Tsukushi A Round Gothic Regular" panose="02020400000000000000" pitchFamily="18" charset="-128"/>
              </a:rPr>
              <a:t>を使ったラジオです。</a:t>
            </a:r>
          </a:p>
          <a:p>
            <a:r>
              <a:rPr lang="ja-JP" altLang="en-US" sz="1000">
                <a:latin typeface="Tsukushi A Round Gothic Regular" panose="02020400000000000000" pitchFamily="18" charset="-128"/>
                <a:ea typeface="Tsukushi A Round Gothic Regular" panose="02020400000000000000" pitchFamily="18" charset="-128"/>
              </a:rPr>
              <a:t>従来の</a:t>
            </a:r>
            <a:r>
              <a:rPr lang="en-US" altLang="ja-JP" sz="1000" dirty="0">
                <a:latin typeface="Tsukushi A Round Gothic Regular" panose="02020400000000000000" pitchFamily="18" charset="-128"/>
                <a:ea typeface="Tsukushi A Round Gothic Regular" panose="02020400000000000000" pitchFamily="18" charset="-128"/>
              </a:rPr>
              <a:t>FM</a:t>
            </a:r>
            <a:r>
              <a:rPr lang="ja-JP" altLang="en-US" sz="1000">
                <a:latin typeface="Tsukushi A Round Gothic Regular" panose="02020400000000000000" pitchFamily="18" charset="-128"/>
                <a:ea typeface="Tsukushi A Round Gothic Regular" panose="02020400000000000000" pitchFamily="18" charset="-128"/>
              </a:rPr>
              <a:t>に加えて、ワイド</a:t>
            </a:r>
            <a:r>
              <a:rPr lang="en-US" altLang="ja-JP" sz="1000" dirty="0">
                <a:latin typeface="Tsukushi A Round Gothic Regular" panose="02020400000000000000" pitchFamily="18" charset="-128"/>
                <a:ea typeface="Tsukushi A Round Gothic Regular" panose="02020400000000000000" pitchFamily="18" charset="-128"/>
              </a:rPr>
              <a:t>FM</a:t>
            </a:r>
            <a:r>
              <a:rPr lang="ja-JP" altLang="en-US" sz="1000">
                <a:latin typeface="Tsukushi A Round Gothic Regular" panose="02020400000000000000" pitchFamily="18" charset="-128"/>
                <a:ea typeface="Tsukushi A Round Gothic Regular" panose="02020400000000000000" pitchFamily="18" charset="-128"/>
              </a:rPr>
              <a:t>にも対応しています。組み立て後の調整は不要でクリアに受信できます。</a:t>
            </a:r>
            <a:br>
              <a:rPr lang="ja-JP" altLang="en-US" sz="1000">
                <a:latin typeface="Tsukushi A Round Gothic Regular" panose="02020400000000000000" pitchFamily="18" charset="-128"/>
                <a:ea typeface="Tsukushi A Round Gothic Regular" panose="02020400000000000000" pitchFamily="18" charset="-128"/>
              </a:rPr>
            </a:br>
            <a:r>
              <a:rPr lang="ja-JP" altLang="en-US" sz="1000">
                <a:latin typeface="Tsukushi A Round Gothic Regular" panose="02020400000000000000" pitchFamily="18" charset="-128"/>
                <a:ea typeface="Tsukushi A Round Gothic Regular" panose="02020400000000000000" pitchFamily="18" charset="-128"/>
              </a:rPr>
              <a:t>選局はダイヤルを回すだけの簡単操作。パワーアンプ</a:t>
            </a:r>
            <a:r>
              <a:rPr lang="en-US" altLang="ja-JP" sz="1000" dirty="0">
                <a:latin typeface="Tsukushi A Round Gothic Regular" panose="02020400000000000000" pitchFamily="18" charset="-128"/>
                <a:ea typeface="Tsukushi A Round Gothic Regular" panose="02020400000000000000" pitchFamily="18" charset="-128"/>
              </a:rPr>
              <a:t>IC</a:t>
            </a:r>
            <a:r>
              <a:rPr lang="ja-JP" altLang="en-US" sz="1000">
                <a:latin typeface="Tsukushi A Round Gothic Regular" panose="02020400000000000000" pitchFamily="18" charset="-128"/>
                <a:ea typeface="Tsukushi A Round Gothic Regular" panose="02020400000000000000" pitchFamily="18" charset="-128"/>
              </a:rPr>
              <a:t>で音をしっかり鳴らす実用的なラジオです。</a:t>
            </a:r>
          </a:p>
        </p:txBody>
      </p:sp>
      <p:sp>
        <p:nvSpPr>
          <p:cNvPr id="51" name="テキスト ボックス 50">
            <a:extLst>
              <a:ext uri="{FF2B5EF4-FFF2-40B4-BE49-F238E27FC236}">
                <a16:creationId xmlns:a16="http://schemas.microsoft.com/office/drawing/2014/main" id="{CB6482BB-D685-9297-E634-C6AB09162F12}"/>
              </a:ext>
            </a:extLst>
          </p:cNvPr>
          <p:cNvSpPr txBox="1"/>
          <p:nvPr/>
        </p:nvSpPr>
        <p:spPr>
          <a:xfrm>
            <a:off x="1747105" y="8192966"/>
            <a:ext cx="1223889" cy="215444"/>
          </a:xfrm>
          <a:prstGeom prst="rect">
            <a:avLst/>
          </a:prstGeom>
          <a:noFill/>
        </p:spPr>
        <p:txBody>
          <a:bodyPr wrap="square" rtlCol="0">
            <a:spAutoFit/>
          </a:bodyPr>
          <a:lstStyle/>
          <a:p>
            <a:r>
              <a:rPr kumimoji="1" lang="ja-JP" altLang="en-US" sz="800"/>
              <a:t>製作時間：</a:t>
            </a:r>
            <a:r>
              <a:rPr kumimoji="1" lang="en-US" altLang="ja-JP" sz="800" dirty="0"/>
              <a:t>2</a:t>
            </a:r>
            <a:r>
              <a:rPr kumimoji="1" lang="ja-JP" altLang="en-US" sz="800"/>
              <a:t>時間</a:t>
            </a:r>
          </a:p>
        </p:txBody>
      </p:sp>
    </p:spTree>
    <p:extLst>
      <p:ext uri="{BB962C8B-B14F-4D97-AF65-F5344CB8AC3E}">
        <p14:creationId xmlns:p14="http://schemas.microsoft.com/office/powerpoint/2010/main" val="413606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59000" r="-59000"/>
          </a:stretch>
        </a:blipFill>
        <a:effectLst/>
      </p:bgPr>
    </p:bg>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253D1006-13AD-8D8C-93F0-8DF3CDA90DCF}"/>
              </a:ext>
            </a:extLst>
          </p:cNvPr>
          <p:cNvSpPr txBox="1"/>
          <p:nvPr/>
        </p:nvSpPr>
        <p:spPr>
          <a:xfrm>
            <a:off x="3583106" y="2196119"/>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1,000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sp>
        <p:nvSpPr>
          <p:cNvPr id="14" name="テキスト ボックス 13">
            <a:extLst>
              <a:ext uri="{FF2B5EF4-FFF2-40B4-BE49-F238E27FC236}">
                <a16:creationId xmlns:a16="http://schemas.microsoft.com/office/drawing/2014/main" id="{5B40B16D-D82E-D153-A6AC-91CC200F831E}"/>
              </a:ext>
            </a:extLst>
          </p:cNvPr>
          <p:cNvSpPr txBox="1"/>
          <p:nvPr/>
        </p:nvSpPr>
        <p:spPr>
          <a:xfrm>
            <a:off x="705585" y="2958720"/>
            <a:ext cx="3747283" cy="892552"/>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ワンダーキット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a:t>
            </a:r>
            <a:r>
              <a:rPr lang="ja-JP" altLang="en-US" sz="1200" b="1">
                <a:solidFill>
                  <a:schemeClr val="accent2">
                    <a:lumMod val="75000"/>
                  </a:schemeClr>
                </a:solidFill>
                <a:latin typeface="Arphic YuyuGothictai Extra JIS" pitchFamily="49" charset="-128"/>
                <a:ea typeface="Arphic YuyuGothictai Extra JIS" pitchFamily="49" charset="-128"/>
              </a:rPr>
              <a:t>電磁波レベルメーター </a:t>
            </a:r>
            <a:r>
              <a:rPr lang="en-US" altLang="ja-JP" sz="1200" b="1" dirty="0">
                <a:solidFill>
                  <a:schemeClr val="accent2">
                    <a:lumMod val="75000"/>
                  </a:schemeClr>
                </a:solidFill>
                <a:latin typeface="Arphic YuyuGothictai Extra JIS" pitchFamily="49" charset="-128"/>
                <a:ea typeface="Arphic YuyuGothictai Extra JIS" pitchFamily="49" charset="-128"/>
              </a:rPr>
              <a:t>[DN-G8SP]</a:t>
            </a:r>
          </a:p>
          <a:p>
            <a:r>
              <a:rPr lang="ja-JP" altLang="en-US" sz="1000">
                <a:latin typeface="Tsukushi A Round Gothic Regular" panose="02020400000000000000" pitchFamily="18" charset="-128"/>
                <a:ea typeface="Tsukushi A Round Gothic Regular" panose="02020400000000000000" pitchFamily="18" charset="-128"/>
              </a:rPr>
              <a:t>「基板上のループアンテナ」と「インダクターアンテナ」の</a:t>
            </a:r>
            <a:r>
              <a:rPr lang="en-US" altLang="ja-JP" sz="1000" dirty="0">
                <a:latin typeface="Tsukushi A Round Gothic Regular" panose="02020400000000000000" pitchFamily="18" charset="-128"/>
                <a:ea typeface="Tsukushi A Round Gothic Regular" panose="02020400000000000000" pitchFamily="18" charset="-128"/>
              </a:rPr>
              <a:t>2</a:t>
            </a:r>
            <a:r>
              <a:rPr lang="ja-JP" altLang="en-US" sz="1000">
                <a:latin typeface="Tsukushi A Round Gothic Regular" panose="02020400000000000000" pitchFamily="18" charset="-128"/>
                <a:ea typeface="Tsukushi A Round Gothic Regular" panose="02020400000000000000" pitchFamily="18" charset="-128"/>
              </a:rPr>
              <a:t>アンテナで、高域（コードレス電話、無線機、電子レンジなど）と低域（扇風機、</a:t>
            </a:r>
            <a:r>
              <a:rPr lang="en-US" altLang="ja-JP" sz="1000" dirty="0">
                <a:latin typeface="Tsukushi A Round Gothic Regular" panose="02020400000000000000" pitchFamily="18" charset="-128"/>
                <a:ea typeface="Tsukushi A Round Gothic Regular" panose="02020400000000000000" pitchFamily="18" charset="-128"/>
              </a:rPr>
              <a:t>TV</a:t>
            </a:r>
            <a:r>
              <a:rPr lang="ja-JP" altLang="en-US" sz="1000">
                <a:latin typeface="Tsukushi A Round Gothic Regular" panose="02020400000000000000" pitchFamily="18" charset="-128"/>
                <a:ea typeface="Tsukushi A Round Gothic Regular" panose="02020400000000000000" pitchFamily="18" charset="-128"/>
              </a:rPr>
              <a:t>、</a:t>
            </a:r>
            <a:r>
              <a:rPr lang="en-US" altLang="ja-JP" sz="1000" dirty="0">
                <a:latin typeface="Tsukushi A Round Gothic Regular" panose="02020400000000000000" pitchFamily="18" charset="-128"/>
                <a:ea typeface="Tsukushi A Round Gothic Regular" panose="02020400000000000000" pitchFamily="18" charset="-128"/>
              </a:rPr>
              <a:t>AC</a:t>
            </a:r>
            <a:r>
              <a:rPr lang="ja-JP" altLang="en-US" sz="1000">
                <a:latin typeface="Tsukushi A Round Gothic Regular" panose="02020400000000000000" pitchFamily="18" charset="-128"/>
                <a:ea typeface="Tsukushi A Round Gothic Regular" panose="02020400000000000000" pitchFamily="18" charset="-128"/>
              </a:rPr>
              <a:t>アダプター、モーターなど）の電磁波の強さを</a:t>
            </a:r>
            <a:r>
              <a:rPr lang="en-US" altLang="ja-JP" sz="1000" dirty="0">
                <a:latin typeface="Tsukushi A Round Gothic Regular" panose="02020400000000000000" pitchFamily="18" charset="-128"/>
                <a:ea typeface="Tsukushi A Round Gothic Regular" panose="02020400000000000000" pitchFamily="18" charset="-128"/>
              </a:rPr>
              <a:t>5</a:t>
            </a:r>
            <a:r>
              <a:rPr lang="ja-JP" altLang="en-US" sz="1000">
                <a:latin typeface="Tsukushi A Round Gothic Regular" panose="02020400000000000000" pitchFamily="18" charset="-128"/>
                <a:ea typeface="Tsukushi A Round Gothic Regular" panose="02020400000000000000" pitchFamily="18" charset="-128"/>
              </a:rPr>
              <a:t>段階の</a:t>
            </a:r>
            <a:r>
              <a:rPr lang="en-US" altLang="ja-JP" sz="1000" dirty="0">
                <a:latin typeface="Tsukushi A Round Gothic Regular" panose="02020400000000000000" pitchFamily="18" charset="-128"/>
                <a:ea typeface="Tsukushi A Round Gothic Regular" panose="02020400000000000000" pitchFamily="18" charset="-128"/>
              </a:rPr>
              <a:t>LED</a:t>
            </a:r>
            <a:r>
              <a:rPr lang="ja-JP" altLang="en-US" sz="1000">
                <a:latin typeface="Tsukushi A Round Gothic Regular" panose="02020400000000000000" pitchFamily="18" charset="-128"/>
                <a:ea typeface="Tsukushi A Round Gothic Regular" panose="02020400000000000000" pitchFamily="18" charset="-128"/>
              </a:rPr>
              <a:t>でモニタできます。</a:t>
            </a:r>
            <a:endParaRPr lang="ja-JP" altLang="en-US" sz="1000" b="1">
              <a:solidFill>
                <a:schemeClr val="accent2">
                  <a:lumMod val="75000"/>
                </a:schemeClr>
              </a:solidFill>
              <a:latin typeface="Tsukushi A Round Gothic Regular" panose="02020400000000000000" pitchFamily="18" charset="-128"/>
              <a:ea typeface="Tsukushi A Round Gothic Regular" panose="02020400000000000000" pitchFamily="18" charset="-128"/>
            </a:endParaRPr>
          </a:p>
        </p:txBody>
      </p:sp>
      <p:sp>
        <p:nvSpPr>
          <p:cNvPr id="15" name="テキスト ボックス 14">
            <a:extLst>
              <a:ext uri="{FF2B5EF4-FFF2-40B4-BE49-F238E27FC236}">
                <a16:creationId xmlns:a16="http://schemas.microsoft.com/office/drawing/2014/main" id="{79866AED-54B8-67D7-423C-B7EFA1F7AC04}"/>
              </a:ext>
            </a:extLst>
          </p:cNvPr>
          <p:cNvSpPr txBox="1"/>
          <p:nvPr/>
        </p:nvSpPr>
        <p:spPr>
          <a:xfrm>
            <a:off x="740073" y="3800305"/>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1,500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sp>
        <p:nvSpPr>
          <p:cNvPr id="28" name="テキスト ボックス 27">
            <a:extLst>
              <a:ext uri="{FF2B5EF4-FFF2-40B4-BE49-F238E27FC236}">
                <a16:creationId xmlns:a16="http://schemas.microsoft.com/office/drawing/2014/main" id="{20BD9F0B-3DA1-524C-7583-E484487920DC}"/>
              </a:ext>
            </a:extLst>
          </p:cNvPr>
          <p:cNvSpPr txBox="1"/>
          <p:nvPr/>
        </p:nvSpPr>
        <p:spPr>
          <a:xfrm>
            <a:off x="2043339" y="9430100"/>
            <a:ext cx="4477049" cy="230832"/>
          </a:xfrm>
          <a:prstGeom prst="rect">
            <a:avLst/>
          </a:prstGeom>
          <a:noFill/>
        </p:spPr>
        <p:txBody>
          <a:bodyPr wrap="square" rtlCol="0">
            <a:spAutoFit/>
          </a:bodyPr>
          <a:lstStyle/>
          <a:p>
            <a:r>
              <a:rPr kumimoji="1" lang="en-US" altLang="ja-JP" sz="900" dirty="0">
                <a:latin typeface="Tsukushi A Round Gothic Regular" panose="02020400000000000000" pitchFamily="18" charset="-128"/>
                <a:ea typeface="Tsukushi A Round Gothic Regular" panose="02020400000000000000" pitchFamily="18" charset="-128"/>
              </a:rPr>
              <a:t>※</a:t>
            </a:r>
            <a:r>
              <a:rPr kumimoji="1" lang="ja-JP" altLang="en-US" sz="900">
                <a:latin typeface="Tsukushi A Round Gothic Regular" panose="02020400000000000000" pitchFamily="18" charset="-128"/>
                <a:ea typeface="Tsukushi A Round Gothic Regular" panose="02020400000000000000" pitchFamily="18" charset="-128"/>
              </a:rPr>
              <a:t>税込み、講習・教材・資料費含む。時間は、おおよその組み立て時間です。</a:t>
            </a:r>
          </a:p>
        </p:txBody>
      </p:sp>
      <p:sp>
        <p:nvSpPr>
          <p:cNvPr id="29" name="テキスト ボックス 28">
            <a:extLst>
              <a:ext uri="{FF2B5EF4-FFF2-40B4-BE49-F238E27FC236}">
                <a16:creationId xmlns:a16="http://schemas.microsoft.com/office/drawing/2014/main" id="{90065EBD-936E-7D9F-E47A-E049F8A27F49}"/>
              </a:ext>
            </a:extLst>
          </p:cNvPr>
          <p:cNvSpPr txBox="1"/>
          <p:nvPr/>
        </p:nvSpPr>
        <p:spPr>
          <a:xfrm>
            <a:off x="2452369" y="2221524"/>
            <a:ext cx="1223889" cy="215444"/>
          </a:xfrm>
          <a:prstGeom prst="rect">
            <a:avLst/>
          </a:prstGeom>
          <a:noFill/>
        </p:spPr>
        <p:txBody>
          <a:bodyPr wrap="square" rtlCol="0">
            <a:spAutoFit/>
          </a:bodyPr>
          <a:lstStyle/>
          <a:p>
            <a:r>
              <a:rPr kumimoji="1" lang="ja-JP" altLang="en-US" sz="800"/>
              <a:t>製作時間：</a:t>
            </a:r>
            <a:r>
              <a:rPr kumimoji="1" lang="en-US" altLang="ja-JP" sz="800" dirty="0"/>
              <a:t>2.5</a:t>
            </a:r>
            <a:r>
              <a:rPr kumimoji="1" lang="ja-JP" altLang="en-US" sz="800"/>
              <a:t>時間</a:t>
            </a:r>
          </a:p>
        </p:txBody>
      </p:sp>
      <p:sp>
        <p:nvSpPr>
          <p:cNvPr id="30" name="テキスト ボックス 29">
            <a:extLst>
              <a:ext uri="{FF2B5EF4-FFF2-40B4-BE49-F238E27FC236}">
                <a16:creationId xmlns:a16="http://schemas.microsoft.com/office/drawing/2014/main" id="{AF66B42E-BBE9-F0C5-4A5B-E67B4E0B4FD9}"/>
              </a:ext>
            </a:extLst>
          </p:cNvPr>
          <p:cNvSpPr txBox="1"/>
          <p:nvPr/>
        </p:nvSpPr>
        <p:spPr>
          <a:xfrm>
            <a:off x="987915" y="507708"/>
            <a:ext cx="1102653" cy="215444"/>
          </a:xfrm>
          <a:prstGeom prst="rect">
            <a:avLst/>
          </a:prstGeom>
          <a:noFill/>
        </p:spPr>
        <p:txBody>
          <a:bodyPr wrap="square" rtlCol="0">
            <a:spAutoFit/>
          </a:bodyPr>
          <a:lstStyle/>
          <a:p>
            <a:r>
              <a:rPr kumimoji="1" lang="ja-JP" altLang="en-US" sz="800"/>
              <a:t>製作時間：</a:t>
            </a:r>
            <a:r>
              <a:rPr kumimoji="1" lang="en-US" altLang="ja-JP" sz="800" dirty="0"/>
              <a:t>2</a:t>
            </a:r>
            <a:r>
              <a:rPr kumimoji="1" lang="ja-JP" altLang="en-US" sz="800"/>
              <a:t>時間</a:t>
            </a:r>
          </a:p>
        </p:txBody>
      </p:sp>
      <p:sp>
        <p:nvSpPr>
          <p:cNvPr id="32" name="テキスト ボックス 31">
            <a:extLst>
              <a:ext uri="{FF2B5EF4-FFF2-40B4-BE49-F238E27FC236}">
                <a16:creationId xmlns:a16="http://schemas.microsoft.com/office/drawing/2014/main" id="{0786AF19-FA0E-9551-D2FC-A1027C08B688}"/>
              </a:ext>
            </a:extLst>
          </p:cNvPr>
          <p:cNvSpPr txBox="1"/>
          <p:nvPr/>
        </p:nvSpPr>
        <p:spPr>
          <a:xfrm>
            <a:off x="2293429" y="3846471"/>
            <a:ext cx="1223889" cy="215444"/>
          </a:xfrm>
          <a:prstGeom prst="rect">
            <a:avLst/>
          </a:prstGeom>
          <a:noFill/>
        </p:spPr>
        <p:txBody>
          <a:bodyPr wrap="square" rtlCol="0">
            <a:spAutoFit/>
          </a:bodyPr>
          <a:lstStyle/>
          <a:p>
            <a:r>
              <a:rPr kumimoji="1" lang="ja-JP" altLang="en-US" sz="800"/>
              <a:t>製作時間：</a:t>
            </a:r>
            <a:r>
              <a:rPr kumimoji="1" lang="en-US" altLang="ja-JP" sz="800" dirty="0"/>
              <a:t>2.5</a:t>
            </a:r>
            <a:r>
              <a:rPr kumimoji="1" lang="ja-JP" altLang="en-US" sz="800"/>
              <a:t>時間</a:t>
            </a:r>
          </a:p>
        </p:txBody>
      </p:sp>
      <p:sp>
        <p:nvSpPr>
          <p:cNvPr id="3" name="円/楕円 2">
            <a:extLst>
              <a:ext uri="{FF2B5EF4-FFF2-40B4-BE49-F238E27FC236}">
                <a16:creationId xmlns:a16="http://schemas.microsoft.com/office/drawing/2014/main" id="{F37F7A4D-8AA8-8726-7BA4-0258E5894FF9}"/>
              </a:ext>
            </a:extLst>
          </p:cNvPr>
          <p:cNvSpPr/>
          <p:nvPr/>
        </p:nvSpPr>
        <p:spPr>
          <a:xfrm>
            <a:off x="326728" y="266603"/>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53466C2-5024-17D1-B3E4-4FB6C9A9CEEA}"/>
              </a:ext>
            </a:extLst>
          </p:cNvPr>
          <p:cNvSpPr/>
          <p:nvPr/>
        </p:nvSpPr>
        <p:spPr>
          <a:xfrm>
            <a:off x="558849" y="266603"/>
            <a:ext cx="5701814" cy="3946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0" name="円/楕円 19">
            <a:extLst>
              <a:ext uri="{FF2B5EF4-FFF2-40B4-BE49-F238E27FC236}">
                <a16:creationId xmlns:a16="http://schemas.microsoft.com/office/drawing/2014/main" id="{0607AFA2-5A17-EDF0-E55F-DF2B6617D3A9}"/>
              </a:ext>
            </a:extLst>
          </p:cNvPr>
          <p:cNvSpPr/>
          <p:nvPr/>
        </p:nvSpPr>
        <p:spPr>
          <a:xfrm>
            <a:off x="6039536" y="264715"/>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D9D8177-0B9E-5A92-AD87-E039B4260A0B}"/>
              </a:ext>
            </a:extLst>
          </p:cNvPr>
          <p:cNvSpPr txBox="1"/>
          <p:nvPr/>
        </p:nvSpPr>
        <p:spPr>
          <a:xfrm>
            <a:off x="921485" y="318331"/>
            <a:ext cx="5191666" cy="307777"/>
          </a:xfrm>
          <a:prstGeom prst="rect">
            <a:avLst/>
          </a:prstGeom>
          <a:noFill/>
        </p:spPr>
        <p:txBody>
          <a:bodyPr wrap="square" rtlCol="0">
            <a:spAutoFit/>
          </a:bodyPr>
          <a:lstStyle/>
          <a:p>
            <a:r>
              <a:rPr kumimoji="1" lang="ja-JP" altLang="en-US" sz="1400">
                <a:latin typeface="Tsukushi A Round Gothic Regular" panose="02020400000000000000" pitchFamily="18" charset="-128"/>
                <a:ea typeface="Tsukushi A Round Gothic Regular" panose="02020400000000000000" pitchFamily="18" charset="-128"/>
              </a:rPr>
              <a:t>２回目以降ご参加される方向け教材</a:t>
            </a:r>
          </a:p>
        </p:txBody>
      </p:sp>
      <p:sp>
        <p:nvSpPr>
          <p:cNvPr id="34" name="円/楕円 33">
            <a:extLst>
              <a:ext uri="{FF2B5EF4-FFF2-40B4-BE49-F238E27FC236}">
                <a16:creationId xmlns:a16="http://schemas.microsoft.com/office/drawing/2014/main" id="{F7A2CCF6-E5E4-E24E-3DF1-D45726E31471}"/>
              </a:ext>
            </a:extLst>
          </p:cNvPr>
          <p:cNvSpPr/>
          <p:nvPr/>
        </p:nvSpPr>
        <p:spPr>
          <a:xfrm>
            <a:off x="754914" y="954280"/>
            <a:ext cx="1617783" cy="1626904"/>
          </a:xfrm>
          <a:prstGeom prst="ellipse">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885AA7DB-D0A1-EF20-C816-BEDE760756A3}"/>
              </a:ext>
            </a:extLst>
          </p:cNvPr>
          <p:cNvSpPr txBox="1"/>
          <p:nvPr/>
        </p:nvSpPr>
        <p:spPr>
          <a:xfrm>
            <a:off x="2454914" y="1055788"/>
            <a:ext cx="3161711" cy="1200329"/>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ワンダーキット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a:t>
            </a:r>
            <a:r>
              <a:rPr lang="ja-JP" altLang="en-US" sz="1200" b="1">
                <a:solidFill>
                  <a:schemeClr val="accent2">
                    <a:lumMod val="75000"/>
                  </a:schemeClr>
                </a:solidFill>
                <a:latin typeface="Arphic YuyuGothictai Extra JIS" pitchFamily="49" charset="-128"/>
                <a:ea typeface="Arphic YuyuGothictai Extra JIS" pitchFamily="49" charset="-128"/>
              </a:rPr>
              <a:t>金属探知機</a:t>
            </a:r>
            <a:r>
              <a:rPr lang="en-US" altLang="ja-JP" sz="1200" b="1" dirty="0">
                <a:solidFill>
                  <a:schemeClr val="accent2">
                    <a:lumMod val="75000"/>
                  </a:schemeClr>
                </a:solidFill>
                <a:latin typeface="Arphic YuyuGothictai Extra JIS" pitchFamily="49" charset="-128"/>
                <a:ea typeface="Arphic YuyuGothictai Extra JIS" pitchFamily="49" charset="-128"/>
              </a:rPr>
              <a:t>2</a:t>
            </a:r>
            <a:r>
              <a:rPr lang="ja-JP" altLang="en-US" sz="1200" b="1">
                <a:solidFill>
                  <a:schemeClr val="accent2">
                    <a:lumMod val="75000"/>
                  </a:schemeClr>
                </a:solidFill>
                <a:latin typeface="Arphic YuyuGothictai Extra JIS" pitchFamily="49" charset="-128"/>
                <a:ea typeface="Arphic YuyuGothictai Extra JIS" pitchFamily="49" charset="-128"/>
              </a:rPr>
              <a:t> </a:t>
            </a:r>
            <a:r>
              <a:rPr lang="en-US" altLang="ja-JP" sz="1200" b="1" dirty="0">
                <a:solidFill>
                  <a:schemeClr val="accent2">
                    <a:lumMod val="75000"/>
                  </a:schemeClr>
                </a:solidFill>
                <a:latin typeface="Arphic YuyuGothictai Extra JIS" pitchFamily="49" charset="-128"/>
                <a:ea typeface="Arphic YuyuGothictai Extra JIS" pitchFamily="49" charset="-128"/>
              </a:rPr>
              <a:t>[KZ-DT2]</a:t>
            </a:r>
          </a:p>
          <a:p>
            <a:r>
              <a:rPr lang="ja-JP" altLang="en-US" sz="1000">
                <a:latin typeface="Tsukushi A Round Gothic Regular" panose="02020400000000000000" pitchFamily="18" charset="-128"/>
                <a:ea typeface="Tsukushi A Round Gothic Regular" panose="02020400000000000000" pitchFamily="18" charset="-128"/>
              </a:rPr>
              <a:t>高感度の丸形基板センサー部に金属が近づくと発振音を変化させてお知らせします。ポケットに入れた</a:t>
            </a:r>
            <a:r>
              <a:rPr lang="en-US" altLang="ja-JP" sz="1000" dirty="0">
                <a:latin typeface="Tsukushi A Round Gothic Regular" panose="02020400000000000000" pitchFamily="18" charset="-128"/>
                <a:ea typeface="Tsukushi A Round Gothic Regular" panose="02020400000000000000" pitchFamily="18" charset="-128"/>
              </a:rPr>
              <a:t>100</a:t>
            </a:r>
            <a:r>
              <a:rPr lang="ja-JP" altLang="en-US" sz="1000">
                <a:latin typeface="Tsukushi A Round Gothic Regular" panose="02020400000000000000" pitchFamily="18" charset="-128"/>
                <a:ea typeface="Tsukushi A Round Gothic Regular" panose="02020400000000000000" pitchFamily="18" charset="-128"/>
              </a:rPr>
              <a:t>円玉を探知できる感度があります。マイクロコントローラ採用により、金属発見時の音を色々変更することが出来ます。対象金属は磁性体、非磁性体を問わず検出できます。。</a:t>
            </a:r>
            <a:endParaRPr lang="ja-JP" altLang="en-US" sz="1000" b="1">
              <a:solidFill>
                <a:schemeClr val="accent2">
                  <a:lumMod val="75000"/>
                </a:schemeClr>
              </a:solidFill>
              <a:latin typeface="Tsukushi A Round Gothic Regular" panose="02020400000000000000" pitchFamily="18" charset="-128"/>
              <a:ea typeface="Tsukushi A Round Gothic Regular" panose="02020400000000000000" pitchFamily="18" charset="-128"/>
            </a:endParaRPr>
          </a:p>
        </p:txBody>
      </p:sp>
      <p:sp>
        <p:nvSpPr>
          <p:cNvPr id="39" name="円/楕円 38">
            <a:extLst>
              <a:ext uri="{FF2B5EF4-FFF2-40B4-BE49-F238E27FC236}">
                <a16:creationId xmlns:a16="http://schemas.microsoft.com/office/drawing/2014/main" id="{A0A60800-4162-62EE-1760-F3DF0EF86FC0}"/>
              </a:ext>
            </a:extLst>
          </p:cNvPr>
          <p:cNvSpPr/>
          <p:nvPr/>
        </p:nvSpPr>
        <p:spPr>
          <a:xfrm>
            <a:off x="4513569" y="2675539"/>
            <a:ext cx="1617783" cy="1626904"/>
          </a:xfrm>
          <a:prstGeom prst="ellipse">
            <a:avLst/>
          </a:prstGeom>
          <a:blipFill dpi="0" rotWithShape="1">
            <a:blip r:embed="rId4"/>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a:extLst>
              <a:ext uri="{FF2B5EF4-FFF2-40B4-BE49-F238E27FC236}">
                <a16:creationId xmlns:a16="http://schemas.microsoft.com/office/drawing/2014/main" id="{5CCC334E-A23A-F0C7-D41E-1F7F33138D22}"/>
              </a:ext>
            </a:extLst>
          </p:cNvPr>
          <p:cNvSpPr/>
          <p:nvPr/>
        </p:nvSpPr>
        <p:spPr>
          <a:xfrm>
            <a:off x="882151" y="4392044"/>
            <a:ext cx="1579782" cy="152517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2C016853-F7EC-7ABC-2173-3004DFB060DC}"/>
              </a:ext>
            </a:extLst>
          </p:cNvPr>
          <p:cNvSpPr txBox="1"/>
          <p:nvPr/>
        </p:nvSpPr>
        <p:spPr>
          <a:xfrm>
            <a:off x="4008817" y="5806918"/>
            <a:ext cx="1223889" cy="215444"/>
          </a:xfrm>
          <a:prstGeom prst="rect">
            <a:avLst/>
          </a:prstGeom>
          <a:noFill/>
        </p:spPr>
        <p:txBody>
          <a:bodyPr wrap="square" rtlCol="0">
            <a:spAutoFit/>
          </a:bodyPr>
          <a:lstStyle/>
          <a:p>
            <a:r>
              <a:rPr kumimoji="1" lang="ja-JP" altLang="en-US" sz="800"/>
              <a:t>製作時間：</a:t>
            </a:r>
            <a:r>
              <a:rPr kumimoji="1" lang="en-US" altLang="ja-JP" sz="800" dirty="0"/>
              <a:t>2.5</a:t>
            </a:r>
            <a:r>
              <a:rPr kumimoji="1" lang="ja-JP" altLang="en-US" sz="800"/>
              <a:t>時間</a:t>
            </a:r>
          </a:p>
        </p:txBody>
      </p:sp>
      <p:sp>
        <p:nvSpPr>
          <p:cNvPr id="43" name="テキスト ボックス 42">
            <a:extLst>
              <a:ext uri="{FF2B5EF4-FFF2-40B4-BE49-F238E27FC236}">
                <a16:creationId xmlns:a16="http://schemas.microsoft.com/office/drawing/2014/main" id="{AC15E7F1-D7FB-AF17-CA3E-F4E5BC2C1014}"/>
              </a:ext>
            </a:extLst>
          </p:cNvPr>
          <p:cNvSpPr txBox="1"/>
          <p:nvPr/>
        </p:nvSpPr>
        <p:spPr>
          <a:xfrm>
            <a:off x="2503414" y="4517332"/>
            <a:ext cx="3161711" cy="1200329"/>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エレキット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a:t>
            </a:r>
            <a:r>
              <a:rPr lang="ja-JP" altLang="en-US" sz="1200" b="1">
                <a:solidFill>
                  <a:schemeClr val="accent2">
                    <a:lumMod val="75000"/>
                  </a:schemeClr>
                </a:solidFill>
                <a:latin typeface="Arphic YuyuGothictai Extra JIS" pitchFamily="49" charset="-128"/>
                <a:ea typeface="Arphic YuyuGothictai Extra JIS" pitchFamily="49" charset="-128"/>
              </a:rPr>
              <a:t>電子サイコロ</a:t>
            </a:r>
            <a:r>
              <a:rPr lang="en-US" altLang="ja-JP" sz="1200" b="1" dirty="0">
                <a:solidFill>
                  <a:schemeClr val="accent2">
                    <a:lumMod val="75000"/>
                  </a:schemeClr>
                </a:solidFill>
                <a:latin typeface="Arphic YuyuGothictai Extra JIS" pitchFamily="49" charset="-128"/>
                <a:ea typeface="Arphic YuyuGothictai Extra JIS" pitchFamily="49" charset="-128"/>
              </a:rPr>
              <a:t>[TK-725R]</a:t>
            </a:r>
          </a:p>
          <a:p>
            <a:r>
              <a:rPr lang="ja-JP" altLang="en-US" sz="1000">
                <a:latin typeface="Tsukushi A Round Gothic Regular" panose="02020400000000000000" pitchFamily="18" charset="-128"/>
                <a:ea typeface="Tsukushi A Round Gothic Regular" panose="02020400000000000000" pitchFamily="18" charset="-128"/>
              </a:rPr>
              <a:t>すごろくやカードゲームが楽しくなる電子サイコロのキットです。</a:t>
            </a:r>
            <a:br>
              <a:rPr lang="ja-JP" altLang="en-US" sz="1000">
                <a:latin typeface="Tsukushi A Round Gothic Regular" panose="02020400000000000000" pitchFamily="18" charset="-128"/>
                <a:ea typeface="Tsukushi A Round Gothic Regular" panose="02020400000000000000" pitchFamily="18" charset="-128"/>
              </a:rPr>
            </a:br>
            <a:r>
              <a:rPr lang="en-US" altLang="ja-JP" sz="1000" dirty="0">
                <a:latin typeface="Tsukushi A Round Gothic Regular" panose="02020400000000000000" pitchFamily="18" charset="-128"/>
                <a:ea typeface="Tsukushi A Round Gothic Regular" panose="02020400000000000000" pitchFamily="18" charset="-128"/>
              </a:rPr>
              <a:t>7</a:t>
            </a:r>
            <a:r>
              <a:rPr lang="ja-JP" altLang="en-US" sz="1000">
                <a:latin typeface="Tsukushi A Round Gothic Regular" panose="02020400000000000000" pitchFamily="18" charset="-128"/>
                <a:ea typeface="Tsukushi A Round Gothic Regular" panose="02020400000000000000" pitchFamily="18" charset="-128"/>
              </a:rPr>
              <a:t>個の</a:t>
            </a:r>
            <a:r>
              <a:rPr lang="en-US" altLang="ja-JP" sz="1000" dirty="0">
                <a:latin typeface="Tsukushi A Round Gothic Regular" panose="02020400000000000000" pitchFamily="18" charset="-128"/>
                <a:ea typeface="Tsukushi A Round Gothic Regular" panose="02020400000000000000" pitchFamily="18" charset="-128"/>
              </a:rPr>
              <a:t>LED</a:t>
            </a:r>
            <a:r>
              <a:rPr lang="ja-JP" altLang="en-US" sz="1000">
                <a:latin typeface="Tsukushi A Round Gothic Regular" panose="02020400000000000000" pitchFamily="18" charset="-128"/>
                <a:ea typeface="Tsukushi A Round Gothic Regular" panose="02020400000000000000" pitchFamily="18" charset="-128"/>
              </a:rPr>
              <a:t>を使ってサイコロの目を光で表します。</a:t>
            </a:r>
            <a:br>
              <a:rPr lang="ja-JP" altLang="en-US" sz="1000">
                <a:latin typeface="Tsukushi A Round Gothic Regular" panose="02020400000000000000" pitchFamily="18" charset="-128"/>
                <a:ea typeface="Tsukushi A Round Gothic Regular" panose="02020400000000000000" pitchFamily="18" charset="-128"/>
              </a:rPr>
            </a:br>
            <a:r>
              <a:rPr lang="ja-JP" altLang="en-US" sz="1000">
                <a:latin typeface="Tsukushi A Round Gothic Regular" panose="02020400000000000000" pitchFamily="18" charset="-128"/>
                <a:ea typeface="Tsukushi A Round Gothic Regular" panose="02020400000000000000" pitchFamily="18" charset="-128"/>
              </a:rPr>
              <a:t>スタートスイッチを押すとピ・ピ・ピ･･･という音とともに、サイコロの目がパラパラと変わり、しばらくすると自動的に止まって目が決まります。</a:t>
            </a:r>
            <a:endParaRPr lang="ja-JP" altLang="en-US" sz="1000" b="1">
              <a:solidFill>
                <a:schemeClr val="accent2">
                  <a:lumMod val="75000"/>
                </a:schemeClr>
              </a:solidFill>
              <a:latin typeface="Tsukushi A Round Gothic Regular" panose="02020400000000000000" pitchFamily="18" charset="-128"/>
              <a:ea typeface="Tsukushi A Round Gothic Regular" panose="02020400000000000000" pitchFamily="18" charset="-128"/>
            </a:endParaRPr>
          </a:p>
        </p:txBody>
      </p:sp>
      <p:sp>
        <p:nvSpPr>
          <p:cNvPr id="44" name="テキスト ボックス 43">
            <a:extLst>
              <a:ext uri="{FF2B5EF4-FFF2-40B4-BE49-F238E27FC236}">
                <a16:creationId xmlns:a16="http://schemas.microsoft.com/office/drawing/2014/main" id="{F00190E8-F080-4D17-380E-0719858189E4}"/>
              </a:ext>
            </a:extLst>
          </p:cNvPr>
          <p:cNvSpPr txBox="1"/>
          <p:nvPr/>
        </p:nvSpPr>
        <p:spPr>
          <a:xfrm>
            <a:off x="2199844" y="5785388"/>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1,000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pic>
        <p:nvPicPr>
          <p:cNvPr id="47" name="図 46" descr="挿絵, 抽象 が含まれている画像&#10;&#10;自動的に生成された説明">
            <a:extLst>
              <a:ext uri="{FF2B5EF4-FFF2-40B4-BE49-F238E27FC236}">
                <a16:creationId xmlns:a16="http://schemas.microsoft.com/office/drawing/2014/main" id="{4A0A9745-0F3B-BBB8-A9CF-587F4B07F693}"/>
              </a:ext>
            </a:extLst>
          </p:cNvPr>
          <p:cNvPicPr>
            <a:picLocks noChangeAspect="1"/>
          </p:cNvPicPr>
          <p:nvPr/>
        </p:nvPicPr>
        <p:blipFill>
          <a:blip r:embed="rId6"/>
          <a:stretch>
            <a:fillRect/>
          </a:stretch>
        </p:blipFill>
        <p:spPr>
          <a:xfrm>
            <a:off x="722602" y="856484"/>
            <a:ext cx="431800" cy="431800"/>
          </a:xfrm>
          <a:prstGeom prst="rect">
            <a:avLst/>
          </a:prstGeom>
        </p:spPr>
      </p:pic>
      <p:pic>
        <p:nvPicPr>
          <p:cNvPr id="48" name="図 47" descr="挿絵 が含まれている画像&#10;&#10;自動的に生成された説明">
            <a:extLst>
              <a:ext uri="{FF2B5EF4-FFF2-40B4-BE49-F238E27FC236}">
                <a16:creationId xmlns:a16="http://schemas.microsoft.com/office/drawing/2014/main" id="{5218A55D-5077-903E-62F4-0938A36DC5E9}"/>
              </a:ext>
            </a:extLst>
          </p:cNvPr>
          <p:cNvPicPr>
            <a:picLocks noChangeAspect="1"/>
          </p:cNvPicPr>
          <p:nvPr/>
        </p:nvPicPr>
        <p:blipFill>
          <a:blip r:embed="rId7"/>
          <a:stretch>
            <a:fillRect/>
          </a:stretch>
        </p:blipFill>
        <p:spPr>
          <a:xfrm>
            <a:off x="5483607" y="2481962"/>
            <a:ext cx="431800" cy="431800"/>
          </a:xfrm>
          <a:prstGeom prst="rect">
            <a:avLst/>
          </a:prstGeom>
        </p:spPr>
      </p:pic>
      <p:pic>
        <p:nvPicPr>
          <p:cNvPr id="49" name="図 48" descr="挿絵 が含まれている画像&#10;&#10;自動的に生成された説明">
            <a:extLst>
              <a:ext uri="{FF2B5EF4-FFF2-40B4-BE49-F238E27FC236}">
                <a16:creationId xmlns:a16="http://schemas.microsoft.com/office/drawing/2014/main" id="{40E78926-5E2E-2446-D6F7-D0980B7390C8}"/>
              </a:ext>
            </a:extLst>
          </p:cNvPr>
          <p:cNvPicPr>
            <a:picLocks noChangeAspect="1"/>
          </p:cNvPicPr>
          <p:nvPr/>
        </p:nvPicPr>
        <p:blipFill>
          <a:blip r:embed="rId8"/>
          <a:stretch>
            <a:fillRect/>
          </a:stretch>
        </p:blipFill>
        <p:spPr>
          <a:xfrm>
            <a:off x="712604" y="4396116"/>
            <a:ext cx="431800" cy="431800"/>
          </a:xfrm>
          <a:prstGeom prst="rect">
            <a:avLst/>
          </a:prstGeom>
        </p:spPr>
      </p:pic>
      <p:sp>
        <p:nvSpPr>
          <p:cNvPr id="7" name="円/楕円 6">
            <a:extLst>
              <a:ext uri="{FF2B5EF4-FFF2-40B4-BE49-F238E27FC236}">
                <a16:creationId xmlns:a16="http://schemas.microsoft.com/office/drawing/2014/main" id="{112AC295-44F6-6AD0-B8DE-CAE7AC6CE20D}"/>
              </a:ext>
            </a:extLst>
          </p:cNvPr>
          <p:cNvSpPr/>
          <p:nvPr/>
        </p:nvSpPr>
        <p:spPr>
          <a:xfrm>
            <a:off x="4753319" y="6287336"/>
            <a:ext cx="1579782" cy="1525173"/>
          </a:xfrm>
          <a:prstGeom prst="ellipse">
            <a:avLst/>
          </a:prstGeom>
          <a:blipFill dpi="0" rotWithShape="1">
            <a:blip r:embed="rId9"/>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1C70710-3867-A502-E6CD-33733DFA6696}"/>
              </a:ext>
            </a:extLst>
          </p:cNvPr>
          <p:cNvSpPr txBox="1"/>
          <p:nvPr/>
        </p:nvSpPr>
        <p:spPr>
          <a:xfrm>
            <a:off x="4968364" y="8077483"/>
            <a:ext cx="1223889" cy="215444"/>
          </a:xfrm>
          <a:prstGeom prst="rect">
            <a:avLst/>
          </a:prstGeom>
          <a:noFill/>
        </p:spPr>
        <p:txBody>
          <a:bodyPr wrap="square" rtlCol="0">
            <a:spAutoFit/>
          </a:bodyPr>
          <a:lstStyle/>
          <a:p>
            <a:r>
              <a:rPr kumimoji="1" lang="ja-JP" altLang="en-US" sz="800"/>
              <a:t>製作時間：</a:t>
            </a:r>
            <a:r>
              <a:rPr kumimoji="1" lang="en-US" altLang="ja-JP" sz="800" dirty="0"/>
              <a:t>2.5</a:t>
            </a:r>
            <a:r>
              <a:rPr kumimoji="1" lang="ja-JP" altLang="en-US" sz="800"/>
              <a:t>時間</a:t>
            </a:r>
          </a:p>
        </p:txBody>
      </p:sp>
      <p:sp>
        <p:nvSpPr>
          <p:cNvPr id="9" name="テキスト ボックス 8">
            <a:extLst>
              <a:ext uri="{FF2B5EF4-FFF2-40B4-BE49-F238E27FC236}">
                <a16:creationId xmlns:a16="http://schemas.microsoft.com/office/drawing/2014/main" id="{F9B159B5-6F36-B472-7364-9B7E97488BAF}"/>
              </a:ext>
            </a:extLst>
          </p:cNvPr>
          <p:cNvSpPr txBox="1"/>
          <p:nvPr/>
        </p:nvSpPr>
        <p:spPr>
          <a:xfrm>
            <a:off x="348577" y="6356625"/>
            <a:ext cx="4411633" cy="2185214"/>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ワンダーキット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a:t>
            </a:r>
            <a:r>
              <a:rPr lang="ja-JP" altLang="en-US" sz="1200" b="1">
                <a:solidFill>
                  <a:schemeClr val="accent2">
                    <a:lumMod val="75000"/>
                  </a:schemeClr>
                </a:solidFill>
                <a:latin typeface="Arphic YuyuGothictai Extra JIS" pitchFamily="49" charset="-128"/>
                <a:ea typeface="Arphic YuyuGothictai Extra JIS" pitchFamily="49" charset="-128"/>
              </a:rPr>
              <a:t>音が鳴る貯金箱</a:t>
            </a:r>
            <a:r>
              <a:rPr lang="en-US" altLang="ja-JP" sz="1200" b="1" dirty="0">
                <a:solidFill>
                  <a:schemeClr val="accent2">
                    <a:lumMod val="75000"/>
                  </a:schemeClr>
                </a:solidFill>
                <a:latin typeface="Arphic YuyuGothictai Extra JIS" pitchFamily="49" charset="-128"/>
                <a:ea typeface="Arphic YuyuGothictai Extra JIS" pitchFamily="49" charset="-128"/>
              </a:rPr>
              <a:t>[TA-04]</a:t>
            </a:r>
          </a:p>
          <a:p>
            <a:r>
              <a:rPr lang="ja-JP" altLang="en-US" sz="1000"/>
              <a:t>音</a:t>
            </a:r>
            <a:r>
              <a:rPr lang="ja-JP" altLang="en-US" sz="1000">
                <a:latin typeface="Tsukushi A Round Gothic Regular" panose="02020400000000000000" pitchFamily="18" charset="-128"/>
                <a:ea typeface="Tsukushi A Round Gothic Regular" panose="02020400000000000000" pitchFamily="18" charset="-128"/>
              </a:rPr>
              <a:t>が鳴る貯金箱を簡単に製作するための電子回路基板です。</a:t>
            </a:r>
            <a:br>
              <a:rPr lang="ja-JP" altLang="en-US" sz="1000">
                <a:latin typeface="Tsukushi A Round Gothic Regular" panose="02020400000000000000" pitchFamily="18" charset="-128"/>
                <a:ea typeface="Tsukushi A Round Gothic Regular" panose="02020400000000000000" pitchFamily="18" charset="-128"/>
              </a:rPr>
            </a:br>
            <a:r>
              <a:rPr lang="en-US" altLang="ja-JP" sz="1000" dirty="0">
                <a:latin typeface="Tsukushi A Round Gothic Regular" panose="02020400000000000000" pitchFamily="18" charset="-128"/>
                <a:ea typeface="Tsukushi A Round Gothic Regular" panose="02020400000000000000" pitchFamily="18" charset="-128"/>
              </a:rPr>
              <a:t>※</a:t>
            </a:r>
            <a:r>
              <a:rPr lang="ja-JP" altLang="en-US" sz="1000">
                <a:latin typeface="Tsukushi A Round Gothic Regular" panose="02020400000000000000" pitchFamily="18" charset="-128"/>
                <a:ea typeface="Tsukushi A Round Gothic Regular" panose="02020400000000000000" pitchFamily="18" charset="-128"/>
              </a:rPr>
              <a:t>箱は付属していないので別途「空の牛乳パック」などをご用意ください</a:t>
            </a:r>
            <a:br>
              <a:rPr lang="ja-JP" altLang="en-US" sz="1000">
                <a:latin typeface="Tsukushi A Round Gothic Regular" panose="02020400000000000000" pitchFamily="18" charset="-128"/>
                <a:ea typeface="Tsukushi A Round Gothic Regular" panose="02020400000000000000" pitchFamily="18" charset="-128"/>
              </a:rPr>
            </a:br>
            <a:r>
              <a:rPr lang="en-US" altLang="ja-JP" sz="1000" dirty="0">
                <a:latin typeface="Tsukushi A Round Gothic Regular" panose="02020400000000000000" pitchFamily="18" charset="-128"/>
                <a:ea typeface="Tsukushi A Round Gothic Regular" panose="02020400000000000000" pitchFamily="18" charset="-128"/>
              </a:rPr>
              <a:t>※</a:t>
            </a:r>
            <a:r>
              <a:rPr lang="ja-JP" altLang="en-US" sz="1000">
                <a:latin typeface="Tsukushi A Round Gothic Regular" panose="02020400000000000000" pitchFamily="18" charset="-128"/>
                <a:ea typeface="Tsukushi A Round Gothic Regular" panose="02020400000000000000" pitchFamily="18" charset="-128"/>
              </a:rPr>
              <a:t>「空の牛乳パック」等は、きれいに洗ったあと十分乾かしてから、ご使用ください</a:t>
            </a:r>
            <a:br>
              <a:rPr lang="ja-JP" altLang="en-US" sz="1000">
                <a:latin typeface="Tsukushi A Round Gothic Regular" panose="02020400000000000000" pitchFamily="18" charset="-128"/>
                <a:ea typeface="Tsukushi A Round Gothic Regular" panose="02020400000000000000" pitchFamily="18" charset="-128"/>
              </a:rPr>
            </a:br>
            <a:br>
              <a:rPr lang="ja-JP" altLang="en-US" sz="1000">
                <a:latin typeface="Tsukushi A Round Gothic Regular" panose="02020400000000000000" pitchFamily="18" charset="-128"/>
                <a:ea typeface="Tsukushi A Round Gothic Regular" panose="02020400000000000000" pitchFamily="18" charset="-128"/>
              </a:rPr>
            </a:br>
            <a:r>
              <a:rPr lang="en-US" altLang="ja-JP" sz="1000" dirty="0">
                <a:latin typeface="Tsukushi A Round Gothic Regular" panose="02020400000000000000" pitchFamily="18" charset="-128"/>
                <a:ea typeface="Tsukushi A Round Gothic Regular" panose="02020400000000000000" pitchFamily="18" charset="-128"/>
              </a:rPr>
              <a:t>MP3</a:t>
            </a:r>
            <a:r>
              <a:rPr lang="ja-JP" altLang="en-US" sz="1000">
                <a:latin typeface="Tsukushi A Round Gothic Regular" panose="02020400000000000000" pitchFamily="18" charset="-128"/>
                <a:ea typeface="Tsukushi A Round Gothic Regular" panose="02020400000000000000" pitchFamily="18" charset="-128"/>
              </a:rPr>
              <a:t>形式のフォーマットの音楽</a:t>
            </a:r>
            <a:r>
              <a:rPr lang="en-US" altLang="ja-JP" sz="1000" dirty="0">
                <a:latin typeface="Tsukushi A Round Gothic Regular" panose="02020400000000000000" pitchFamily="18" charset="-128"/>
                <a:ea typeface="Tsukushi A Round Gothic Regular" panose="02020400000000000000" pitchFamily="18" charset="-128"/>
              </a:rPr>
              <a:t>(</a:t>
            </a:r>
            <a:r>
              <a:rPr lang="ja-JP" altLang="en-US" sz="1000">
                <a:latin typeface="Tsukushi A Round Gothic Regular" panose="02020400000000000000" pitchFamily="18" charset="-128"/>
                <a:ea typeface="Tsukushi A Round Gothic Regular" panose="02020400000000000000" pitchFamily="18" charset="-128"/>
              </a:rPr>
              <a:t>効果音</a:t>
            </a:r>
            <a:r>
              <a:rPr lang="en-US" altLang="ja-JP" sz="1000" dirty="0">
                <a:latin typeface="Tsukushi A Round Gothic Regular" panose="02020400000000000000" pitchFamily="18" charset="-128"/>
                <a:ea typeface="Tsukushi A Round Gothic Regular" panose="02020400000000000000" pitchFamily="18" charset="-128"/>
              </a:rPr>
              <a:t>)</a:t>
            </a:r>
            <a:r>
              <a:rPr lang="ja-JP" altLang="en-US" sz="1000">
                <a:latin typeface="Tsukushi A Round Gothic Regular" panose="02020400000000000000" pitchFamily="18" charset="-128"/>
                <a:ea typeface="Tsukushi A Round Gothic Regular" panose="02020400000000000000" pitchFamily="18" charset="-128"/>
              </a:rPr>
              <a:t>を</a:t>
            </a:r>
            <a:r>
              <a:rPr lang="en-US" altLang="ja-JP" sz="1000" dirty="0">
                <a:latin typeface="Tsukushi A Round Gothic Regular" panose="02020400000000000000" pitchFamily="18" charset="-128"/>
                <a:ea typeface="Tsukushi A Round Gothic Regular" panose="02020400000000000000" pitchFamily="18" charset="-128"/>
              </a:rPr>
              <a:t>6</a:t>
            </a:r>
            <a:r>
              <a:rPr lang="ja-JP" altLang="en-US" sz="1000">
                <a:latin typeface="Tsukushi A Round Gothic Regular" panose="02020400000000000000" pitchFamily="18" charset="-128"/>
                <a:ea typeface="Tsukushi A Round Gothic Regular" panose="02020400000000000000" pitchFamily="18" charset="-128"/>
              </a:rPr>
              <a:t>曲登録できるので、硬貨を入れたときに自分の好きな効果音を鳴らせます。</a:t>
            </a:r>
            <a:endParaRPr lang="en-US" altLang="ja-JP" sz="1000" dirty="0">
              <a:latin typeface="Tsukushi A Round Gothic Regular" panose="02020400000000000000" pitchFamily="18" charset="-128"/>
              <a:ea typeface="Tsukushi A Round Gothic Regular" panose="02020400000000000000" pitchFamily="18" charset="-128"/>
            </a:endParaRPr>
          </a:p>
          <a:p>
            <a:r>
              <a:rPr lang="ja-JP" altLang="en-US" sz="900"/>
              <a:t>音データ登録容量：約</a:t>
            </a:r>
            <a:r>
              <a:rPr lang="en-US" altLang="ja-JP" sz="900" dirty="0"/>
              <a:t>4M</a:t>
            </a:r>
            <a:r>
              <a:rPr lang="ja-JP" altLang="en-US" sz="900"/>
              <a:t>バイト</a:t>
            </a:r>
            <a:endParaRPr lang="en-US" altLang="ja-JP" sz="900" dirty="0"/>
          </a:p>
          <a:p>
            <a:r>
              <a:rPr lang="en-US" altLang="ja-JP" sz="900" dirty="0"/>
              <a:t>※</a:t>
            </a:r>
            <a:r>
              <a:rPr lang="ja-JP" altLang="en-US" sz="900"/>
              <a:t>電源を切っても消えません</a:t>
            </a:r>
            <a:br>
              <a:rPr lang="ja-JP" altLang="en-US" sz="900"/>
            </a:br>
            <a:r>
              <a:rPr lang="en-US" altLang="ja-JP" sz="900" dirty="0"/>
              <a:t>※32kbps</a:t>
            </a:r>
            <a:r>
              <a:rPr lang="ja-JP" altLang="en-US" sz="900"/>
              <a:t>のデータの場合 </a:t>
            </a:r>
            <a:r>
              <a:rPr lang="en-US" altLang="ja-JP" sz="900" dirty="0"/>
              <a:t>1M</a:t>
            </a:r>
            <a:r>
              <a:rPr lang="ja-JP" altLang="en-US" sz="900"/>
              <a:t>バイトで約</a:t>
            </a:r>
            <a:r>
              <a:rPr lang="en-US" altLang="ja-JP" sz="900" dirty="0"/>
              <a:t>4</a:t>
            </a:r>
            <a:r>
              <a:rPr lang="ja-JP" altLang="en-US" sz="900"/>
              <a:t>分 </a:t>
            </a:r>
            <a:endParaRPr lang="en-US" altLang="ja-JP" sz="900" dirty="0"/>
          </a:p>
          <a:p>
            <a:r>
              <a:rPr lang="ja-JP" altLang="en-US" sz="900"/>
              <a:t>音データ形式：</a:t>
            </a:r>
            <a:r>
              <a:rPr lang="en-US" altLang="ja-JP" sz="900" dirty="0"/>
              <a:t>MP3</a:t>
            </a:r>
            <a:r>
              <a:rPr lang="ja-JP" altLang="en-US" sz="900"/>
              <a:t>フォーマット</a:t>
            </a:r>
            <a:r>
              <a:rPr lang="en-US" altLang="ja-JP" sz="900" dirty="0"/>
              <a:t>(</a:t>
            </a:r>
            <a:r>
              <a:rPr lang="ja-JP" altLang="en-US" sz="900"/>
              <a:t>拡張子</a:t>
            </a:r>
            <a:r>
              <a:rPr lang="en-US" altLang="ja-JP" sz="900" dirty="0"/>
              <a:t>[.mp3])</a:t>
            </a:r>
          </a:p>
          <a:p>
            <a:r>
              <a:rPr lang="ja-JP" altLang="en-US" sz="900"/>
              <a:t>音データ転送用インターフェース：</a:t>
            </a:r>
            <a:r>
              <a:rPr lang="en-US" altLang="ja-JP" sz="900" dirty="0"/>
              <a:t>Micro USB-B</a:t>
            </a:r>
          </a:p>
          <a:p>
            <a:endParaRPr lang="en-US" altLang="ja-JP" sz="900" dirty="0"/>
          </a:p>
        </p:txBody>
      </p:sp>
      <p:sp>
        <p:nvSpPr>
          <p:cNvPr id="10" name="テキスト ボックス 9">
            <a:extLst>
              <a:ext uri="{FF2B5EF4-FFF2-40B4-BE49-F238E27FC236}">
                <a16:creationId xmlns:a16="http://schemas.microsoft.com/office/drawing/2014/main" id="{7F9A37E1-98B9-3516-3D9D-4DEC73C65F93}"/>
              </a:ext>
            </a:extLst>
          </p:cNvPr>
          <p:cNvSpPr txBox="1"/>
          <p:nvPr/>
        </p:nvSpPr>
        <p:spPr>
          <a:xfrm>
            <a:off x="4753319" y="7858892"/>
            <a:ext cx="1647088"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1,500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pic>
        <p:nvPicPr>
          <p:cNvPr id="12" name="図 11" descr="アイコン&#10;&#10;自動的に生成された説明">
            <a:extLst>
              <a:ext uri="{FF2B5EF4-FFF2-40B4-BE49-F238E27FC236}">
                <a16:creationId xmlns:a16="http://schemas.microsoft.com/office/drawing/2014/main" id="{99A3990A-4E64-F3A9-AE66-42B1D890EEA4}"/>
              </a:ext>
            </a:extLst>
          </p:cNvPr>
          <p:cNvPicPr>
            <a:picLocks noChangeAspect="1"/>
          </p:cNvPicPr>
          <p:nvPr/>
        </p:nvPicPr>
        <p:blipFill>
          <a:blip r:embed="rId10"/>
          <a:stretch>
            <a:fillRect/>
          </a:stretch>
        </p:blipFill>
        <p:spPr>
          <a:xfrm>
            <a:off x="4703990" y="6238869"/>
            <a:ext cx="431800" cy="431800"/>
          </a:xfrm>
          <a:prstGeom prst="rect">
            <a:avLst/>
          </a:prstGeom>
        </p:spPr>
      </p:pic>
      <p:sp>
        <p:nvSpPr>
          <p:cNvPr id="2" name="テキスト ボックス 1">
            <a:extLst>
              <a:ext uri="{FF2B5EF4-FFF2-40B4-BE49-F238E27FC236}">
                <a16:creationId xmlns:a16="http://schemas.microsoft.com/office/drawing/2014/main" id="{4CFBA397-A1DB-D960-15A4-375C9424BA7B}"/>
              </a:ext>
            </a:extLst>
          </p:cNvPr>
          <p:cNvSpPr txBox="1"/>
          <p:nvPr/>
        </p:nvSpPr>
        <p:spPr>
          <a:xfrm>
            <a:off x="342717" y="8399848"/>
            <a:ext cx="5917946" cy="784830"/>
          </a:xfrm>
          <a:prstGeom prst="rect">
            <a:avLst/>
          </a:prstGeom>
          <a:noFill/>
        </p:spPr>
        <p:txBody>
          <a:bodyPr wrap="square" rtlCol="0">
            <a:spAutoFit/>
          </a:bodyPr>
          <a:lstStyle/>
          <a:p>
            <a:r>
              <a:rPr lang="en-US" altLang="ja-JP" sz="900" dirty="0"/>
              <a:t>※</a:t>
            </a:r>
            <a:r>
              <a:rPr lang="ja-JP" altLang="en-US" sz="900"/>
              <a:t>音データの書き込み、書き換えには下記のものが必要になります</a:t>
            </a:r>
            <a:endParaRPr lang="en-US" altLang="ja-JP" sz="900" dirty="0"/>
          </a:p>
          <a:p>
            <a:r>
              <a:rPr lang="ja-JP" altLang="en-US" sz="900">
                <a:solidFill>
                  <a:srgbClr val="FF0000"/>
                </a:solidFill>
              </a:rPr>
              <a:t>🔸パ ソ コ ン</a:t>
            </a:r>
            <a:r>
              <a:rPr lang="en-US" altLang="ja-JP" sz="900" dirty="0">
                <a:solidFill>
                  <a:srgbClr val="FF0000"/>
                </a:solidFill>
              </a:rPr>
              <a:t>(USB</a:t>
            </a:r>
            <a:r>
              <a:rPr lang="ja-JP" altLang="en-US" sz="900">
                <a:solidFill>
                  <a:srgbClr val="FF0000"/>
                </a:solidFill>
              </a:rPr>
              <a:t>端 子 を 持っ た も の。</a:t>
            </a:r>
            <a:r>
              <a:rPr lang="en-US" altLang="ja-JP" sz="900" dirty="0">
                <a:solidFill>
                  <a:srgbClr val="FF0000"/>
                </a:solidFill>
              </a:rPr>
              <a:t>CD</a:t>
            </a:r>
            <a:r>
              <a:rPr lang="ja-JP" altLang="en-US" sz="900">
                <a:solidFill>
                  <a:srgbClr val="FF0000"/>
                </a:solidFill>
              </a:rPr>
              <a:t>の音源を入れる場合は</a:t>
            </a:r>
            <a:r>
              <a:rPr lang="en-US" altLang="ja-JP" sz="900" dirty="0">
                <a:solidFill>
                  <a:srgbClr val="FF0000"/>
                </a:solidFill>
              </a:rPr>
              <a:t>CD</a:t>
            </a:r>
            <a:r>
              <a:rPr lang="ja-JP" altLang="en-US" sz="900">
                <a:solidFill>
                  <a:srgbClr val="FF0000"/>
                </a:solidFill>
              </a:rPr>
              <a:t>ドライブを持ったもの</a:t>
            </a:r>
            <a:r>
              <a:rPr lang="en-US" altLang="ja-JP" sz="900" dirty="0">
                <a:solidFill>
                  <a:srgbClr val="FF0000"/>
                </a:solidFill>
              </a:rPr>
              <a:t>)</a:t>
            </a:r>
          </a:p>
          <a:p>
            <a:r>
              <a:rPr lang="ja-JP" altLang="en-US" sz="900">
                <a:solidFill>
                  <a:srgbClr val="FF0000"/>
                </a:solidFill>
              </a:rPr>
              <a:t>🔸</a:t>
            </a:r>
            <a:r>
              <a:rPr lang="en-US" altLang="ja-JP" sz="900" dirty="0">
                <a:solidFill>
                  <a:srgbClr val="FF0000"/>
                </a:solidFill>
              </a:rPr>
              <a:t>USB</a:t>
            </a:r>
            <a:r>
              <a:rPr lang="ja-JP" altLang="en-US" sz="900">
                <a:solidFill>
                  <a:srgbClr val="FF0000"/>
                </a:solidFill>
              </a:rPr>
              <a:t>ケー ブ ル</a:t>
            </a:r>
            <a:r>
              <a:rPr lang="en-US" altLang="ja-JP" sz="900" dirty="0">
                <a:solidFill>
                  <a:srgbClr val="FF0000"/>
                </a:solidFill>
              </a:rPr>
              <a:t>(USB Type-A - Micro USB)</a:t>
            </a:r>
          </a:p>
          <a:p>
            <a:r>
              <a:rPr lang="ja-JP" altLang="en-US" sz="900">
                <a:solidFill>
                  <a:srgbClr val="FF0000"/>
                </a:solidFill>
              </a:rPr>
              <a:t>🔸登 録 す る音 デ ー タ</a:t>
            </a:r>
            <a:r>
              <a:rPr lang="en-US" altLang="ja-JP" sz="900" dirty="0">
                <a:solidFill>
                  <a:srgbClr val="FF0000"/>
                </a:solidFill>
              </a:rPr>
              <a:t>(</a:t>
            </a:r>
            <a:r>
              <a:rPr lang="ja-JP" altLang="en-US" sz="900">
                <a:solidFill>
                  <a:srgbClr val="FF0000"/>
                </a:solidFill>
              </a:rPr>
              <a:t>効 果 音、 楽 曲 など</a:t>
            </a:r>
            <a:r>
              <a:rPr lang="en-US" altLang="ja-JP" sz="900" dirty="0">
                <a:solidFill>
                  <a:srgbClr val="FF0000"/>
                </a:solidFill>
              </a:rPr>
              <a:t>)</a:t>
            </a:r>
          </a:p>
          <a:p>
            <a:endParaRPr lang="en-US" altLang="ja-JP" sz="900" dirty="0">
              <a:solidFill>
                <a:srgbClr val="FF0000"/>
              </a:solidFill>
            </a:endParaRPr>
          </a:p>
        </p:txBody>
      </p:sp>
    </p:spTree>
    <p:extLst>
      <p:ext uri="{BB962C8B-B14F-4D97-AF65-F5344CB8AC3E}">
        <p14:creationId xmlns:p14="http://schemas.microsoft.com/office/powerpoint/2010/main" val="80388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59000" r="-59000"/>
          </a:stretch>
        </a:blipFill>
        <a:effectLst/>
      </p:bgPr>
    </p:bg>
    <p:spTree>
      <p:nvGrpSpPr>
        <p:cNvPr id="1" name="">
          <a:extLst>
            <a:ext uri="{FF2B5EF4-FFF2-40B4-BE49-F238E27FC236}">
              <a16:creationId xmlns:a16="http://schemas.microsoft.com/office/drawing/2014/main" id="{277D3AA4-BFCA-FDE7-3593-69683EC22B9A}"/>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0BD3937B-1C47-BB27-DF7E-AE58585BD144}"/>
              </a:ext>
            </a:extLst>
          </p:cNvPr>
          <p:cNvSpPr txBox="1"/>
          <p:nvPr/>
        </p:nvSpPr>
        <p:spPr>
          <a:xfrm>
            <a:off x="2721035" y="7761427"/>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1,500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sp>
        <p:nvSpPr>
          <p:cNvPr id="14" name="テキスト ボックス 13">
            <a:extLst>
              <a:ext uri="{FF2B5EF4-FFF2-40B4-BE49-F238E27FC236}">
                <a16:creationId xmlns:a16="http://schemas.microsoft.com/office/drawing/2014/main" id="{88F63951-7A5A-3231-D411-A98C3FFC7D0E}"/>
              </a:ext>
            </a:extLst>
          </p:cNvPr>
          <p:cNvSpPr txBox="1"/>
          <p:nvPr/>
        </p:nvSpPr>
        <p:spPr>
          <a:xfrm>
            <a:off x="490085" y="891451"/>
            <a:ext cx="3747283" cy="1354217"/>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ワンダーキット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FM</a:t>
            </a:r>
            <a:r>
              <a:rPr lang="ja-JP" altLang="en-US" sz="1200" b="1">
                <a:solidFill>
                  <a:schemeClr val="accent2">
                    <a:lumMod val="75000"/>
                  </a:schemeClr>
                </a:solidFill>
                <a:latin typeface="Arphic YuyuGothictai Extra JIS" pitchFamily="49" charset="-128"/>
                <a:ea typeface="Arphic YuyuGothictai Extra JIS" pitchFamily="49" charset="-128"/>
              </a:rPr>
              <a:t>トランスミッター</a:t>
            </a:r>
            <a:r>
              <a:rPr lang="en-US" altLang="ja-JP" sz="1200" b="1" dirty="0">
                <a:solidFill>
                  <a:schemeClr val="accent2">
                    <a:lumMod val="75000"/>
                  </a:schemeClr>
                </a:solidFill>
                <a:latin typeface="Arphic YuyuGothictai Extra JIS" pitchFamily="49" charset="-128"/>
                <a:ea typeface="Arphic YuyuGothictai Extra JIS" pitchFamily="49" charset="-128"/>
              </a:rPr>
              <a:t>[FW-8027M]</a:t>
            </a:r>
          </a:p>
          <a:p>
            <a:r>
              <a:rPr lang="ja-JP" altLang="en-US" sz="1000">
                <a:latin typeface="Tsukushi A Round Gothic Regular" panose="02020400000000000000" pitchFamily="18" charset="-128"/>
                <a:ea typeface="Tsukushi A Round Gothic Regular" panose="02020400000000000000" pitchFamily="18" charset="-128"/>
              </a:rPr>
              <a:t>声を</a:t>
            </a:r>
            <a:r>
              <a:rPr lang="en-US" altLang="ja-JP" sz="1000" dirty="0">
                <a:latin typeface="Tsukushi A Round Gothic Regular" panose="02020400000000000000" pitchFamily="18" charset="-128"/>
                <a:ea typeface="Tsukushi A Round Gothic Regular" panose="02020400000000000000" pitchFamily="18" charset="-128"/>
              </a:rPr>
              <a:t>FM</a:t>
            </a:r>
            <a:r>
              <a:rPr lang="ja-JP" altLang="en-US" sz="1000">
                <a:latin typeface="Tsukushi A Round Gothic Regular" panose="02020400000000000000" pitchFamily="18" charset="-128"/>
                <a:ea typeface="Tsukushi A Round Gothic Regular" panose="02020400000000000000" pitchFamily="18" charset="-128"/>
              </a:rPr>
              <a:t>の電波で近距離に送信する簡易放送局です。</a:t>
            </a:r>
            <a:endParaRPr lang="en-US" altLang="ja-JP" sz="1000" dirty="0">
              <a:latin typeface="Tsukushi A Round Gothic Regular" panose="02020400000000000000" pitchFamily="18" charset="-128"/>
              <a:ea typeface="Tsukushi A Round Gothic Regular" panose="02020400000000000000" pitchFamily="18" charset="-128"/>
            </a:endParaRPr>
          </a:p>
          <a:p>
            <a:r>
              <a:rPr lang="ja-JP" altLang="en-US" sz="1000">
                <a:latin typeface="Tsukushi A Round Gothic Regular" panose="02020400000000000000" pitchFamily="18" charset="-128"/>
                <a:ea typeface="Tsukushi A Round Gothic Regular" panose="02020400000000000000" pitchFamily="18" charset="-128"/>
              </a:rPr>
              <a:t>手のひらサイズの</a:t>
            </a:r>
            <a:r>
              <a:rPr lang="en-US" altLang="ja-JP" sz="1000" dirty="0">
                <a:latin typeface="Tsukushi A Round Gothic Regular" panose="02020400000000000000" pitchFamily="18" charset="-128"/>
                <a:ea typeface="Tsukushi A Round Gothic Regular" panose="02020400000000000000" pitchFamily="18" charset="-128"/>
              </a:rPr>
              <a:t>FM</a:t>
            </a:r>
            <a:r>
              <a:rPr lang="ja-JP" altLang="en-US" sz="1000">
                <a:latin typeface="Tsukushi A Round Gothic Regular" panose="02020400000000000000" pitchFamily="18" charset="-128"/>
                <a:ea typeface="Tsukushi A Round Gothic Regular" panose="02020400000000000000" pitchFamily="18" charset="-128"/>
              </a:rPr>
              <a:t>ラジオ送信機、音源は基板上のコンデンサマイクとライン入力の</a:t>
            </a:r>
            <a:r>
              <a:rPr lang="en-US" altLang="ja-JP" sz="1000" dirty="0">
                <a:latin typeface="Tsukushi A Round Gothic Regular" panose="02020400000000000000" pitchFamily="18" charset="-128"/>
                <a:ea typeface="Tsukushi A Round Gothic Regular" panose="02020400000000000000" pitchFamily="18" charset="-128"/>
              </a:rPr>
              <a:t>2</a:t>
            </a:r>
            <a:r>
              <a:rPr lang="ja-JP" altLang="en-US" sz="1000">
                <a:latin typeface="Tsukushi A Round Gothic Regular" panose="02020400000000000000" pitchFamily="18" charset="-128"/>
                <a:ea typeface="Tsukushi A Round Gothic Regular" panose="02020400000000000000" pitchFamily="18" charset="-128"/>
              </a:rPr>
              <a:t>系統から切り換えできます。 送信周波数は</a:t>
            </a:r>
            <a:r>
              <a:rPr lang="en-US" altLang="ja-JP" sz="1000" dirty="0">
                <a:latin typeface="Tsukushi A Round Gothic Regular" panose="02020400000000000000" pitchFamily="18" charset="-128"/>
                <a:ea typeface="Tsukushi A Round Gothic Regular" panose="02020400000000000000" pitchFamily="18" charset="-128"/>
              </a:rPr>
              <a:t>76.0</a:t>
            </a:r>
            <a:r>
              <a:rPr lang="ja-JP" altLang="en-US" sz="1000">
                <a:latin typeface="Tsukushi A Round Gothic Regular" panose="02020400000000000000" pitchFamily="18" charset="-128"/>
                <a:ea typeface="Tsukushi A Round Gothic Regular" panose="02020400000000000000" pitchFamily="18" charset="-128"/>
              </a:rPr>
              <a:t>～</a:t>
            </a:r>
            <a:r>
              <a:rPr lang="en-US" altLang="ja-JP" sz="1000" dirty="0">
                <a:latin typeface="Tsukushi A Round Gothic Regular" panose="02020400000000000000" pitchFamily="18" charset="-128"/>
                <a:ea typeface="Tsukushi A Round Gothic Regular" panose="02020400000000000000" pitchFamily="18" charset="-128"/>
              </a:rPr>
              <a:t>107.5MHz</a:t>
            </a:r>
            <a:r>
              <a:rPr lang="ja-JP" altLang="en-US" sz="1000">
                <a:latin typeface="Tsukushi A Round Gothic Regular" panose="02020400000000000000" pitchFamily="18" charset="-128"/>
                <a:ea typeface="Tsukushi A Round Gothic Regular" panose="02020400000000000000" pitchFamily="18" charset="-128"/>
              </a:rPr>
              <a:t>の範囲で設定可能。液晶表示で設定値を一目で確認できます。</a:t>
            </a:r>
            <a:endParaRPr lang="en-US" altLang="ja-JP" sz="1000" dirty="0">
              <a:latin typeface="Tsukushi A Round Gothic Regular" panose="02020400000000000000" pitchFamily="18" charset="-128"/>
              <a:ea typeface="Tsukushi A Round Gothic Regular" panose="02020400000000000000" pitchFamily="18" charset="-128"/>
            </a:endParaRPr>
          </a:p>
          <a:p>
            <a:r>
              <a:rPr lang="ja-JP" altLang="en-US" sz="1000">
                <a:latin typeface="Tsukushi A Round Gothic Regular" panose="02020400000000000000" pitchFamily="18" charset="-128"/>
                <a:ea typeface="Tsukushi A Round Gothic Regular" panose="02020400000000000000" pitchFamily="18" charset="-128"/>
              </a:rPr>
              <a:t>受信には</a:t>
            </a:r>
            <a:r>
              <a:rPr lang="en-US" altLang="ja-JP" sz="1000" dirty="0">
                <a:latin typeface="Tsukushi A Round Gothic Regular" panose="02020400000000000000" pitchFamily="18" charset="-128"/>
                <a:ea typeface="Tsukushi A Round Gothic Regular" panose="02020400000000000000" pitchFamily="18" charset="-128"/>
              </a:rPr>
              <a:t>FM</a:t>
            </a:r>
            <a:r>
              <a:rPr lang="ja-JP" altLang="en-US" sz="1000">
                <a:latin typeface="Tsukushi A Round Gothic Regular" panose="02020400000000000000" pitchFamily="18" charset="-128"/>
                <a:ea typeface="Tsukushi A Round Gothic Regular" panose="02020400000000000000" pitchFamily="18" charset="-128"/>
              </a:rPr>
              <a:t>ラジオが必要です（ワイド</a:t>
            </a:r>
            <a:r>
              <a:rPr lang="en-US" altLang="ja-JP" sz="1000" dirty="0">
                <a:latin typeface="Tsukushi A Round Gothic Regular" panose="02020400000000000000" pitchFamily="18" charset="-128"/>
                <a:ea typeface="Tsukushi A Round Gothic Regular" panose="02020400000000000000" pitchFamily="18" charset="-128"/>
              </a:rPr>
              <a:t>FM</a:t>
            </a:r>
            <a:r>
              <a:rPr lang="ja-JP" altLang="en-US" sz="1000">
                <a:latin typeface="Tsukushi A Round Gothic Regular" panose="02020400000000000000" pitchFamily="18" charset="-128"/>
                <a:ea typeface="Tsukushi A Round Gothic Regular" panose="02020400000000000000" pitchFamily="18" charset="-128"/>
              </a:rPr>
              <a:t>ラジオ</a:t>
            </a:r>
            <a:r>
              <a:rPr lang="en-US" altLang="ja-JP" sz="1000" dirty="0">
                <a:latin typeface="Tsukushi A Round Gothic Regular" panose="02020400000000000000" pitchFamily="18" charset="-128"/>
                <a:ea typeface="Tsukushi A Round Gothic Regular" panose="02020400000000000000" pitchFamily="18" charset="-128"/>
              </a:rPr>
              <a:t>[TK-744]</a:t>
            </a:r>
            <a:r>
              <a:rPr lang="ja-JP" altLang="en-US" sz="1000">
                <a:latin typeface="Tsukushi A Round Gothic Regular" panose="02020400000000000000" pitchFamily="18" charset="-128"/>
                <a:ea typeface="Tsukushi A Round Gothic Regular" panose="02020400000000000000" pitchFamily="18" charset="-128"/>
              </a:rPr>
              <a:t>作成済みの方推奨）</a:t>
            </a:r>
            <a:endParaRPr lang="en-US" altLang="ja-JP" sz="1000" dirty="0">
              <a:latin typeface="Tsukushi A Round Gothic Regular" panose="02020400000000000000" pitchFamily="18" charset="-128"/>
              <a:ea typeface="Tsukushi A Round Gothic Regular" panose="02020400000000000000" pitchFamily="18" charset="-128"/>
            </a:endParaRPr>
          </a:p>
        </p:txBody>
      </p:sp>
      <p:sp>
        <p:nvSpPr>
          <p:cNvPr id="15" name="テキスト ボックス 14">
            <a:extLst>
              <a:ext uri="{FF2B5EF4-FFF2-40B4-BE49-F238E27FC236}">
                <a16:creationId xmlns:a16="http://schemas.microsoft.com/office/drawing/2014/main" id="{3101D79F-C964-5E43-E248-9D0783019C3A}"/>
              </a:ext>
            </a:extLst>
          </p:cNvPr>
          <p:cNvSpPr txBox="1"/>
          <p:nvPr/>
        </p:nvSpPr>
        <p:spPr>
          <a:xfrm>
            <a:off x="548431" y="2707610"/>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1,500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sp>
        <p:nvSpPr>
          <p:cNvPr id="28" name="テキスト ボックス 27">
            <a:extLst>
              <a:ext uri="{FF2B5EF4-FFF2-40B4-BE49-F238E27FC236}">
                <a16:creationId xmlns:a16="http://schemas.microsoft.com/office/drawing/2014/main" id="{5D7C95F0-7681-2EDB-4A26-FE4D17AC6176}"/>
              </a:ext>
            </a:extLst>
          </p:cNvPr>
          <p:cNvSpPr txBox="1"/>
          <p:nvPr/>
        </p:nvSpPr>
        <p:spPr>
          <a:xfrm>
            <a:off x="2043339" y="9430100"/>
            <a:ext cx="4477049" cy="230832"/>
          </a:xfrm>
          <a:prstGeom prst="rect">
            <a:avLst/>
          </a:prstGeom>
          <a:noFill/>
        </p:spPr>
        <p:txBody>
          <a:bodyPr wrap="square" rtlCol="0">
            <a:spAutoFit/>
          </a:bodyPr>
          <a:lstStyle/>
          <a:p>
            <a:r>
              <a:rPr kumimoji="1" lang="en-US" altLang="ja-JP" sz="900" dirty="0">
                <a:latin typeface="Tsukushi A Round Gothic Regular" panose="02020400000000000000" pitchFamily="18" charset="-128"/>
                <a:ea typeface="Tsukushi A Round Gothic Regular" panose="02020400000000000000" pitchFamily="18" charset="-128"/>
              </a:rPr>
              <a:t>※</a:t>
            </a:r>
            <a:r>
              <a:rPr kumimoji="1" lang="ja-JP" altLang="en-US" sz="900">
                <a:latin typeface="Tsukushi A Round Gothic Regular" panose="02020400000000000000" pitchFamily="18" charset="-128"/>
                <a:ea typeface="Tsukushi A Round Gothic Regular" panose="02020400000000000000" pitchFamily="18" charset="-128"/>
              </a:rPr>
              <a:t>税込み、講習・教材・資料費含む。時間は、おおよその組み立て時間です。</a:t>
            </a:r>
          </a:p>
        </p:txBody>
      </p:sp>
      <p:sp>
        <p:nvSpPr>
          <p:cNvPr id="29" name="テキスト ボックス 28">
            <a:extLst>
              <a:ext uri="{FF2B5EF4-FFF2-40B4-BE49-F238E27FC236}">
                <a16:creationId xmlns:a16="http://schemas.microsoft.com/office/drawing/2014/main" id="{F40DB6A7-893A-286D-55F2-FCDBF18D2599}"/>
              </a:ext>
            </a:extLst>
          </p:cNvPr>
          <p:cNvSpPr txBox="1"/>
          <p:nvPr/>
        </p:nvSpPr>
        <p:spPr>
          <a:xfrm>
            <a:off x="639016" y="7833851"/>
            <a:ext cx="1223889" cy="215444"/>
          </a:xfrm>
          <a:prstGeom prst="rect">
            <a:avLst/>
          </a:prstGeom>
          <a:noFill/>
        </p:spPr>
        <p:txBody>
          <a:bodyPr wrap="square" rtlCol="0">
            <a:spAutoFit/>
          </a:bodyPr>
          <a:lstStyle/>
          <a:p>
            <a:r>
              <a:rPr kumimoji="1" lang="ja-JP" altLang="en-US" sz="800"/>
              <a:t>製作時間：</a:t>
            </a:r>
            <a:r>
              <a:rPr kumimoji="1" lang="en-US" altLang="ja-JP" sz="800" dirty="0"/>
              <a:t>3</a:t>
            </a:r>
            <a:r>
              <a:rPr kumimoji="1" lang="ja-JP" altLang="en-US" sz="800"/>
              <a:t>時間</a:t>
            </a:r>
          </a:p>
        </p:txBody>
      </p:sp>
      <p:sp>
        <p:nvSpPr>
          <p:cNvPr id="32" name="テキスト ボックス 31">
            <a:extLst>
              <a:ext uri="{FF2B5EF4-FFF2-40B4-BE49-F238E27FC236}">
                <a16:creationId xmlns:a16="http://schemas.microsoft.com/office/drawing/2014/main" id="{37050A48-487F-B429-59C4-933B61325E04}"/>
              </a:ext>
            </a:extLst>
          </p:cNvPr>
          <p:cNvSpPr txBox="1"/>
          <p:nvPr/>
        </p:nvSpPr>
        <p:spPr>
          <a:xfrm>
            <a:off x="4171474" y="2600138"/>
            <a:ext cx="1223889" cy="215444"/>
          </a:xfrm>
          <a:prstGeom prst="rect">
            <a:avLst/>
          </a:prstGeom>
          <a:noFill/>
        </p:spPr>
        <p:txBody>
          <a:bodyPr wrap="square" rtlCol="0">
            <a:spAutoFit/>
          </a:bodyPr>
          <a:lstStyle/>
          <a:p>
            <a:r>
              <a:rPr kumimoji="1" lang="ja-JP" altLang="en-US" sz="800"/>
              <a:t>製作時間：</a:t>
            </a:r>
            <a:r>
              <a:rPr kumimoji="1" lang="en-US" altLang="ja-JP" sz="800" dirty="0"/>
              <a:t>2.5</a:t>
            </a:r>
            <a:r>
              <a:rPr kumimoji="1" lang="ja-JP" altLang="en-US" sz="800"/>
              <a:t>時間</a:t>
            </a:r>
          </a:p>
        </p:txBody>
      </p:sp>
      <p:sp>
        <p:nvSpPr>
          <p:cNvPr id="3" name="円/楕円 2">
            <a:extLst>
              <a:ext uri="{FF2B5EF4-FFF2-40B4-BE49-F238E27FC236}">
                <a16:creationId xmlns:a16="http://schemas.microsoft.com/office/drawing/2014/main" id="{D9F1AA8F-8EE9-011A-C150-B50DAECD4604}"/>
              </a:ext>
            </a:extLst>
          </p:cNvPr>
          <p:cNvSpPr/>
          <p:nvPr/>
        </p:nvSpPr>
        <p:spPr>
          <a:xfrm>
            <a:off x="300650" y="3399541"/>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62150A7-9882-3F0E-C0CD-F07A511EB6A1}"/>
              </a:ext>
            </a:extLst>
          </p:cNvPr>
          <p:cNvSpPr/>
          <p:nvPr/>
        </p:nvSpPr>
        <p:spPr>
          <a:xfrm>
            <a:off x="532771" y="3399541"/>
            <a:ext cx="5701814" cy="3946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0" name="円/楕円 19">
            <a:extLst>
              <a:ext uri="{FF2B5EF4-FFF2-40B4-BE49-F238E27FC236}">
                <a16:creationId xmlns:a16="http://schemas.microsoft.com/office/drawing/2014/main" id="{84A5E6E9-7BE6-784C-C9A0-89359EA5A786}"/>
              </a:ext>
            </a:extLst>
          </p:cNvPr>
          <p:cNvSpPr/>
          <p:nvPr/>
        </p:nvSpPr>
        <p:spPr>
          <a:xfrm>
            <a:off x="6013458" y="3397653"/>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01E6D9B-BA34-AE0B-4DF9-B2A85B6EA3E2}"/>
              </a:ext>
            </a:extLst>
          </p:cNvPr>
          <p:cNvSpPr txBox="1"/>
          <p:nvPr/>
        </p:nvSpPr>
        <p:spPr>
          <a:xfrm>
            <a:off x="895407" y="3451269"/>
            <a:ext cx="5191666" cy="307777"/>
          </a:xfrm>
          <a:prstGeom prst="rect">
            <a:avLst/>
          </a:prstGeom>
          <a:noFill/>
        </p:spPr>
        <p:txBody>
          <a:bodyPr wrap="square" rtlCol="0">
            <a:spAutoFit/>
          </a:bodyPr>
          <a:lstStyle/>
          <a:p>
            <a:r>
              <a:rPr kumimoji="1" lang="ja-JP" altLang="en-US" sz="1400">
                <a:latin typeface="Tsukushi A Round Gothic Regular" panose="02020400000000000000" pitchFamily="18" charset="-128"/>
                <a:ea typeface="Tsukushi A Round Gothic Regular" panose="02020400000000000000" pitchFamily="18" charset="-128"/>
              </a:rPr>
              <a:t>３回目以降ご参加される方向け教材</a:t>
            </a:r>
          </a:p>
        </p:txBody>
      </p:sp>
      <p:sp>
        <p:nvSpPr>
          <p:cNvPr id="34" name="円/楕円 33">
            <a:extLst>
              <a:ext uri="{FF2B5EF4-FFF2-40B4-BE49-F238E27FC236}">
                <a16:creationId xmlns:a16="http://schemas.microsoft.com/office/drawing/2014/main" id="{CC78DB67-63C3-2F77-3C38-68A18640519C}"/>
              </a:ext>
            </a:extLst>
          </p:cNvPr>
          <p:cNvSpPr/>
          <p:nvPr/>
        </p:nvSpPr>
        <p:spPr>
          <a:xfrm>
            <a:off x="4616802" y="6276922"/>
            <a:ext cx="1617783" cy="1626904"/>
          </a:xfrm>
          <a:prstGeom prst="ellipse">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E51503C9-D24F-0ECC-E874-BBE06EE09F58}"/>
              </a:ext>
            </a:extLst>
          </p:cNvPr>
          <p:cNvSpPr txBox="1"/>
          <p:nvPr/>
        </p:nvSpPr>
        <p:spPr>
          <a:xfrm>
            <a:off x="504006" y="6628073"/>
            <a:ext cx="3812783" cy="1200329"/>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ワンダーキット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a:t>
            </a:r>
            <a:r>
              <a:rPr lang="ja-JP" altLang="en-US" sz="1200" b="1">
                <a:solidFill>
                  <a:schemeClr val="accent2">
                    <a:lumMod val="75000"/>
                  </a:schemeClr>
                </a:solidFill>
                <a:latin typeface="Arphic YuyuGothictai Extra JIS" pitchFamily="49" charset="-128"/>
                <a:ea typeface="Arphic YuyuGothictai Extra JIS" pitchFamily="49" charset="-128"/>
              </a:rPr>
              <a:t>ビリビリ電子ルーレット </a:t>
            </a:r>
            <a:r>
              <a:rPr lang="en-US" altLang="ja-JP" sz="1200" b="1" dirty="0">
                <a:solidFill>
                  <a:schemeClr val="accent2">
                    <a:lumMod val="75000"/>
                  </a:schemeClr>
                </a:solidFill>
                <a:latin typeface="Arphic YuyuGothictai Extra JIS" pitchFamily="49" charset="-128"/>
                <a:ea typeface="Arphic YuyuGothictai Extra JIS" pitchFamily="49" charset="-128"/>
              </a:rPr>
              <a:t>[KURU-2]</a:t>
            </a:r>
          </a:p>
          <a:p>
            <a:r>
              <a:rPr lang="ja-JP" altLang="en-US" sz="1000">
                <a:latin typeface="Tsukushi A Round Gothic Regular" panose="02020400000000000000" pitchFamily="18" charset="-128"/>
                <a:ea typeface="Tsukushi A Round Gothic Regular" panose="02020400000000000000" pitchFamily="18" charset="-128"/>
              </a:rPr>
              <a:t>■ワンチップマイコンを使用した</a:t>
            </a:r>
            <a:r>
              <a:rPr lang="en-US" altLang="ja-JP" sz="1000" dirty="0">
                <a:latin typeface="Tsukushi A Round Gothic Regular" panose="02020400000000000000" pitchFamily="18" charset="-128"/>
                <a:ea typeface="Tsukushi A Round Gothic Regular" panose="02020400000000000000" pitchFamily="18" charset="-128"/>
              </a:rPr>
              <a:t>16</a:t>
            </a:r>
            <a:r>
              <a:rPr lang="ja-JP" altLang="en-US" sz="1000">
                <a:latin typeface="Tsukushi A Round Gothic Regular" panose="02020400000000000000" pitchFamily="18" charset="-128"/>
                <a:ea typeface="Tsukushi A Round Gothic Regular" panose="02020400000000000000" pitchFamily="18" charset="-128"/>
              </a:rPr>
              <a:t>点</a:t>
            </a:r>
            <a:r>
              <a:rPr lang="en-US" altLang="ja-JP" sz="1000" dirty="0">
                <a:latin typeface="Tsukushi A Round Gothic Regular" panose="02020400000000000000" pitchFamily="18" charset="-128"/>
                <a:ea typeface="Tsukushi A Round Gothic Regular" panose="02020400000000000000" pitchFamily="18" charset="-128"/>
              </a:rPr>
              <a:t>LED</a:t>
            </a:r>
            <a:r>
              <a:rPr lang="ja-JP" altLang="en-US" sz="1000">
                <a:latin typeface="Tsukushi A Round Gothic Regular" panose="02020400000000000000" pitchFamily="18" charset="-128"/>
                <a:ea typeface="Tsukushi A Round Gothic Regular" panose="02020400000000000000" pitchFamily="18" charset="-128"/>
              </a:rPr>
              <a:t>の電子ルーレットキットです。「通常のルーレット」「遅延停止のルーレット」「ロシアンルーレット」の</a:t>
            </a:r>
            <a:r>
              <a:rPr lang="en-US" altLang="ja-JP" sz="1000" dirty="0">
                <a:latin typeface="Tsukushi A Round Gothic Regular" panose="02020400000000000000" pitchFamily="18" charset="-128"/>
                <a:ea typeface="Tsukushi A Round Gothic Regular" panose="02020400000000000000" pitchFamily="18" charset="-128"/>
              </a:rPr>
              <a:t>3</a:t>
            </a:r>
            <a:r>
              <a:rPr lang="ja-JP" altLang="en-US" sz="1000">
                <a:latin typeface="Tsukushi A Round Gothic Regular" panose="02020400000000000000" pitchFamily="18" charset="-128"/>
                <a:ea typeface="Tsukushi A Round Gothic Regular" panose="02020400000000000000" pitchFamily="18" charset="-128"/>
              </a:rPr>
              <a:t>モードで遊べます。</a:t>
            </a:r>
            <a:br>
              <a:rPr lang="ja-JP" altLang="en-US" sz="1000">
                <a:latin typeface="Tsukushi A Round Gothic Regular" panose="02020400000000000000" pitchFamily="18" charset="-128"/>
                <a:ea typeface="Tsukushi A Round Gothic Regular" panose="02020400000000000000" pitchFamily="18" charset="-128"/>
              </a:rPr>
            </a:br>
            <a:r>
              <a:rPr lang="ja-JP" altLang="en-US" sz="1000">
                <a:latin typeface="Tsukushi A Round Gothic Regular" panose="02020400000000000000" pitchFamily="18" charset="-128"/>
                <a:ea typeface="Tsukushi A Round Gothic Regular" panose="02020400000000000000" pitchFamily="18" charset="-128"/>
              </a:rPr>
              <a:t>■任意に指定したアウトゾーンに止まると電極スイッチ間に高圧が発生し電流が流れます。回転速度を可変したり、アウトゾーンを任意に増やして難易度を上げて楽しめます。</a:t>
            </a:r>
            <a:endParaRPr lang="ja-JP" altLang="en-US" sz="1000" b="1">
              <a:solidFill>
                <a:schemeClr val="accent2">
                  <a:lumMod val="75000"/>
                </a:schemeClr>
              </a:solidFill>
              <a:latin typeface="Tsukushi A Round Gothic Regular" panose="02020400000000000000" pitchFamily="18" charset="-128"/>
              <a:ea typeface="Tsukushi A Round Gothic Regular" panose="02020400000000000000" pitchFamily="18" charset="-128"/>
            </a:endParaRPr>
          </a:p>
        </p:txBody>
      </p:sp>
      <p:sp>
        <p:nvSpPr>
          <p:cNvPr id="39" name="円/楕円 38">
            <a:extLst>
              <a:ext uri="{FF2B5EF4-FFF2-40B4-BE49-F238E27FC236}">
                <a16:creationId xmlns:a16="http://schemas.microsoft.com/office/drawing/2014/main" id="{D02E53E3-3F2C-A59F-77C4-3B72C0F79E88}"/>
              </a:ext>
            </a:extLst>
          </p:cNvPr>
          <p:cNvSpPr/>
          <p:nvPr/>
        </p:nvSpPr>
        <p:spPr>
          <a:xfrm>
            <a:off x="4327395" y="889524"/>
            <a:ext cx="1617783" cy="1626904"/>
          </a:xfrm>
          <a:prstGeom prst="ellipse">
            <a:avLst/>
          </a:prstGeom>
          <a:blipFill dpi="0" rotWithShape="1">
            <a:blip r:embed="rId4"/>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descr="挿絵 が含まれている画像&#10;&#10;自動的に生成された説明">
            <a:extLst>
              <a:ext uri="{FF2B5EF4-FFF2-40B4-BE49-F238E27FC236}">
                <a16:creationId xmlns:a16="http://schemas.microsoft.com/office/drawing/2014/main" id="{FD916C7B-3A1C-2380-0E0D-256AADDC8BE2}"/>
              </a:ext>
            </a:extLst>
          </p:cNvPr>
          <p:cNvPicPr>
            <a:picLocks noChangeAspect="1"/>
          </p:cNvPicPr>
          <p:nvPr/>
        </p:nvPicPr>
        <p:blipFill>
          <a:blip r:embed="rId5"/>
          <a:stretch>
            <a:fillRect/>
          </a:stretch>
        </p:blipFill>
        <p:spPr>
          <a:xfrm>
            <a:off x="4486343" y="6271084"/>
            <a:ext cx="431800" cy="431800"/>
          </a:xfrm>
          <a:prstGeom prst="rect">
            <a:avLst/>
          </a:prstGeom>
        </p:spPr>
      </p:pic>
      <p:sp>
        <p:nvSpPr>
          <p:cNvPr id="4" name="円/楕円 3">
            <a:extLst>
              <a:ext uri="{FF2B5EF4-FFF2-40B4-BE49-F238E27FC236}">
                <a16:creationId xmlns:a16="http://schemas.microsoft.com/office/drawing/2014/main" id="{ECD30A14-649F-4607-4ABA-EA86D3232021}"/>
              </a:ext>
            </a:extLst>
          </p:cNvPr>
          <p:cNvSpPr/>
          <p:nvPr/>
        </p:nvSpPr>
        <p:spPr>
          <a:xfrm>
            <a:off x="788743" y="4394191"/>
            <a:ext cx="1504877" cy="1456006"/>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AA5FC52-3403-1D01-715A-35D8C6B588B6}"/>
              </a:ext>
            </a:extLst>
          </p:cNvPr>
          <p:cNvSpPr txBox="1"/>
          <p:nvPr/>
        </p:nvSpPr>
        <p:spPr>
          <a:xfrm>
            <a:off x="2523705" y="4194400"/>
            <a:ext cx="3421473" cy="892552"/>
          </a:xfrm>
          <a:prstGeom prst="rect">
            <a:avLst/>
          </a:prstGeom>
          <a:noFill/>
        </p:spPr>
        <p:txBody>
          <a:bodyPr wrap="square" rtlCol="0">
            <a:spAutoFit/>
          </a:bodyPr>
          <a:lstStyle/>
          <a:p>
            <a:r>
              <a:rPr lang="ja-JP" altLang="en-US" sz="1200" b="1">
                <a:solidFill>
                  <a:schemeClr val="accent2">
                    <a:lumMod val="75000"/>
                  </a:schemeClr>
                </a:solidFill>
                <a:latin typeface="Arphic YuyuGothictai Extra JIS" pitchFamily="49" charset="-128"/>
                <a:ea typeface="Arphic YuyuGothictai Extra JIS" pitchFamily="49" charset="-128"/>
              </a:rPr>
              <a:t>エレキット</a:t>
            </a:r>
            <a:r>
              <a:rPr lang="en-US" altLang="ja-JP" sz="1200" b="1" dirty="0">
                <a:solidFill>
                  <a:schemeClr val="accent2">
                    <a:lumMod val="75000"/>
                  </a:schemeClr>
                </a:solidFill>
                <a:latin typeface="Arphic YuyuGothictai Extra JIS" pitchFamily="49" charset="-128"/>
                <a:ea typeface="Arphic YuyuGothictai Extra JIS" pitchFamily="49" charset="-128"/>
              </a:rPr>
              <a:t> </a:t>
            </a:r>
            <a:r>
              <a:rPr lang="ja-JP" altLang="en-US" sz="1200" b="1">
                <a:solidFill>
                  <a:schemeClr val="accent2">
                    <a:lumMod val="75000"/>
                  </a:schemeClr>
                </a:solidFill>
                <a:latin typeface="Arphic YuyuGothictai Extra JIS" pitchFamily="49" charset="-128"/>
                <a:ea typeface="Arphic YuyuGothictai Extra JIS" pitchFamily="49" charset="-128"/>
              </a:rPr>
              <a:t>動きセンサーアラーム</a:t>
            </a:r>
            <a:r>
              <a:rPr lang="en-US" altLang="ja-JP" sz="1200" b="1" dirty="0">
                <a:solidFill>
                  <a:schemeClr val="accent2">
                    <a:lumMod val="75000"/>
                  </a:schemeClr>
                </a:solidFill>
                <a:latin typeface="Arphic YuyuGothictai Extra JIS" pitchFamily="49" charset="-128"/>
                <a:ea typeface="Arphic YuyuGothictai Extra JIS" pitchFamily="49" charset="-128"/>
              </a:rPr>
              <a:t>[TK-741]</a:t>
            </a:r>
          </a:p>
          <a:p>
            <a:r>
              <a:rPr lang="ja-JP" altLang="en-US" sz="1000">
                <a:latin typeface="Tsukushi A Round Gothic Regular" panose="02020400000000000000" pitchFamily="18" charset="-128"/>
                <a:ea typeface="Tsukushi A Round Gothic Regular" panose="02020400000000000000" pitchFamily="18" charset="-128"/>
              </a:rPr>
              <a:t>「動きセンサーアラーム」は、人の動きを高感度の光センサーでキャッチしてアラームを鳴らします。</a:t>
            </a:r>
            <a:br>
              <a:rPr lang="ja-JP" altLang="en-US" sz="1000">
                <a:latin typeface="Tsukushi A Round Gothic Regular" panose="02020400000000000000" pitchFamily="18" charset="-128"/>
                <a:ea typeface="Tsukushi A Round Gothic Regular" panose="02020400000000000000" pitchFamily="18" charset="-128"/>
              </a:rPr>
            </a:br>
            <a:r>
              <a:rPr lang="ja-JP" altLang="en-US" sz="1000">
                <a:latin typeface="Tsukushi A Round Gothic Regular" panose="02020400000000000000" pitchFamily="18" charset="-128"/>
                <a:ea typeface="Tsukushi A Round Gothic Regular" panose="02020400000000000000" pitchFamily="18" charset="-128"/>
              </a:rPr>
              <a:t>来客をお知らせするアラームなど、利用のしかたはいろいろ。</a:t>
            </a:r>
            <a:endParaRPr lang="ja-JP" altLang="en-US" sz="1000" b="1">
              <a:solidFill>
                <a:schemeClr val="accent2">
                  <a:lumMod val="75000"/>
                </a:schemeClr>
              </a:solidFill>
              <a:latin typeface="Tsukushi A Round Gothic Regular" panose="02020400000000000000" pitchFamily="18" charset="-128"/>
              <a:ea typeface="Tsukushi A Round Gothic Regular" panose="02020400000000000000" pitchFamily="18" charset="-128"/>
            </a:endParaRPr>
          </a:p>
        </p:txBody>
      </p:sp>
      <p:pic>
        <p:nvPicPr>
          <p:cNvPr id="6" name="図 5" descr="ダイアグラム&#10;&#10;自動的に生成された説明">
            <a:extLst>
              <a:ext uri="{FF2B5EF4-FFF2-40B4-BE49-F238E27FC236}">
                <a16:creationId xmlns:a16="http://schemas.microsoft.com/office/drawing/2014/main" id="{9CA868DD-83D6-DDD0-B744-235FFBE87E50}"/>
              </a:ext>
            </a:extLst>
          </p:cNvPr>
          <p:cNvPicPr>
            <a:picLocks noChangeAspect="1"/>
          </p:cNvPicPr>
          <p:nvPr/>
        </p:nvPicPr>
        <p:blipFill>
          <a:blip r:embed="rId7"/>
          <a:stretch>
            <a:fillRect/>
          </a:stretch>
        </p:blipFill>
        <p:spPr>
          <a:xfrm>
            <a:off x="2606053" y="5208743"/>
            <a:ext cx="2606625" cy="890597"/>
          </a:xfrm>
          <a:prstGeom prst="rect">
            <a:avLst/>
          </a:prstGeom>
        </p:spPr>
      </p:pic>
      <p:sp>
        <p:nvSpPr>
          <p:cNvPr id="7" name="テキスト ボックス 6">
            <a:extLst>
              <a:ext uri="{FF2B5EF4-FFF2-40B4-BE49-F238E27FC236}">
                <a16:creationId xmlns:a16="http://schemas.microsoft.com/office/drawing/2014/main" id="{E6BABC71-CD2E-DCEA-15BE-3DA272BEF58E}"/>
              </a:ext>
            </a:extLst>
          </p:cNvPr>
          <p:cNvSpPr txBox="1"/>
          <p:nvPr/>
        </p:nvSpPr>
        <p:spPr>
          <a:xfrm>
            <a:off x="589213" y="6039126"/>
            <a:ext cx="2082019" cy="261610"/>
          </a:xfrm>
          <a:prstGeom prst="rect">
            <a:avLst/>
          </a:prstGeom>
          <a:noFill/>
        </p:spPr>
        <p:txBody>
          <a:bodyPr wrap="square" rtlCol="0">
            <a:spAutoFit/>
          </a:bodyPr>
          <a:lstStyle/>
          <a:p>
            <a:r>
              <a:rPr kumimoji="1" lang="ja-JP" altLang="en-US" sz="1100">
                <a:latin typeface="Tsukushi A Round Gothic Regular" panose="02020400000000000000" pitchFamily="18" charset="-128"/>
                <a:ea typeface="Tsukushi A Round Gothic Regular" panose="02020400000000000000" pitchFamily="18" charset="-128"/>
              </a:rPr>
              <a:t>教室価格：</a:t>
            </a:r>
            <a:r>
              <a:rPr kumimoji="1" lang="en-US" altLang="ja-JP" sz="1100" dirty="0">
                <a:latin typeface="Tsukushi A Round Gothic Regular" panose="02020400000000000000" pitchFamily="18" charset="-128"/>
                <a:ea typeface="Tsukushi A Round Gothic Regular" panose="02020400000000000000" pitchFamily="18" charset="-128"/>
              </a:rPr>
              <a:t>1,000 </a:t>
            </a:r>
            <a:r>
              <a:rPr kumimoji="1" lang="ja-JP" altLang="en-US" sz="1100">
                <a:latin typeface="Tsukushi A Round Gothic Regular" panose="02020400000000000000" pitchFamily="18" charset="-128"/>
                <a:ea typeface="Tsukushi A Round Gothic Regular" panose="02020400000000000000" pitchFamily="18" charset="-128"/>
              </a:rPr>
              <a:t>円</a:t>
            </a:r>
            <a:r>
              <a:rPr kumimoji="1" lang="en-US" altLang="ja-JP" sz="1100" dirty="0">
                <a:latin typeface="Tsukushi A Round Gothic Regular" panose="02020400000000000000" pitchFamily="18" charset="-128"/>
                <a:ea typeface="Tsukushi A Round Gothic Regular" panose="02020400000000000000" pitchFamily="18" charset="-128"/>
              </a:rPr>
              <a:t>※</a:t>
            </a:r>
            <a:endParaRPr kumimoji="1" lang="ja-JP" altLang="en-US" sz="1100">
              <a:latin typeface="Tsukushi A Round Gothic Regular" panose="02020400000000000000" pitchFamily="18" charset="-128"/>
              <a:ea typeface="Tsukushi A Round Gothic Regular" panose="02020400000000000000" pitchFamily="18" charset="-128"/>
            </a:endParaRPr>
          </a:p>
        </p:txBody>
      </p:sp>
      <p:sp>
        <p:nvSpPr>
          <p:cNvPr id="8" name="テキスト ボックス 7">
            <a:extLst>
              <a:ext uri="{FF2B5EF4-FFF2-40B4-BE49-F238E27FC236}">
                <a16:creationId xmlns:a16="http://schemas.microsoft.com/office/drawing/2014/main" id="{D28A6717-6C43-DB7E-7C1A-D80143D614A1}"/>
              </a:ext>
            </a:extLst>
          </p:cNvPr>
          <p:cNvSpPr txBox="1"/>
          <p:nvPr/>
        </p:nvSpPr>
        <p:spPr>
          <a:xfrm>
            <a:off x="853493" y="5870016"/>
            <a:ext cx="1223889" cy="215444"/>
          </a:xfrm>
          <a:prstGeom prst="rect">
            <a:avLst/>
          </a:prstGeom>
          <a:noFill/>
        </p:spPr>
        <p:txBody>
          <a:bodyPr wrap="square" rtlCol="0">
            <a:spAutoFit/>
          </a:bodyPr>
          <a:lstStyle/>
          <a:p>
            <a:r>
              <a:rPr kumimoji="1" lang="ja-JP" altLang="en-US" sz="800"/>
              <a:t>製作時間：</a:t>
            </a:r>
            <a:r>
              <a:rPr kumimoji="1" lang="en-US" altLang="ja-JP" sz="800" dirty="0"/>
              <a:t>3</a:t>
            </a:r>
            <a:r>
              <a:rPr kumimoji="1" lang="ja-JP" altLang="en-US" sz="800"/>
              <a:t>時間</a:t>
            </a:r>
          </a:p>
        </p:txBody>
      </p:sp>
      <p:pic>
        <p:nvPicPr>
          <p:cNvPr id="9" name="図 8" descr="挿絵, 抽象 が含まれている画像&#10;&#10;自動的に生成された説明">
            <a:extLst>
              <a:ext uri="{FF2B5EF4-FFF2-40B4-BE49-F238E27FC236}">
                <a16:creationId xmlns:a16="http://schemas.microsoft.com/office/drawing/2014/main" id="{6039A90C-7253-EB10-68C2-1BF1524B5C81}"/>
              </a:ext>
            </a:extLst>
          </p:cNvPr>
          <p:cNvPicPr>
            <a:picLocks noChangeAspect="1"/>
          </p:cNvPicPr>
          <p:nvPr/>
        </p:nvPicPr>
        <p:blipFill>
          <a:blip r:embed="rId8"/>
          <a:stretch>
            <a:fillRect/>
          </a:stretch>
        </p:blipFill>
        <p:spPr>
          <a:xfrm>
            <a:off x="688235" y="4297330"/>
            <a:ext cx="431800" cy="431800"/>
          </a:xfrm>
          <a:prstGeom prst="rect">
            <a:avLst/>
          </a:prstGeom>
        </p:spPr>
      </p:pic>
      <p:sp>
        <p:nvSpPr>
          <p:cNvPr id="10" name="テキスト ボックス 9">
            <a:extLst>
              <a:ext uri="{FF2B5EF4-FFF2-40B4-BE49-F238E27FC236}">
                <a16:creationId xmlns:a16="http://schemas.microsoft.com/office/drawing/2014/main" id="{C0D574BD-BCD0-C913-0D79-3DE5173ECCE0}"/>
              </a:ext>
            </a:extLst>
          </p:cNvPr>
          <p:cNvSpPr txBox="1"/>
          <p:nvPr/>
        </p:nvSpPr>
        <p:spPr>
          <a:xfrm>
            <a:off x="2606053" y="5011630"/>
            <a:ext cx="3421473" cy="246221"/>
          </a:xfrm>
          <a:prstGeom prst="rect">
            <a:avLst/>
          </a:prstGeom>
          <a:noFill/>
        </p:spPr>
        <p:txBody>
          <a:bodyPr wrap="square" rtlCol="0">
            <a:spAutoFit/>
          </a:bodyPr>
          <a:lstStyle/>
          <a:p>
            <a:r>
              <a:rPr kumimoji="1" lang="en-US" altLang="ja-JP" sz="1000" dirty="0">
                <a:latin typeface="Tsukushi A Round Gothic Regular" panose="02020400000000000000" pitchFamily="18" charset="-128"/>
                <a:ea typeface="Tsukushi A Round Gothic Regular" panose="02020400000000000000" pitchFamily="18" charset="-128"/>
              </a:rPr>
              <a:t>※</a:t>
            </a:r>
            <a:r>
              <a:rPr kumimoji="1" lang="ja-JP" altLang="en-US" sz="1000">
                <a:latin typeface="Tsukushi A Round Gothic Regular" panose="02020400000000000000" pitchFamily="18" charset="-128"/>
                <a:ea typeface="Tsukushi A Round Gothic Regular" panose="02020400000000000000" pitchFamily="18" charset="-128"/>
              </a:rPr>
              <a:t>メーカー終売のため在庫限りとなります</a:t>
            </a:r>
          </a:p>
        </p:txBody>
      </p:sp>
      <p:sp>
        <p:nvSpPr>
          <p:cNvPr id="12" name="円/楕円 11">
            <a:extLst>
              <a:ext uri="{FF2B5EF4-FFF2-40B4-BE49-F238E27FC236}">
                <a16:creationId xmlns:a16="http://schemas.microsoft.com/office/drawing/2014/main" id="{3AB426B8-DA73-AE70-F318-5B3104DF0752}"/>
              </a:ext>
            </a:extLst>
          </p:cNvPr>
          <p:cNvSpPr/>
          <p:nvPr/>
        </p:nvSpPr>
        <p:spPr>
          <a:xfrm>
            <a:off x="326728" y="266603"/>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D3E3FCF-6427-DCD3-A4A9-1ABE9D7BD415}"/>
              </a:ext>
            </a:extLst>
          </p:cNvPr>
          <p:cNvSpPr/>
          <p:nvPr/>
        </p:nvSpPr>
        <p:spPr>
          <a:xfrm>
            <a:off x="558849" y="266603"/>
            <a:ext cx="5701814" cy="3946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8" name="円/楕円 17">
            <a:extLst>
              <a:ext uri="{FF2B5EF4-FFF2-40B4-BE49-F238E27FC236}">
                <a16:creationId xmlns:a16="http://schemas.microsoft.com/office/drawing/2014/main" id="{9CAB3102-A986-D3C0-205C-5CC6E477A365}"/>
              </a:ext>
            </a:extLst>
          </p:cNvPr>
          <p:cNvSpPr/>
          <p:nvPr/>
        </p:nvSpPr>
        <p:spPr>
          <a:xfrm>
            <a:off x="6039536" y="264715"/>
            <a:ext cx="428186" cy="39463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C919B33-AA9D-D888-E65A-E8ECE58C5636}"/>
              </a:ext>
            </a:extLst>
          </p:cNvPr>
          <p:cNvSpPr txBox="1"/>
          <p:nvPr/>
        </p:nvSpPr>
        <p:spPr>
          <a:xfrm>
            <a:off x="921485" y="318331"/>
            <a:ext cx="5191666" cy="307777"/>
          </a:xfrm>
          <a:prstGeom prst="rect">
            <a:avLst/>
          </a:prstGeom>
          <a:noFill/>
        </p:spPr>
        <p:txBody>
          <a:bodyPr wrap="square" rtlCol="0">
            <a:spAutoFit/>
          </a:bodyPr>
          <a:lstStyle/>
          <a:p>
            <a:r>
              <a:rPr kumimoji="1" lang="ja-JP" altLang="en-US" sz="1400">
                <a:latin typeface="Tsukushi A Round Gothic Regular" panose="02020400000000000000" pitchFamily="18" charset="-128"/>
                <a:ea typeface="Tsukushi A Round Gothic Regular" panose="02020400000000000000" pitchFamily="18" charset="-128"/>
              </a:rPr>
              <a:t>２回目以降ご参加される方向け教材</a:t>
            </a:r>
          </a:p>
        </p:txBody>
      </p:sp>
      <p:pic>
        <p:nvPicPr>
          <p:cNvPr id="25" name="図 24" descr="挿絵 が含まれている画像&#10;&#10;自動的に生成された説明">
            <a:extLst>
              <a:ext uri="{FF2B5EF4-FFF2-40B4-BE49-F238E27FC236}">
                <a16:creationId xmlns:a16="http://schemas.microsoft.com/office/drawing/2014/main" id="{6E762AF1-514C-B156-27E1-0BB8F5CBAC8A}"/>
              </a:ext>
            </a:extLst>
          </p:cNvPr>
          <p:cNvPicPr>
            <a:picLocks noChangeAspect="1"/>
          </p:cNvPicPr>
          <p:nvPr/>
        </p:nvPicPr>
        <p:blipFill>
          <a:blip r:embed="rId9"/>
          <a:stretch>
            <a:fillRect/>
          </a:stretch>
        </p:blipFill>
        <p:spPr>
          <a:xfrm>
            <a:off x="5473674" y="843895"/>
            <a:ext cx="431800" cy="431800"/>
          </a:xfrm>
          <a:prstGeom prst="rect">
            <a:avLst/>
          </a:prstGeom>
        </p:spPr>
      </p:pic>
    </p:spTree>
    <p:extLst>
      <p:ext uri="{BB962C8B-B14F-4D97-AF65-F5344CB8AC3E}">
        <p14:creationId xmlns:p14="http://schemas.microsoft.com/office/powerpoint/2010/main" val="28563661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1283</Words>
  <Application>Microsoft Office PowerPoint</Application>
  <PresentationFormat>A4 210 x 297 mm</PresentationFormat>
  <Paragraphs>90</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Arphic PSingeitai Ultra JIS</vt:lpstr>
      <vt:lpstr>Arphic YuyuGothictai Extra JIS</vt:lpstr>
      <vt:lpstr>Tsukushi A Round Gothic Bold</vt:lpstr>
      <vt:lpstr>Tsukushi A Round Gothic Regular</vt:lpstr>
      <vt:lpstr>Aptos</vt:lpstr>
      <vt:lpstr>Aptos Display</vt:lpstr>
      <vt:lpstr>Arial</vt:lpstr>
      <vt:lpstr>Arial Nova</vt:lpstr>
      <vt:lpstr>Office テーマ</vt:lpstr>
      <vt:lpstr>作って楽しく学べる 電子工作教室</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謙治 井藤</dc:creator>
  <cp:lastModifiedBy>Shiori09041219gik@outlook.jp</cp:lastModifiedBy>
  <cp:revision>18</cp:revision>
  <dcterms:created xsi:type="dcterms:W3CDTF">2024-03-21T16:15:46Z</dcterms:created>
  <dcterms:modified xsi:type="dcterms:W3CDTF">2025-04-11T08:51:09Z</dcterms:modified>
</cp:coreProperties>
</file>