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79" r:id="rId2"/>
    <p:sldId id="280" r:id="rId3"/>
    <p:sldId id="281" r:id="rId4"/>
  </p:sldIdLst>
  <p:sldSz cx="6858000" cy="9906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31"/>
  </p:normalViewPr>
  <p:slideViewPr>
    <p:cSldViewPr>
      <p:cViewPr>
        <p:scale>
          <a:sx n="70" d="100"/>
          <a:sy n="70" d="100"/>
        </p:scale>
        <p:origin x="1884" y="-222"/>
      </p:cViewPr>
      <p:guideLst>
        <p:guide orient="horz" pos="3120"/>
        <p:guide pos="2160"/>
      </p:guideLst>
    </p:cSldViewPr>
  </p:slideViewPr>
  <p:notesTextViewPr>
    <p:cViewPr>
      <p:scale>
        <a:sx n="1" d="1"/>
        <a:sy n="1" d="1"/>
      </p:scale>
      <p:origin x="0" y="0"/>
    </p:cViewPr>
  </p:notesTextViewPr>
  <p:notesViewPr>
    <p:cSldViewPr>
      <p:cViewPr varScale="1">
        <p:scale>
          <a:sx n="59" d="100"/>
          <a:sy n="59" d="100"/>
        </p:scale>
        <p:origin x="-2418" y="-78"/>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AB1263D3-0656-4882-9FED-0EE2B7F57FC6}" type="datetimeFigureOut">
              <a:rPr lang="ja-JP" altLang="en-US"/>
              <a:pPr>
                <a:defRPr/>
              </a:pPr>
              <a:t>2019/11/25</a:t>
            </a:fld>
            <a:endParaRPr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342C9106-0BBC-4E4C-BEC5-E4CF90057400}" type="slidenum">
              <a:rPr lang="ja-JP" altLang="en-US"/>
              <a:pPr>
                <a:defRPr/>
              </a:pPr>
              <a:t>‹#›</a:t>
            </a:fld>
            <a:endParaRPr lang="ja-JP" altLang="en-US"/>
          </a:p>
        </p:txBody>
      </p:sp>
    </p:spTree>
    <p:extLst>
      <p:ext uri="{BB962C8B-B14F-4D97-AF65-F5344CB8AC3E}">
        <p14:creationId xmlns:p14="http://schemas.microsoft.com/office/powerpoint/2010/main" val="31558114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3E715E4E-0269-429C-975A-D3686F0B2346}" type="datetimeFigureOut">
              <a:rPr lang="ja-JP" altLang="en-US"/>
              <a:pPr>
                <a:defRPr/>
              </a:pPr>
              <a:t>2019/11/25</a:t>
            </a:fld>
            <a:endParaRPr lang="ja-JP" altLang="en-US"/>
          </a:p>
        </p:txBody>
      </p:sp>
      <p:sp>
        <p:nvSpPr>
          <p:cNvPr id="4"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B1645C4E-B166-4D60-A85D-A1495F2DA1D5}" type="slidenum">
              <a:rPr lang="ja-JP" altLang="en-US"/>
              <a:pPr>
                <a:defRPr/>
              </a:pPr>
              <a:t>‹#›</a:t>
            </a:fld>
            <a:endParaRPr lang="ja-JP" altLang="en-US"/>
          </a:p>
        </p:txBody>
      </p:sp>
    </p:spTree>
    <p:extLst>
      <p:ext uri="{BB962C8B-B14F-4D97-AF65-F5344CB8AC3E}">
        <p14:creationId xmlns:p14="http://schemas.microsoft.com/office/powerpoint/2010/main" val="15862416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 name="ノート プレースホルダー 2"/>
          <p:cNvSpPr>
            <a:spLocks noGrp="1"/>
          </p:cNvSpPr>
          <p:nvPr>
            <p:ph type="body" idx="1"/>
          </p:nvPr>
        </p:nvSpPr>
        <p:spPr/>
        <p:txBody>
          <a:bodyPr/>
          <a:lstStyle/>
          <a:p>
            <a:pPr eaLnBrk="1" fontAlgn="auto" hangingPunct="1">
              <a:spcBef>
                <a:spcPts val="0"/>
              </a:spcBef>
              <a:spcAft>
                <a:spcPts val="0"/>
              </a:spcAft>
              <a:defRPr/>
            </a:pPr>
            <a:endParaRPr lang="ja-JP" altLang="en-US" sz="1282" dirty="0"/>
          </a:p>
        </p:txBody>
      </p:sp>
      <p:sp>
        <p:nvSpPr>
          <p:cNvPr id="6147"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88815E5-BA64-4996-9870-326013F8F7CE}" type="slidenum">
              <a:rPr lang="ja-JP" altLang="en-US"/>
              <a:pPr fontAlgn="base">
                <a:spcBef>
                  <a:spcPct val="0"/>
                </a:spcBef>
                <a:spcAft>
                  <a:spcPct val="0"/>
                </a:spcAft>
                <a:defRPr/>
              </a:pPr>
              <a:t>1</a:t>
            </a:fld>
            <a:endParaRPr lang="en-US" altLang="ja-JP"/>
          </a:p>
        </p:txBody>
      </p:sp>
    </p:spTree>
    <p:extLst>
      <p:ext uri="{BB962C8B-B14F-4D97-AF65-F5344CB8AC3E}">
        <p14:creationId xmlns:p14="http://schemas.microsoft.com/office/powerpoint/2010/main" val="2867513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 name="ノート プレースホルダー 2"/>
          <p:cNvSpPr>
            <a:spLocks noGrp="1"/>
          </p:cNvSpPr>
          <p:nvPr>
            <p:ph type="body" idx="1"/>
          </p:nvPr>
        </p:nvSpPr>
        <p:spPr/>
        <p:txBody>
          <a:bodyPr/>
          <a:lstStyle/>
          <a:p>
            <a:pPr eaLnBrk="1" fontAlgn="auto" hangingPunct="1">
              <a:spcBef>
                <a:spcPts val="0"/>
              </a:spcBef>
              <a:spcAft>
                <a:spcPts val="0"/>
              </a:spcAft>
              <a:defRPr/>
            </a:pPr>
            <a:endParaRPr lang="ja-JP" altLang="en-US" sz="1282" dirty="0"/>
          </a:p>
        </p:txBody>
      </p:sp>
      <p:sp>
        <p:nvSpPr>
          <p:cNvPr id="819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47EF28-83B2-422F-9A54-35E429866F4A}" type="slidenum">
              <a:rPr lang="ja-JP" altLang="en-US"/>
              <a:pPr fontAlgn="base">
                <a:spcBef>
                  <a:spcPct val="0"/>
                </a:spcBef>
                <a:spcAft>
                  <a:spcPct val="0"/>
                </a:spcAft>
                <a:defRPr/>
              </a:pPr>
              <a:t>2</a:t>
            </a:fld>
            <a:endParaRPr lang="en-US" altLang="ja-JP"/>
          </a:p>
        </p:txBody>
      </p:sp>
    </p:spTree>
    <p:extLst>
      <p:ext uri="{BB962C8B-B14F-4D97-AF65-F5344CB8AC3E}">
        <p14:creationId xmlns:p14="http://schemas.microsoft.com/office/powerpoint/2010/main" val="1242893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 name="ノート プレースホルダー 2"/>
          <p:cNvSpPr>
            <a:spLocks noGrp="1"/>
          </p:cNvSpPr>
          <p:nvPr>
            <p:ph type="body" idx="1"/>
          </p:nvPr>
        </p:nvSpPr>
        <p:spPr/>
        <p:txBody>
          <a:bodyPr/>
          <a:lstStyle/>
          <a:p>
            <a:pPr eaLnBrk="1" fontAlgn="auto" hangingPunct="1">
              <a:spcBef>
                <a:spcPts val="0"/>
              </a:spcBef>
              <a:spcAft>
                <a:spcPts val="0"/>
              </a:spcAft>
              <a:defRPr/>
            </a:pPr>
            <a:endParaRPr lang="ja-JP" altLang="en-US" sz="1282" dirty="0"/>
          </a:p>
        </p:txBody>
      </p:sp>
      <p:sp>
        <p:nvSpPr>
          <p:cNvPr id="1024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485F0A-3378-44DF-ADC8-1A2C4B49BE10}" type="slidenum">
              <a:rPr lang="ja-JP" altLang="en-US"/>
              <a:pPr fontAlgn="base">
                <a:spcBef>
                  <a:spcPct val="0"/>
                </a:spcBef>
                <a:spcAft>
                  <a:spcPct val="0"/>
                </a:spcAft>
                <a:defRPr/>
              </a:pPr>
              <a:t>3</a:t>
            </a:fld>
            <a:endParaRPr lang="en-US" altLang="ja-JP"/>
          </a:p>
        </p:txBody>
      </p:sp>
    </p:spTree>
    <p:extLst>
      <p:ext uri="{BB962C8B-B14F-4D97-AF65-F5344CB8AC3E}">
        <p14:creationId xmlns:p14="http://schemas.microsoft.com/office/powerpoint/2010/main" val="3317218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テキスト ボックス 3"/>
          <p:cNvSpPr txBox="1"/>
          <p:nvPr userDrawn="1"/>
        </p:nvSpPr>
        <p:spPr>
          <a:xfrm>
            <a:off x="39688" y="128588"/>
            <a:ext cx="6805612" cy="354012"/>
          </a:xfrm>
          <a:prstGeom prst="rect">
            <a:avLst/>
          </a:prstGeom>
          <a:noFill/>
        </p:spPr>
        <p:txBody>
          <a:bodyPr wrap="none">
            <a:spAutoFit/>
          </a:bodyPr>
          <a:lstStyle/>
          <a:p>
            <a:pPr fontAlgn="auto">
              <a:spcBef>
                <a:spcPts val="0"/>
              </a:spcBef>
              <a:spcAft>
                <a:spcPts val="0"/>
              </a:spcAft>
              <a:defRPr/>
            </a:pPr>
            <a:r>
              <a:rPr lang="en-US" altLang="ja-JP" sz="1700" dirty="0">
                <a:latin typeface="+mn-lt"/>
                <a:ea typeface="+mn-ea"/>
              </a:rPr>
              <a:t>PR</a:t>
            </a:r>
            <a:r>
              <a:rPr lang="ja-JP" altLang="en-US" sz="1700" dirty="0">
                <a:latin typeface="+mn-lt"/>
                <a:ea typeface="+mn-ea"/>
              </a:rPr>
              <a:t>レポート送信先：海と日本プロジェクト総合運営事務局　</a:t>
            </a:r>
            <a:r>
              <a:rPr lang="en-US" altLang="ja-JP" sz="1700" dirty="0">
                <a:latin typeface="+mn-lt"/>
                <a:ea typeface="+mn-ea"/>
              </a:rPr>
              <a:t>pr@uminohi.jp</a:t>
            </a:r>
            <a:endParaRPr lang="ja-JP" altLang="en-US" sz="1700" dirty="0">
              <a:latin typeface="+mn-lt"/>
              <a:ea typeface="+mn-ea"/>
            </a:endParaRPr>
          </a:p>
        </p:txBody>
      </p:sp>
      <p:sp>
        <p:nvSpPr>
          <p:cNvPr id="3" name="日付プレースホルダー 6"/>
          <p:cNvSpPr>
            <a:spLocks noGrp="1"/>
          </p:cNvSpPr>
          <p:nvPr>
            <p:ph type="dt" sz="half" idx="10"/>
          </p:nvPr>
        </p:nvSpPr>
        <p:spPr/>
        <p:txBody>
          <a:bodyPr/>
          <a:lstStyle>
            <a:lvl1pPr>
              <a:defRPr/>
            </a:lvl1pPr>
          </a:lstStyle>
          <a:p>
            <a:pPr>
              <a:defRPr/>
            </a:pPr>
            <a:fld id="{FA82B5AF-FC03-46CE-B11D-CB2CF59529EF}" type="datetime1">
              <a:rPr lang="ja-JP" altLang="en-US"/>
              <a:pPr>
                <a:defRPr/>
              </a:pPr>
              <a:t>2019/11/25</a:t>
            </a:fld>
            <a:endParaRPr lang="ja-JP" altLang="en-US"/>
          </a:p>
        </p:txBody>
      </p:sp>
      <p:sp>
        <p:nvSpPr>
          <p:cNvPr id="4" name="フッター プレースホルダー 7"/>
          <p:cNvSpPr>
            <a:spLocks noGrp="1"/>
          </p:cNvSpPr>
          <p:nvPr>
            <p:ph type="ftr" sz="quarter" idx="11"/>
          </p:nvPr>
        </p:nvSpPr>
        <p:spPr>
          <a:xfrm>
            <a:off x="2420938" y="9201150"/>
            <a:ext cx="2171700" cy="527050"/>
          </a:xfrm>
        </p:spPr>
        <p:txBody>
          <a:bodyPr/>
          <a:lstStyle>
            <a:lvl1pPr>
              <a:defRPr/>
            </a:lvl1pPr>
          </a:lstStyle>
          <a:p>
            <a:pPr>
              <a:defRPr/>
            </a:pPr>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正方形/長方形 9"/>
          <p:cNvSpPr/>
          <p:nvPr userDrawn="1"/>
        </p:nvSpPr>
        <p:spPr>
          <a:xfrm>
            <a:off x="333375" y="273050"/>
            <a:ext cx="6191250" cy="719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sz="1100" dirty="0">
              <a:solidFill>
                <a:schemeClr val="bg1">
                  <a:lumMod val="50000"/>
                </a:schemeClr>
              </a:solidFill>
              <a:latin typeface="+mn-ea"/>
            </a:endParaRP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5C32C751-94AD-4ABD-B9F0-98D71CA80453}" type="datetime1">
              <a:rPr lang="ja-JP" altLang="en-US"/>
              <a:pPr>
                <a:defRPr/>
              </a:pPr>
              <a:t>2019/11/25</a:t>
            </a:fld>
            <a:endParaRPr lang="ja-JP" altLang="en-US"/>
          </a:p>
        </p:txBody>
      </p:sp>
      <p:sp>
        <p:nvSpPr>
          <p:cNvPr id="5" name="フッター プレースホルダー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50" r:id="rId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1100" kern="1200">
          <a:solidFill>
            <a:srgbClr val="A6A6A6"/>
          </a:solidFill>
          <a:latin typeface="+mj-lt"/>
          <a:ea typeface="+mj-ea"/>
          <a:cs typeface="+mj-cs"/>
        </a:defRPr>
      </a:lvl1pPr>
      <a:lvl2pPr algn="l" rtl="0" eaLnBrk="0" fontAlgn="base" hangingPunct="0">
        <a:spcBef>
          <a:spcPct val="0"/>
        </a:spcBef>
        <a:spcAft>
          <a:spcPct val="0"/>
        </a:spcAft>
        <a:defRPr kumimoji="1" sz="1100">
          <a:solidFill>
            <a:srgbClr val="A6A6A6"/>
          </a:solidFill>
          <a:latin typeface="Calibri" pitchFamily="34" charset="0"/>
          <a:ea typeface="ＭＳ Ｐゴシック" charset="-128"/>
        </a:defRPr>
      </a:lvl2pPr>
      <a:lvl3pPr algn="l" rtl="0" eaLnBrk="0" fontAlgn="base" hangingPunct="0">
        <a:spcBef>
          <a:spcPct val="0"/>
        </a:spcBef>
        <a:spcAft>
          <a:spcPct val="0"/>
        </a:spcAft>
        <a:defRPr kumimoji="1" sz="1100">
          <a:solidFill>
            <a:srgbClr val="A6A6A6"/>
          </a:solidFill>
          <a:latin typeface="Calibri" pitchFamily="34" charset="0"/>
          <a:ea typeface="ＭＳ Ｐゴシック" charset="-128"/>
        </a:defRPr>
      </a:lvl3pPr>
      <a:lvl4pPr algn="l" rtl="0" eaLnBrk="0" fontAlgn="base" hangingPunct="0">
        <a:spcBef>
          <a:spcPct val="0"/>
        </a:spcBef>
        <a:spcAft>
          <a:spcPct val="0"/>
        </a:spcAft>
        <a:defRPr kumimoji="1" sz="1100">
          <a:solidFill>
            <a:srgbClr val="A6A6A6"/>
          </a:solidFill>
          <a:latin typeface="Calibri" pitchFamily="34" charset="0"/>
          <a:ea typeface="ＭＳ Ｐゴシック" charset="-128"/>
        </a:defRPr>
      </a:lvl4pPr>
      <a:lvl5pPr algn="l" rtl="0" eaLnBrk="0" fontAlgn="base" hangingPunct="0">
        <a:spcBef>
          <a:spcPct val="0"/>
        </a:spcBef>
        <a:spcAft>
          <a:spcPct val="0"/>
        </a:spcAft>
        <a:defRPr kumimoji="1" sz="1100">
          <a:solidFill>
            <a:srgbClr val="A6A6A6"/>
          </a:solidFill>
          <a:latin typeface="Calibri" pitchFamily="34" charset="0"/>
          <a:ea typeface="ＭＳ Ｐゴシック" charset="-128"/>
        </a:defRPr>
      </a:lvl5pPr>
      <a:lvl6pPr marL="457200" algn="l" rtl="0" fontAlgn="base">
        <a:spcBef>
          <a:spcPct val="0"/>
        </a:spcBef>
        <a:spcAft>
          <a:spcPct val="0"/>
        </a:spcAft>
        <a:defRPr kumimoji="1" sz="1100">
          <a:solidFill>
            <a:srgbClr val="A6A6A6"/>
          </a:solidFill>
          <a:latin typeface="Calibri" pitchFamily="34" charset="0"/>
          <a:ea typeface="ＭＳ Ｐゴシック" charset="-128"/>
        </a:defRPr>
      </a:lvl6pPr>
      <a:lvl7pPr marL="914400" algn="l" rtl="0" fontAlgn="base">
        <a:spcBef>
          <a:spcPct val="0"/>
        </a:spcBef>
        <a:spcAft>
          <a:spcPct val="0"/>
        </a:spcAft>
        <a:defRPr kumimoji="1" sz="1100">
          <a:solidFill>
            <a:srgbClr val="A6A6A6"/>
          </a:solidFill>
          <a:latin typeface="Calibri" pitchFamily="34" charset="0"/>
          <a:ea typeface="ＭＳ Ｐゴシック" charset="-128"/>
        </a:defRPr>
      </a:lvl7pPr>
      <a:lvl8pPr marL="1371600" algn="l" rtl="0" fontAlgn="base">
        <a:spcBef>
          <a:spcPct val="0"/>
        </a:spcBef>
        <a:spcAft>
          <a:spcPct val="0"/>
        </a:spcAft>
        <a:defRPr kumimoji="1" sz="1100">
          <a:solidFill>
            <a:srgbClr val="A6A6A6"/>
          </a:solidFill>
          <a:latin typeface="Calibri" pitchFamily="34" charset="0"/>
          <a:ea typeface="ＭＳ Ｐゴシック" charset="-128"/>
        </a:defRPr>
      </a:lvl8pPr>
      <a:lvl9pPr marL="1828800" algn="l" rtl="0" fontAlgn="base">
        <a:spcBef>
          <a:spcPct val="0"/>
        </a:spcBef>
        <a:spcAft>
          <a:spcPct val="0"/>
        </a:spcAft>
        <a:defRPr kumimoji="1" sz="1100">
          <a:solidFill>
            <a:srgbClr val="A6A6A6"/>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IMG_1476.JP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74" name="Group 54"/>
          <p:cNvGraphicFramePr>
            <a:graphicFrameLocks noGrp="1"/>
          </p:cNvGraphicFramePr>
          <p:nvPr>
            <p:extLst>
              <p:ext uri="{D42A27DB-BD31-4B8C-83A1-F6EECF244321}">
                <p14:modId xmlns:p14="http://schemas.microsoft.com/office/powerpoint/2010/main" val="1827310990"/>
              </p:ext>
            </p:extLst>
          </p:nvPr>
        </p:nvGraphicFramePr>
        <p:xfrm>
          <a:off x="549275" y="2144713"/>
          <a:ext cx="5832475" cy="3195955"/>
        </p:xfrm>
        <a:graphic>
          <a:graphicData uri="http://schemas.openxmlformats.org/drawingml/2006/table">
            <a:tbl>
              <a:tblPr/>
              <a:tblGrid>
                <a:gridCol w="1295400"/>
                <a:gridCol w="4537075"/>
              </a:tblGrid>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イベントタイトル</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見て・触れて・考えよう！　カツオから学ぶか</a:t>
                      </a:r>
                      <a:r>
                        <a:rPr kumimoji="1" lang="ja-JP" altLang="en-US" sz="1000" b="0" i="0" u="none" strike="noStrike" cap="none" normalizeH="0" baseline="0" dirty="0" err="1" smtClean="0">
                          <a:ln>
                            <a:noFill/>
                          </a:ln>
                          <a:solidFill>
                            <a:schemeClr val="tx1"/>
                          </a:solidFill>
                          <a:effectLst/>
                          <a:latin typeface="Calibri" pitchFamily="34" charset="0"/>
                          <a:ea typeface="ＭＳ Ｐゴシック" charset="-128"/>
                        </a:rPr>
                        <a:t>ごんまの</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海</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～鰹出汁給食メニューを考えよう！～</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20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イベントの</a:t>
                      </a:r>
                      <a:endParaRPr kumimoji="1" lang="en-US" altLang="ja-JP" sz="1000" b="1"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目的・ねらい</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鹿児島の海問題</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や</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出汁文化について</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、学習や体験</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を</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通し興味</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や関心を深めてもらった。今回のテーマである「鰹出汁」について枕崎で鰹節工場を見学し鰹節削り体験や出汁の試飲を行った。これまでの学びで感じた思いを、給食メニューに込め栄養教諭の福一先生にプレゼンする。</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日程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2019</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年</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11</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月</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日</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開催場所</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鹿児島市立八幡小学校</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参加人数</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139</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名（クラス毎に実施）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主催</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ウミ学プロジェクト実行委員会</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共催</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長崎文化放送・大分朝日放送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協力</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鹿児島市立八幡小学校　福一カスミ栄養教諭</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159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告知方法</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ニュースリリース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5" name="タイトル 1"/>
          <p:cNvSpPr txBox="1">
            <a:spLocks/>
          </p:cNvSpPr>
          <p:nvPr/>
        </p:nvSpPr>
        <p:spPr>
          <a:xfrm>
            <a:off x="342900" y="1712913"/>
            <a:ext cx="3086100" cy="288925"/>
          </a:xfrm>
          <a:prstGeom prst="rect">
            <a:avLst/>
          </a:prstGeom>
        </p:spPr>
        <p:txBody>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pPr fontAlgn="auto">
              <a:spcAft>
                <a:spcPts val="0"/>
              </a:spcAft>
              <a:defRPr/>
            </a:pPr>
            <a:r>
              <a:rPr lang="ja-JP" altLang="en-US" sz="1300" b="1" dirty="0" smtClean="0">
                <a:solidFill>
                  <a:schemeClr val="tx1">
                    <a:lumMod val="95000"/>
                    <a:lumOff val="5000"/>
                  </a:schemeClr>
                </a:solidFill>
              </a:rPr>
              <a:t>１）オリジナルイベント開催概要</a:t>
            </a:r>
            <a:endParaRPr lang="en-US" altLang="ja-JP" sz="1300" b="1" dirty="0" smtClean="0">
              <a:solidFill>
                <a:schemeClr val="tx1">
                  <a:lumMod val="95000"/>
                  <a:lumOff val="5000"/>
                </a:schemeClr>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4030576253"/>
              </p:ext>
            </p:extLst>
          </p:nvPr>
        </p:nvGraphicFramePr>
        <p:xfrm>
          <a:off x="549275" y="5995988"/>
          <a:ext cx="5832475" cy="1871663"/>
        </p:xfrm>
        <a:graphic>
          <a:graphicData uri="http://schemas.openxmlformats.org/drawingml/2006/table">
            <a:tbl>
              <a:tblPr/>
              <a:tblGrid>
                <a:gridCol w="1295400"/>
                <a:gridCol w="4537075"/>
              </a:tblGrid>
              <a:tr h="1871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イベント</a:t>
                      </a:r>
                      <a:r>
                        <a:rPr kumimoji="1" lang="en-US" altLang="ja-JP" sz="1000" b="1" i="0" u="none" strike="noStrike" cap="none" normalizeH="0" baseline="0" dirty="0" smtClean="0">
                          <a:ln>
                            <a:noFill/>
                          </a:ln>
                          <a:solidFill>
                            <a:schemeClr val="tx1"/>
                          </a:solidFill>
                          <a:effectLst/>
                          <a:latin typeface="Calibri" pitchFamily="34" charset="0"/>
                          <a:ea typeface="ＭＳ Ｐゴシック" charset="-128"/>
                        </a:rPr>
                        <a:t>1</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内容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ウミ学プロジェクト実行委員会は、九州</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3</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地区の小学校（長崎・大分・鹿児島）の</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5~6</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年生の児童たちに「地元の出汁」についての学習・体験を通して自分たちが住む地域の海の問題やその問題について自分たちにできるものは何か学んでもらう取り組みを開始した。これは、次世代へ海を引き継ぐやめに、海を介して人と人とをつなぐ日本財団「海と日本プロジェクト」の一環である。</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鹿児島県では鹿児島市立八幡小学校で</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11</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月</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日第三回座学「鰹出汁給食メニューを考えよう！」を開催した。</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子供達が「鰹出汁を使った料理」について情報を集め、それぞれの案を福一カスミ栄養教諭にプレゼンする。「ユニーク度」「鹿児島らしさ度」「おいしそう度」の</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3</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観点から福一先生は子供たちにメニュー化へのアドバイスをした。</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6" name="タイトル 1"/>
          <p:cNvSpPr txBox="1">
            <a:spLocks/>
          </p:cNvSpPr>
          <p:nvPr/>
        </p:nvSpPr>
        <p:spPr>
          <a:xfrm>
            <a:off x="342900" y="5494338"/>
            <a:ext cx="6254750" cy="430212"/>
          </a:xfrm>
          <a:prstGeom prst="rect">
            <a:avLst/>
          </a:prstGeom>
        </p:spPr>
        <p:txBody>
          <a:bodyPr>
            <a:normAutofit fontScale="92500" lnSpcReduction="20000"/>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pPr fontAlgn="auto">
              <a:spcAft>
                <a:spcPts val="0"/>
              </a:spcAft>
              <a:defRPr/>
            </a:pPr>
            <a:r>
              <a:rPr lang="ja-JP" altLang="en-US" sz="1400" b="1" dirty="0" smtClean="0">
                <a:solidFill>
                  <a:schemeClr val="tx1">
                    <a:lumMod val="95000"/>
                    <a:lumOff val="5000"/>
                  </a:schemeClr>
                </a:solidFill>
              </a:rPr>
              <a:t>２）イベント内容</a:t>
            </a:r>
            <a:endParaRPr lang="en-US" altLang="ja-JP" sz="1400" b="1" dirty="0" smtClean="0">
              <a:solidFill>
                <a:schemeClr val="tx1">
                  <a:lumMod val="95000"/>
                  <a:lumOff val="5000"/>
                </a:schemeClr>
              </a:solidFill>
            </a:endParaRPr>
          </a:p>
          <a:p>
            <a:pPr fontAlgn="auto">
              <a:spcAft>
                <a:spcPts val="0"/>
              </a:spcAft>
              <a:defRPr/>
            </a:pPr>
            <a:r>
              <a:rPr lang="ja-JP" altLang="en-US" sz="1400" b="1" dirty="0" smtClean="0">
                <a:solidFill>
                  <a:schemeClr val="tx1">
                    <a:lumMod val="95000"/>
                    <a:lumOff val="5000"/>
                  </a:schemeClr>
                </a:solidFill>
              </a:rPr>
              <a:t>　　</a:t>
            </a:r>
            <a:r>
              <a:rPr lang="en-US" altLang="ja-JP" sz="1400" b="1" dirty="0" smtClean="0">
                <a:solidFill>
                  <a:schemeClr val="tx1">
                    <a:lumMod val="95000"/>
                    <a:lumOff val="5000"/>
                  </a:schemeClr>
                </a:solidFill>
              </a:rPr>
              <a:t>※</a:t>
            </a:r>
            <a:r>
              <a:rPr lang="ja-JP" altLang="en-US" sz="1400" b="1" dirty="0" smtClean="0">
                <a:solidFill>
                  <a:schemeClr val="tx1">
                    <a:lumMod val="95000"/>
                    <a:lumOff val="5000"/>
                  </a:schemeClr>
                </a:solidFill>
              </a:rPr>
              <a:t>添付いただく写真画像は</a:t>
            </a:r>
            <a:r>
              <a:rPr lang="en-US" altLang="ja-JP" sz="1400" b="1" dirty="0" smtClean="0">
                <a:solidFill>
                  <a:schemeClr val="tx1">
                    <a:lumMod val="95000"/>
                    <a:lumOff val="5000"/>
                  </a:schemeClr>
                </a:solidFill>
              </a:rPr>
              <a:t>2000×2000</a:t>
            </a:r>
            <a:r>
              <a:rPr lang="ja-JP" altLang="en-US" sz="1400" b="1" dirty="0" smtClean="0">
                <a:solidFill>
                  <a:schemeClr val="tx1">
                    <a:lumMod val="95000"/>
                    <a:lumOff val="5000"/>
                  </a:schemeClr>
                </a:solidFill>
              </a:rPr>
              <a:t>ピクセル以上ですとキレイな表示となります</a:t>
            </a:r>
            <a:endParaRPr lang="en-US" altLang="ja-JP" sz="1400" b="1" dirty="0" smtClean="0">
              <a:solidFill>
                <a:schemeClr val="tx1">
                  <a:lumMod val="95000"/>
                  <a:lumOff val="5000"/>
                </a:schemeClr>
              </a:solidFill>
            </a:endParaRPr>
          </a:p>
        </p:txBody>
      </p:sp>
      <p:grpSp>
        <p:nvGrpSpPr>
          <p:cNvPr id="5163" name="グループ化 5"/>
          <p:cNvGrpSpPr>
            <a:grpSpLocks/>
          </p:cNvGrpSpPr>
          <p:nvPr/>
        </p:nvGrpSpPr>
        <p:grpSpPr bwMode="auto">
          <a:xfrm>
            <a:off x="549275" y="8121650"/>
            <a:ext cx="2735263" cy="1504950"/>
            <a:chOff x="548680" y="7587733"/>
            <a:chExt cx="2016224" cy="1109684"/>
          </a:xfrm>
        </p:grpSpPr>
        <p:sp>
          <p:nvSpPr>
            <p:cNvPr id="2" name="正方形/長方形 1"/>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8" name="正方形/長方形 17"/>
            <p:cNvSpPr/>
            <p:nvPr/>
          </p:nvSpPr>
          <p:spPr>
            <a:xfrm>
              <a:off x="982818" y="7790239"/>
              <a:ext cx="1147948"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5164" name="グループ化 16"/>
          <p:cNvGrpSpPr>
            <a:grpSpLocks/>
          </p:cNvGrpSpPr>
          <p:nvPr/>
        </p:nvGrpSpPr>
        <p:grpSpPr bwMode="auto">
          <a:xfrm>
            <a:off x="3644900" y="8128000"/>
            <a:ext cx="2736850" cy="1504950"/>
            <a:chOff x="548680" y="7587733"/>
            <a:chExt cx="2016224" cy="1109684"/>
          </a:xfrm>
        </p:grpSpPr>
        <p:sp>
          <p:nvSpPr>
            <p:cNvPr id="19" name="正方形/長方形 18"/>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0" name="正方形/長方形 19"/>
            <p:cNvSpPr/>
            <p:nvPr/>
          </p:nvSpPr>
          <p:spPr>
            <a:xfrm>
              <a:off x="983735" y="7790239"/>
              <a:ext cx="1146113"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sp>
        <p:nvSpPr>
          <p:cNvPr id="14" name="正方形/長方形 13"/>
          <p:cNvSpPr/>
          <p:nvPr/>
        </p:nvSpPr>
        <p:spPr>
          <a:xfrm>
            <a:off x="1628775" y="728663"/>
            <a:ext cx="4968875" cy="920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166" name="テキスト ボックス 6"/>
          <p:cNvSpPr txBox="1">
            <a:spLocks noChangeArrowheads="1"/>
          </p:cNvSpPr>
          <p:nvPr/>
        </p:nvSpPr>
        <p:spPr bwMode="auto">
          <a:xfrm>
            <a:off x="1700213" y="776288"/>
            <a:ext cx="4622800" cy="822325"/>
          </a:xfrm>
          <a:prstGeom prst="rect">
            <a:avLst/>
          </a:prstGeom>
          <a:noFill/>
          <a:ln w="9525">
            <a:noFill/>
            <a:miter lim="800000"/>
            <a:headEnd/>
            <a:tailEnd/>
          </a:ln>
        </p:spPr>
        <p:txBody>
          <a:bodyPr wrap="none">
            <a:spAutoFit/>
          </a:bodyPr>
          <a:lstStyle/>
          <a:p>
            <a:r>
              <a:rPr lang="ja-JP" altLang="en-US" sz="1200">
                <a:latin typeface="Calibri" pitchFamily="34" charset="0"/>
              </a:rPr>
              <a:t>事業</a:t>
            </a:r>
            <a:r>
              <a:rPr lang="en-US" altLang="ja-JP" sz="1200">
                <a:latin typeface="Calibri" pitchFamily="34" charset="0"/>
              </a:rPr>
              <a:t>ID</a:t>
            </a:r>
            <a:r>
              <a:rPr lang="ja-JP" altLang="en-US" sz="1200">
                <a:latin typeface="Calibri" pitchFamily="34" charset="0"/>
              </a:rPr>
              <a:t>：</a:t>
            </a:r>
            <a:r>
              <a:rPr lang="en-US" altLang="ja-JP" sz="1200">
                <a:latin typeface="Calibri" pitchFamily="34" charset="0"/>
              </a:rPr>
              <a:t>2018494581</a:t>
            </a:r>
          </a:p>
          <a:p>
            <a:r>
              <a:rPr lang="ja-JP" altLang="en-US" sz="1200">
                <a:latin typeface="Calibri" pitchFamily="34" charset="0"/>
              </a:rPr>
              <a:t>事業名：海を学ぶ</a:t>
            </a:r>
            <a:r>
              <a:rPr lang="en-US" altLang="ja-JP" sz="1200">
                <a:latin typeface="Calibri" pitchFamily="34" charset="0"/>
              </a:rPr>
              <a:t>【</a:t>
            </a:r>
            <a:r>
              <a:rPr lang="ja-JP" altLang="en-US" sz="1200">
                <a:latin typeface="Calibri" pitchFamily="34" charset="0"/>
              </a:rPr>
              <a:t>ウミ学プロジェクト</a:t>
            </a:r>
            <a:r>
              <a:rPr lang="en-US" altLang="ja-JP" sz="1200">
                <a:latin typeface="Calibri" pitchFamily="34" charset="0"/>
              </a:rPr>
              <a:t>】</a:t>
            </a:r>
            <a:r>
              <a:rPr lang="ja-JP" altLang="en-US" sz="1200">
                <a:latin typeface="Calibri" pitchFamily="34" charset="0"/>
              </a:rPr>
              <a:t>～日本の海域研究プロジェクト・</a:t>
            </a:r>
          </a:p>
          <a:p>
            <a:r>
              <a:rPr lang="ja-JP" altLang="en-US" sz="1200">
                <a:latin typeface="Calibri" pitchFamily="34" charset="0"/>
              </a:rPr>
              <a:t>　　　　　 九州の海産物編～（海と日本</a:t>
            </a:r>
            <a:r>
              <a:rPr lang="en-US" altLang="ja-JP" sz="1200">
                <a:latin typeface="Calibri" pitchFamily="34" charset="0"/>
              </a:rPr>
              <a:t>2019</a:t>
            </a:r>
            <a:r>
              <a:rPr lang="ja-JP" altLang="en-US" sz="1200">
                <a:latin typeface="Calibri" pitchFamily="34" charset="0"/>
              </a:rPr>
              <a:t>）</a:t>
            </a:r>
          </a:p>
          <a:p>
            <a:r>
              <a:rPr lang="ja-JP" altLang="en-US" sz="1200">
                <a:latin typeface="Calibri" pitchFamily="34" charset="0"/>
              </a:rPr>
              <a:t>団体名：ウミ学プロジェクト実行委員会</a:t>
            </a:r>
            <a:endParaRPr lang="en-US" altLang="ja-JP" sz="1200">
              <a:latin typeface="Calibri" pitchFamily="34" charset="0"/>
            </a:endParaRPr>
          </a:p>
        </p:txBody>
      </p:sp>
      <p:pic>
        <p:nvPicPr>
          <p:cNvPr id="3" name="図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5432" y="8104053"/>
            <a:ext cx="2679106" cy="1503983"/>
          </a:xfrm>
          <a:prstGeom prst="rect">
            <a:avLst/>
          </a:prstGeom>
        </p:spPr>
      </p:pic>
      <p:pic>
        <p:nvPicPr>
          <p:cNvPr id="6" name="図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44900" y="8094052"/>
            <a:ext cx="2736850" cy="153889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01" name="Group 33"/>
          <p:cNvGraphicFramePr>
            <a:graphicFrameLocks noGrp="1"/>
          </p:cNvGraphicFramePr>
          <p:nvPr>
            <p:extLst>
              <p:ext uri="{D42A27DB-BD31-4B8C-83A1-F6EECF244321}">
                <p14:modId xmlns:p14="http://schemas.microsoft.com/office/powerpoint/2010/main" val="1665503897"/>
              </p:ext>
            </p:extLst>
          </p:nvPr>
        </p:nvGraphicFramePr>
        <p:xfrm>
          <a:off x="549275" y="5816600"/>
          <a:ext cx="5832475" cy="1871663"/>
        </p:xfrm>
        <a:graphic>
          <a:graphicData uri="http://schemas.openxmlformats.org/drawingml/2006/table">
            <a:tbl>
              <a:tblPr/>
              <a:tblGrid>
                <a:gridCol w="1295400"/>
                <a:gridCol w="4537075"/>
              </a:tblGrid>
              <a:tr h="1871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イベント</a:t>
                      </a:r>
                      <a:r>
                        <a:rPr kumimoji="1" lang="en-US" altLang="ja-JP" sz="1000" b="1" i="0" u="none" strike="noStrike" cap="none" normalizeH="0" baseline="0" dirty="0" smtClean="0">
                          <a:ln>
                            <a:noFill/>
                          </a:ln>
                          <a:solidFill>
                            <a:schemeClr val="tx1"/>
                          </a:solidFill>
                          <a:effectLst/>
                          <a:latin typeface="Calibri" pitchFamily="34" charset="0"/>
                          <a:ea typeface="ＭＳ Ｐゴシック" charset="-128"/>
                        </a:rPr>
                        <a:t>3</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内容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講義内容：鰹出汁給食メニューを考えよう！</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Ⅱ</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指導者：福一カスミ栄養教諭・各学級担任（各学級で実施）</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会場　 ：各教室</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内容　 ：①各自が持ち寄った「鰹出汁を使った料理」の案を生徒同士で共有する。</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　　　　 ②小グループで集まり、それぞれの案を「ユニーク度」「鹿児島らしさ度」「おいしそう度」の</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3</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観点で評価する。</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　　　　 ③小グループごとにお薦めの案を福一栄養教諭に向けてプレゼンする。　　　</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000353889"/>
              </p:ext>
            </p:extLst>
          </p:nvPr>
        </p:nvGraphicFramePr>
        <p:xfrm>
          <a:off x="549275" y="1827213"/>
          <a:ext cx="5975350" cy="1871663"/>
        </p:xfrm>
        <a:graphic>
          <a:graphicData uri="http://schemas.openxmlformats.org/drawingml/2006/table">
            <a:tbl>
              <a:tblPr/>
              <a:tblGrid>
                <a:gridCol w="1327150"/>
                <a:gridCol w="4648200"/>
              </a:tblGrid>
              <a:tr h="1871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イベント</a:t>
                      </a:r>
                      <a:r>
                        <a:rPr kumimoji="1" lang="en-US" altLang="ja-JP" sz="1000" b="1" i="0" u="none" strike="noStrike" cap="none" normalizeH="0" baseline="0" dirty="0" smtClean="0">
                          <a:ln>
                            <a:noFill/>
                          </a:ln>
                          <a:solidFill>
                            <a:schemeClr val="tx1"/>
                          </a:solidFill>
                          <a:effectLst/>
                          <a:latin typeface="Calibri" pitchFamily="34" charset="0"/>
                          <a:ea typeface="ＭＳ Ｐゴシック" charset="-128"/>
                        </a:rPr>
                        <a:t>2</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内容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講義内容：鰹出汁給食メニューを考えよう！</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Ⅰ</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指導者：福一カスミ栄養教諭・各学級担任（各学級で実施）</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会場　 ：家庭科室</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内容　 ：①あご出汁・いりこ出汁・鰹出汁・昆布出汁・椎茸出汁などの出汁を実際にひき 味わいを比べる。（家庭科室）</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　　　　　 ②各自で「鰹出汁を使った料理」について情報を集める。</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　　　　　 ③「鰹出汁を使った料理」を宿題として</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品考えてもらう。</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7185" name="正方形/長方形 5"/>
          <p:cNvSpPr>
            <a:spLocks noChangeArrowheads="1"/>
          </p:cNvSpPr>
          <p:nvPr/>
        </p:nvSpPr>
        <p:spPr bwMode="auto">
          <a:xfrm>
            <a:off x="476250" y="9531350"/>
            <a:ext cx="4313238" cy="246063"/>
          </a:xfrm>
          <a:prstGeom prst="rect">
            <a:avLst/>
          </a:prstGeom>
          <a:noFill/>
          <a:ln w="9525">
            <a:noFill/>
            <a:miter lim="800000"/>
            <a:headEnd/>
            <a:tailEnd/>
          </a:ln>
        </p:spPr>
        <p:txBody>
          <a:bodyPr wrap="none">
            <a:spAutoFit/>
          </a:bodyPr>
          <a:lstStyle/>
          <a:p>
            <a:r>
              <a:rPr lang="en-US" altLang="ja-JP" sz="1000">
                <a:latin typeface="Calibri" pitchFamily="34" charset="0"/>
              </a:rPr>
              <a:t>※</a:t>
            </a:r>
            <a:r>
              <a:rPr lang="ja-JP" altLang="en-US" sz="1000">
                <a:latin typeface="Calibri" pitchFamily="34" charset="0"/>
              </a:rPr>
              <a:t>イベント内容が書ききれない場合は、記入欄をコピーして記載してください。</a:t>
            </a:r>
          </a:p>
        </p:txBody>
      </p:sp>
      <p:grpSp>
        <p:nvGrpSpPr>
          <p:cNvPr id="7186" name="グループ化 22"/>
          <p:cNvGrpSpPr>
            <a:grpSpLocks/>
          </p:cNvGrpSpPr>
          <p:nvPr/>
        </p:nvGrpSpPr>
        <p:grpSpPr bwMode="auto">
          <a:xfrm>
            <a:off x="549275" y="7799388"/>
            <a:ext cx="2735263" cy="1506537"/>
            <a:chOff x="548680" y="7587733"/>
            <a:chExt cx="2016224" cy="1109684"/>
          </a:xfrm>
        </p:grpSpPr>
        <p:sp>
          <p:nvSpPr>
            <p:cNvPr id="24" name="正方形/長方形 23"/>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正方形/長方形 24"/>
            <p:cNvSpPr/>
            <p:nvPr/>
          </p:nvSpPr>
          <p:spPr>
            <a:xfrm>
              <a:off x="982818" y="7790025"/>
              <a:ext cx="1147948" cy="705100"/>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7187" name="グループ化 25"/>
          <p:cNvGrpSpPr>
            <a:grpSpLocks/>
          </p:cNvGrpSpPr>
          <p:nvPr/>
        </p:nvGrpSpPr>
        <p:grpSpPr bwMode="auto">
          <a:xfrm>
            <a:off x="3644900" y="7799388"/>
            <a:ext cx="2736850" cy="1506537"/>
            <a:chOff x="548680" y="7587733"/>
            <a:chExt cx="2016224" cy="1109684"/>
          </a:xfrm>
        </p:grpSpPr>
        <p:sp>
          <p:nvSpPr>
            <p:cNvPr id="27" name="正方形/長方形 26"/>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8" name="正方形/長方形 27"/>
            <p:cNvSpPr/>
            <p:nvPr/>
          </p:nvSpPr>
          <p:spPr>
            <a:xfrm>
              <a:off x="983735" y="7790025"/>
              <a:ext cx="1146113" cy="705100"/>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7188" name="グループ化 28"/>
          <p:cNvGrpSpPr>
            <a:grpSpLocks/>
          </p:cNvGrpSpPr>
          <p:nvPr/>
        </p:nvGrpSpPr>
        <p:grpSpPr bwMode="auto">
          <a:xfrm>
            <a:off x="549275" y="3843338"/>
            <a:ext cx="2735263" cy="1504950"/>
            <a:chOff x="548680" y="7587733"/>
            <a:chExt cx="2016224" cy="1109684"/>
          </a:xfrm>
        </p:grpSpPr>
        <p:sp>
          <p:nvSpPr>
            <p:cNvPr id="30" name="正方形/長方形 29"/>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a:solidFill>
                    <a:srgbClr val="FFFFFF"/>
                  </a:solidFill>
                  <a:hlinkClick r:id="rId4" action="ppaction://hlinkfile"/>
                </a:rPr>
                <a:t>_1476.JPG</a:t>
              </a:r>
              <a:endParaRPr lang="ja-JP" altLang="en-US">
                <a:solidFill>
                  <a:srgbClr val="FFFFFF"/>
                </a:solidFill>
              </a:endParaRPr>
            </a:p>
          </p:txBody>
        </p:sp>
        <p:sp>
          <p:nvSpPr>
            <p:cNvPr id="31" name="正方形/長方形 30"/>
            <p:cNvSpPr/>
            <p:nvPr/>
          </p:nvSpPr>
          <p:spPr>
            <a:xfrm>
              <a:off x="982818" y="7790238"/>
              <a:ext cx="1147948"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7189" name="グループ化 31"/>
          <p:cNvGrpSpPr>
            <a:grpSpLocks/>
          </p:cNvGrpSpPr>
          <p:nvPr/>
        </p:nvGrpSpPr>
        <p:grpSpPr bwMode="auto">
          <a:xfrm>
            <a:off x="3644900" y="3843338"/>
            <a:ext cx="2736850" cy="1504950"/>
            <a:chOff x="548680" y="7587733"/>
            <a:chExt cx="2016224" cy="1109684"/>
          </a:xfrm>
        </p:grpSpPr>
        <p:sp>
          <p:nvSpPr>
            <p:cNvPr id="33" name="正方形/長方形 32"/>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4" name="正方形/長方形 33"/>
            <p:cNvSpPr/>
            <p:nvPr/>
          </p:nvSpPr>
          <p:spPr>
            <a:xfrm>
              <a:off x="983735" y="7790238"/>
              <a:ext cx="1146113"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sp>
        <p:nvSpPr>
          <p:cNvPr id="19" name="正方形/長方形 18"/>
          <p:cNvSpPr/>
          <p:nvPr/>
        </p:nvSpPr>
        <p:spPr>
          <a:xfrm>
            <a:off x="1628775" y="690563"/>
            <a:ext cx="4968875" cy="9191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191" name="テキスト ボックス 6"/>
          <p:cNvSpPr txBox="1">
            <a:spLocks noChangeArrowheads="1"/>
          </p:cNvSpPr>
          <p:nvPr/>
        </p:nvSpPr>
        <p:spPr bwMode="auto">
          <a:xfrm>
            <a:off x="1700213" y="704850"/>
            <a:ext cx="4622800" cy="822325"/>
          </a:xfrm>
          <a:prstGeom prst="rect">
            <a:avLst/>
          </a:prstGeom>
          <a:noFill/>
          <a:ln w="9525">
            <a:noFill/>
            <a:miter lim="800000"/>
            <a:headEnd/>
            <a:tailEnd/>
          </a:ln>
        </p:spPr>
        <p:txBody>
          <a:bodyPr wrap="none">
            <a:spAutoFit/>
          </a:bodyPr>
          <a:lstStyle/>
          <a:p>
            <a:r>
              <a:rPr lang="ja-JP" altLang="en-US" sz="1200">
                <a:latin typeface="Calibri" pitchFamily="34" charset="0"/>
              </a:rPr>
              <a:t>事業</a:t>
            </a:r>
            <a:r>
              <a:rPr lang="en-US" altLang="ja-JP" sz="1200">
                <a:latin typeface="Calibri" pitchFamily="34" charset="0"/>
              </a:rPr>
              <a:t>ID</a:t>
            </a:r>
            <a:r>
              <a:rPr lang="ja-JP" altLang="en-US" sz="1200">
                <a:latin typeface="Calibri" pitchFamily="34" charset="0"/>
              </a:rPr>
              <a:t>：</a:t>
            </a:r>
            <a:r>
              <a:rPr lang="en-US" altLang="ja-JP" sz="1200">
                <a:latin typeface="Calibri" pitchFamily="34" charset="0"/>
              </a:rPr>
              <a:t>2018494581</a:t>
            </a:r>
          </a:p>
          <a:p>
            <a:r>
              <a:rPr lang="ja-JP" altLang="en-US" sz="1200">
                <a:latin typeface="Calibri" pitchFamily="34" charset="0"/>
              </a:rPr>
              <a:t>事業名：海を学ぶ</a:t>
            </a:r>
            <a:r>
              <a:rPr lang="en-US" altLang="ja-JP" sz="1200">
                <a:latin typeface="Calibri" pitchFamily="34" charset="0"/>
              </a:rPr>
              <a:t>【</a:t>
            </a:r>
            <a:r>
              <a:rPr lang="ja-JP" altLang="en-US" sz="1200">
                <a:latin typeface="Calibri" pitchFamily="34" charset="0"/>
              </a:rPr>
              <a:t>ウミ学プロジェクト</a:t>
            </a:r>
            <a:r>
              <a:rPr lang="en-US" altLang="ja-JP" sz="1200">
                <a:latin typeface="Calibri" pitchFamily="34" charset="0"/>
              </a:rPr>
              <a:t>】</a:t>
            </a:r>
            <a:r>
              <a:rPr lang="ja-JP" altLang="en-US" sz="1200">
                <a:latin typeface="Calibri" pitchFamily="34" charset="0"/>
              </a:rPr>
              <a:t>～日本の海域研究プロジェクト・</a:t>
            </a:r>
          </a:p>
          <a:p>
            <a:r>
              <a:rPr lang="ja-JP" altLang="en-US" sz="1200">
                <a:latin typeface="Calibri" pitchFamily="34" charset="0"/>
              </a:rPr>
              <a:t>　　　　　 九州の海産物編～（海と日本</a:t>
            </a:r>
            <a:r>
              <a:rPr lang="en-US" altLang="ja-JP" sz="1200">
                <a:latin typeface="Calibri" pitchFamily="34" charset="0"/>
              </a:rPr>
              <a:t>2019</a:t>
            </a:r>
            <a:r>
              <a:rPr lang="ja-JP" altLang="en-US" sz="1200">
                <a:latin typeface="Calibri" pitchFamily="34" charset="0"/>
              </a:rPr>
              <a:t>）</a:t>
            </a:r>
          </a:p>
          <a:p>
            <a:r>
              <a:rPr lang="ja-JP" altLang="en-US" sz="1200">
                <a:latin typeface="Calibri" pitchFamily="34" charset="0"/>
              </a:rPr>
              <a:t>団体名：ウミ学プロジェクト実行委員会</a:t>
            </a:r>
            <a:endParaRPr lang="en-US" altLang="ja-JP" sz="1200">
              <a:latin typeface="Calibri" pitchFamily="34" charset="0"/>
            </a:endParaRPr>
          </a:p>
        </p:txBody>
      </p:sp>
      <p:pic>
        <p:nvPicPr>
          <p:cNvPr id="23" name="図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190" y="3843338"/>
            <a:ext cx="2675491" cy="1505009"/>
          </a:xfrm>
          <a:prstGeom prst="rect">
            <a:avLst/>
          </a:prstGeom>
        </p:spPr>
      </p:pic>
      <p:pic>
        <p:nvPicPr>
          <p:cNvPr id="2" name="図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9275" y="7768032"/>
            <a:ext cx="2735263" cy="1537893"/>
          </a:xfrm>
          <a:prstGeom prst="rect">
            <a:avLst/>
          </a:prstGeom>
        </p:spPr>
      </p:pic>
      <p:pic>
        <p:nvPicPr>
          <p:cNvPr id="3" name="図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44901" y="7766920"/>
            <a:ext cx="2736850" cy="153900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38" name="Group 22"/>
          <p:cNvGraphicFramePr>
            <a:graphicFrameLocks noGrp="1"/>
          </p:cNvGraphicFramePr>
          <p:nvPr>
            <p:extLst>
              <p:ext uri="{D42A27DB-BD31-4B8C-83A1-F6EECF244321}">
                <p14:modId xmlns:p14="http://schemas.microsoft.com/office/powerpoint/2010/main" val="3646369897"/>
              </p:ext>
            </p:extLst>
          </p:nvPr>
        </p:nvGraphicFramePr>
        <p:xfrm>
          <a:off x="549275" y="2613025"/>
          <a:ext cx="5832475" cy="6013450"/>
        </p:xfrm>
        <a:graphic>
          <a:graphicData uri="http://schemas.openxmlformats.org/drawingml/2006/table">
            <a:tbl>
              <a:tblPr/>
              <a:tblGrid>
                <a:gridCol w="1295400"/>
                <a:gridCol w="4537075"/>
              </a:tblGrid>
              <a:tr h="1908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参加者の声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・自分たちが考えたメニューが給食になるのが楽しみ！</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・面白いメニューを考えます！</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・出汁の特徴を知るために自分たちでいろいろな出汁をひきました。いろんな味があって楽しかったです！</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・鰹出汁の味が</a:t>
                      </a:r>
                      <a:r>
                        <a:rPr kumimoji="1" lang="ja-JP" altLang="en-US" sz="1000" b="0" i="0" u="none" strike="noStrike" cap="none" normalizeH="0" baseline="0" dirty="0" err="1" smtClean="0">
                          <a:ln>
                            <a:noFill/>
                          </a:ln>
                          <a:solidFill>
                            <a:schemeClr val="tx1"/>
                          </a:solidFill>
                          <a:effectLst/>
                          <a:latin typeface="Calibri" pitchFamily="34" charset="0"/>
                          <a:ea typeface="ＭＳ Ｐゴシック" charset="-128"/>
                        </a:rPr>
                        <a:t>一番濃ゆ</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かった。</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152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配布資料</a:t>
                      </a:r>
                      <a:endParaRPr kumimoji="1" lang="en-US" altLang="ja-JP" sz="1000" b="1"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Calibri" pitchFamily="34" charset="0"/>
                          <a:ea typeface="ＭＳ Ｐゴシック" charset="-128"/>
                        </a:rPr>
                        <a:t>（資料データがある場合、レポートに添付して提出してください。）</a:t>
                      </a:r>
                      <a:endParaRPr kumimoji="1" lang="en-US" altLang="ja-JP" sz="900" b="0" i="0" u="none" strike="noStrike" cap="none" normalizeH="0" baseline="0" smtClean="0">
                        <a:ln>
                          <a:noFill/>
                        </a:ln>
                        <a:solidFill>
                          <a:schemeClr val="tx1"/>
                        </a:solidFill>
                        <a:effectLst/>
                        <a:latin typeface="Calibri"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549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メディア掲出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鹿児島放送</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:11</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月</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日</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15</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55</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放送「Ｊチャン</a:t>
                      </a:r>
                      <a:r>
                        <a:rPr kumimoji="1" lang="en-US" altLang="ja-JP" sz="10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03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その他特記事項</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Calibri"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5" name="タイトル 1"/>
          <p:cNvSpPr txBox="1">
            <a:spLocks/>
          </p:cNvSpPr>
          <p:nvPr/>
        </p:nvSpPr>
        <p:spPr>
          <a:xfrm>
            <a:off x="333375" y="2216150"/>
            <a:ext cx="3086100" cy="287338"/>
          </a:xfrm>
          <a:prstGeom prst="rect">
            <a:avLst/>
          </a:prstGeom>
        </p:spPr>
        <p:txBody>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pPr fontAlgn="auto">
              <a:spcAft>
                <a:spcPts val="0"/>
              </a:spcAft>
              <a:defRPr/>
            </a:pPr>
            <a:r>
              <a:rPr lang="ja-JP" altLang="en-US" sz="1300" b="1" dirty="0" smtClean="0">
                <a:solidFill>
                  <a:schemeClr val="tx1">
                    <a:lumMod val="95000"/>
                    <a:lumOff val="5000"/>
                  </a:schemeClr>
                </a:solidFill>
              </a:rPr>
              <a:t>３）その他</a:t>
            </a:r>
            <a:endParaRPr lang="en-US" altLang="ja-JP" sz="1300" b="1" dirty="0" smtClean="0">
              <a:solidFill>
                <a:schemeClr val="tx1">
                  <a:lumMod val="95000"/>
                  <a:lumOff val="5000"/>
                </a:schemeClr>
              </a:solidFill>
            </a:endParaRPr>
          </a:p>
        </p:txBody>
      </p:sp>
      <p:sp>
        <p:nvSpPr>
          <p:cNvPr id="9235" name="テキスト ボックス 6"/>
          <p:cNvSpPr txBox="1">
            <a:spLocks noChangeArrowheads="1"/>
          </p:cNvSpPr>
          <p:nvPr/>
        </p:nvSpPr>
        <p:spPr bwMode="auto">
          <a:xfrm>
            <a:off x="1628775" y="992188"/>
            <a:ext cx="4622800" cy="822325"/>
          </a:xfrm>
          <a:prstGeom prst="rect">
            <a:avLst/>
          </a:prstGeom>
          <a:noFill/>
          <a:ln w="9525">
            <a:noFill/>
            <a:miter lim="800000"/>
            <a:headEnd/>
            <a:tailEnd/>
          </a:ln>
        </p:spPr>
        <p:txBody>
          <a:bodyPr wrap="none">
            <a:spAutoFit/>
          </a:bodyPr>
          <a:lstStyle/>
          <a:p>
            <a:r>
              <a:rPr lang="ja-JP" altLang="en-US" sz="1200">
                <a:latin typeface="Calibri" pitchFamily="34" charset="0"/>
              </a:rPr>
              <a:t>事業</a:t>
            </a:r>
            <a:r>
              <a:rPr lang="en-US" altLang="ja-JP" sz="1200">
                <a:latin typeface="Calibri" pitchFamily="34" charset="0"/>
              </a:rPr>
              <a:t>ID</a:t>
            </a:r>
            <a:r>
              <a:rPr lang="ja-JP" altLang="en-US" sz="1200">
                <a:latin typeface="Calibri" pitchFamily="34" charset="0"/>
              </a:rPr>
              <a:t>：</a:t>
            </a:r>
            <a:r>
              <a:rPr lang="en-US" altLang="ja-JP" sz="1200">
                <a:latin typeface="Calibri" pitchFamily="34" charset="0"/>
              </a:rPr>
              <a:t>2018494581</a:t>
            </a:r>
          </a:p>
          <a:p>
            <a:r>
              <a:rPr lang="ja-JP" altLang="en-US" sz="1200">
                <a:latin typeface="Calibri" pitchFamily="34" charset="0"/>
              </a:rPr>
              <a:t>事業名：海を学ぶ</a:t>
            </a:r>
            <a:r>
              <a:rPr lang="en-US" altLang="ja-JP" sz="1200">
                <a:latin typeface="Calibri" pitchFamily="34" charset="0"/>
              </a:rPr>
              <a:t>【</a:t>
            </a:r>
            <a:r>
              <a:rPr lang="ja-JP" altLang="en-US" sz="1200">
                <a:latin typeface="Calibri" pitchFamily="34" charset="0"/>
              </a:rPr>
              <a:t>ウミ学プロジェクト</a:t>
            </a:r>
            <a:r>
              <a:rPr lang="en-US" altLang="ja-JP" sz="1200">
                <a:latin typeface="Calibri" pitchFamily="34" charset="0"/>
              </a:rPr>
              <a:t>】</a:t>
            </a:r>
            <a:r>
              <a:rPr lang="ja-JP" altLang="en-US" sz="1200">
                <a:latin typeface="Calibri" pitchFamily="34" charset="0"/>
              </a:rPr>
              <a:t>～日本の海域研究プロジェクト・</a:t>
            </a:r>
          </a:p>
          <a:p>
            <a:r>
              <a:rPr lang="ja-JP" altLang="en-US" sz="1200">
                <a:latin typeface="Calibri" pitchFamily="34" charset="0"/>
              </a:rPr>
              <a:t>　　　　　 九州の海産物編～（海と日本</a:t>
            </a:r>
            <a:r>
              <a:rPr lang="en-US" altLang="ja-JP" sz="1200">
                <a:latin typeface="Calibri" pitchFamily="34" charset="0"/>
              </a:rPr>
              <a:t>2019</a:t>
            </a:r>
            <a:r>
              <a:rPr lang="ja-JP" altLang="en-US" sz="1200">
                <a:latin typeface="Calibri" pitchFamily="34" charset="0"/>
              </a:rPr>
              <a:t>）</a:t>
            </a:r>
          </a:p>
          <a:p>
            <a:r>
              <a:rPr lang="ja-JP" altLang="en-US" sz="1200">
                <a:latin typeface="Calibri" pitchFamily="34" charset="0"/>
              </a:rPr>
              <a:t>団体名：ウミ学プロジェクト実行委員会</a:t>
            </a:r>
            <a:endParaRPr lang="en-US" altLang="ja-JP" sz="1200">
              <a:latin typeface="Calibri" pitchFamily="34" charset="0"/>
            </a:endParaRPr>
          </a:p>
        </p:txBody>
      </p:sp>
      <p:sp>
        <p:nvSpPr>
          <p:cNvPr id="8" name="正方形/長方形 7"/>
          <p:cNvSpPr/>
          <p:nvPr/>
        </p:nvSpPr>
        <p:spPr>
          <a:xfrm>
            <a:off x="1628775" y="992188"/>
            <a:ext cx="4968875" cy="920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6334</TotalTime>
  <Words>597</Words>
  <Application>Microsoft Office PowerPoint</Application>
  <PresentationFormat>A4 210 x 297 mm</PresentationFormat>
  <Paragraphs>78</Paragraphs>
  <Slides>3</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海と日本PROJECT サポートプログラム 2017 PRレポート</dc:title>
  <dc:subject/>
  <dc:creator>山﨑 大輔</dc:creator>
  <cp:keywords/>
  <dc:description/>
  <cp:lastModifiedBy>山﨑 大輔</cp:lastModifiedBy>
  <cp:revision>87</cp:revision>
  <cp:lastPrinted>2016-05-12T04:21:20Z</cp:lastPrinted>
  <dcterms:created xsi:type="dcterms:W3CDTF">2016-05-09T08:30:14Z</dcterms:created>
  <dcterms:modified xsi:type="dcterms:W3CDTF">2019-11-25T11:22:18Z</dcterms:modified>
  <cp:category/>
</cp:coreProperties>
</file>