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3" r:id="rId4"/>
    <p:sldId id="257" r:id="rId5"/>
    <p:sldId id="264" r:id="rId6"/>
    <p:sldId id="266" r:id="rId7"/>
    <p:sldId id="269" r:id="rId8"/>
    <p:sldId id="270" r:id="rId9"/>
    <p:sldId id="271" r:id="rId10"/>
  </p:sldIdLst>
  <p:sldSz cx="12192000" cy="6858000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96" y="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興仁 村濱" userId="735f3637-4d75-4d8b-be67-221274df06a5" providerId="ADAL" clId="{B1695F61-395B-43EB-9F2A-157770AFD2B2}"/>
    <pc:docChg chg="delSld">
      <pc:chgData name="興仁 村濱" userId="735f3637-4d75-4d8b-be67-221274df06a5" providerId="ADAL" clId="{B1695F61-395B-43EB-9F2A-157770AFD2B2}" dt="2022-05-31T16:40:49.393" v="1" actId="47"/>
      <pc:docMkLst>
        <pc:docMk/>
      </pc:docMkLst>
      <pc:sldChg chg="del">
        <pc:chgData name="興仁 村濱" userId="735f3637-4d75-4d8b-be67-221274df06a5" providerId="ADAL" clId="{B1695F61-395B-43EB-9F2A-157770AFD2B2}" dt="2022-05-31T16:40:49.393" v="1" actId="47"/>
        <pc:sldMkLst>
          <pc:docMk/>
          <pc:sldMk cId="3723298648" sldId="267"/>
        </pc:sldMkLst>
      </pc:sldChg>
      <pc:sldChg chg="del">
        <pc:chgData name="興仁 村濱" userId="735f3637-4d75-4d8b-be67-221274df06a5" providerId="ADAL" clId="{B1695F61-395B-43EB-9F2A-157770AFD2B2}" dt="2022-05-31T16:40:48.603" v="0" actId="47"/>
        <pc:sldMkLst>
          <pc:docMk/>
          <pc:sldMk cId="1010783257" sldId="26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3E3452-6172-4F8C-92A0-C3FF7D396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2C2B83A-78FB-41CC-89C9-A38DFAE47D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39EEAE6-9C21-45E2-904E-88D9EC3FD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957D-EA74-4E1B-A7D8-EC6727626D7E}" type="datetimeFigureOut">
              <a:rPr kumimoji="1" lang="ja-JP" altLang="en-US" smtClean="0"/>
              <a:t>2022/5/31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34BEF0B-E5BE-4686-9D27-886A094D1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C4D4B24-6B63-4AD0-946A-9DF88F550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ED189-EC97-444D-8D8E-DB08D00035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5413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531CF4-02ED-4F18-A689-8140C7119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BFB20CC-FFCC-494A-A93A-D58D4ADAE6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B351157-4427-4B85-A2E9-E097BF0E6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957D-EA74-4E1B-A7D8-EC6727626D7E}" type="datetimeFigureOut">
              <a:rPr kumimoji="1" lang="ja-JP" altLang="en-US" smtClean="0"/>
              <a:t>2022/5/31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706C728-DAE5-4486-A135-D9D10C33F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F0E2229-AC47-41B3-8EA7-6B93E210A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ED189-EC97-444D-8D8E-DB08D00035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2783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5D6943B-50D4-4827-92DF-E1758FA62D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E81F628-1825-4F09-86F3-C8D8341E3A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76E1115-1DE9-486B-8896-4352A3177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957D-EA74-4E1B-A7D8-EC6727626D7E}" type="datetimeFigureOut">
              <a:rPr kumimoji="1" lang="ja-JP" altLang="en-US" smtClean="0"/>
              <a:t>2022/5/31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5746ED8-4C7F-486F-82AA-D39F1E581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ED5BCA-856C-4495-8CF5-BDDB2F5D1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ED189-EC97-444D-8D8E-DB08D00035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0668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BBBF28-6DF7-4887-AA72-8928F513C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61FA37F-CCB8-41F6-9AF8-D3E27A55C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433DF69-B9CC-44C9-91DB-5E4989291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957D-EA74-4E1B-A7D8-EC6727626D7E}" type="datetimeFigureOut">
              <a:rPr kumimoji="1" lang="ja-JP" altLang="en-US" smtClean="0"/>
              <a:t>2022/5/31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89740D0-2286-4524-96C8-15E12C788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E9E04C2-867A-4124-B543-90E5A147A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ED189-EC97-444D-8D8E-DB08D00035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9939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3BFA45-5A3F-4B55-A100-A32B258DD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BC9F760-7A0E-4033-A848-9B711E9EA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CDDC783-B919-45E2-B6C5-0B7B449B4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957D-EA74-4E1B-A7D8-EC6727626D7E}" type="datetimeFigureOut">
              <a:rPr kumimoji="1" lang="ja-JP" altLang="en-US" smtClean="0"/>
              <a:t>2022/5/31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19A0CD-28A8-4D1F-B527-3C7BF161D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E34763E-FACC-42AB-85C7-603B8403C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ED189-EC97-444D-8D8E-DB08D00035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8140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6E282B-777F-4A92-96E4-34C1DE07D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2EBD982-D993-446C-9CEA-CC90DAA2A6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C3858A1-7A58-4C73-AB45-88C1117639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D2F5D62-9E81-47E3-96F0-CBB6F1F68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957D-EA74-4E1B-A7D8-EC6727626D7E}" type="datetimeFigureOut">
              <a:rPr kumimoji="1" lang="ja-JP" altLang="en-US" smtClean="0"/>
              <a:t>2022/5/31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060D63F-E7F6-420C-8D7E-56C7FCB4F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436584A-BA2E-43B4-95B6-ED2C9C0F5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ED189-EC97-444D-8D8E-DB08D00035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668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CAE591-BC9B-40FF-A59D-3BBA37278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4D85100-7116-4338-82A2-E874E8BF4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7E13911-B5EF-4BDC-A90A-44428D5AEF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94C0731-F2C6-4429-B025-2C9D21DC1A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4989AFC-95B3-4CD8-8848-69CC9F1C52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7DC3DAD-F681-4E9A-A007-CB56E8521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957D-EA74-4E1B-A7D8-EC6727626D7E}" type="datetimeFigureOut">
              <a:rPr kumimoji="1" lang="ja-JP" altLang="en-US" smtClean="0"/>
              <a:t>2022/5/31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8AE5000-31F4-42E5-9E84-4FA19001D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5E17F4B-0435-4468-896C-891271F59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ED189-EC97-444D-8D8E-DB08D00035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1551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41540F-B05A-4D73-95F2-1E12E2A0C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04D2158-610D-43B4-B98F-FCC4F5ADE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957D-EA74-4E1B-A7D8-EC6727626D7E}" type="datetimeFigureOut">
              <a:rPr kumimoji="1" lang="ja-JP" altLang="en-US" smtClean="0"/>
              <a:t>2022/5/31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97E4C5A-349D-4C96-B1E7-B4AE0CCED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5874BDE-05EE-41B0-A923-72C45EF25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ED189-EC97-444D-8D8E-DB08D00035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4324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16FDA4F-F6E1-4C7C-8675-802F36A91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957D-EA74-4E1B-A7D8-EC6727626D7E}" type="datetimeFigureOut">
              <a:rPr kumimoji="1" lang="ja-JP" altLang="en-US" smtClean="0"/>
              <a:t>2022/5/31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3C08A64-3EC3-4C2A-888C-03A907BBD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6367AAA-99FC-4A2A-96E7-5E82E14A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ED189-EC97-444D-8D8E-DB08D00035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7856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D49DB6-D87F-43E0-9127-CC9A199B1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0AC06E7-B1F1-43D2-9400-CC018243F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2A11EE4-BB94-4665-9EAA-CD1529BBAE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B721E45-B1E1-4978-BB2A-3EC26194A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957D-EA74-4E1B-A7D8-EC6727626D7E}" type="datetimeFigureOut">
              <a:rPr kumimoji="1" lang="ja-JP" altLang="en-US" smtClean="0"/>
              <a:t>2022/5/31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FFAAD70-3543-41E0-8852-42A8517CA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F3D923E-0F27-4B65-AB59-FFFCB3ED6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ED189-EC97-444D-8D8E-DB08D00035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7780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ABFED4-9800-4106-9D53-BAC460CBA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3301246-C193-4814-8CA6-E8DC5A6F93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2F6CD23-AF14-4969-9690-91E7FCC6C1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CDB456B-1407-410D-83C3-8D9D6197B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957D-EA74-4E1B-A7D8-EC6727626D7E}" type="datetimeFigureOut">
              <a:rPr kumimoji="1" lang="ja-JP" altLang="en-US" smtClean="0"/>
              <a:t>2022/5/31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C00CC03-D535-4DBB-B31C-A73B4E062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D21BF9F-83E1-480E-BE42-7736793A8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ED189-EC97-444D-8D8E-DB08D00035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7289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C388CF7-B629-4E40-9E6D-2A98D52A0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B7E997E-56A5-45CA-929B-AF1922F175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91A668E-07C8-448F-8EDB-CF66BA3EE9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3957D-EA74-4E1B-A7D8-EC6727626D7E}" type="datetimeFigureOut">
              <a:rPr kumimoji="1" lang="ja-JP" altLang="en-US" smtClean="0"/>
              <a:t>2022/5/31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29422DD-D807-4606-B93B-C278F21E20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7FF8551-CD5C-41AE-BD14-429A012C1E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ED189-EC97-444D-8D8E-DB08D00035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1516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68EC7EC-888A-49EC-8486-D533B8A7C611}"/>
              </a:ext>
            </a:extLst>
          </p:cNvPr>
          <p:cNvSpPr/>
          <p:nvPr/>
        </p:nvSpPr>
        <p:spPr>
          <a:xfrm>
            <a:off x="989814" y="1282045"/>
            <a:ext cx="9898145" cy="40063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6EBC21F-B64A-4D9E-A26C-963D9A6F833D}"/>
              </a:ext>
            </a:extLst>
          </p:cNvPr>
          <p:cNvSpPr txBox="1"/>
          <p:nvPr/>
        </p:nvSpPr>
        <p:spPr>
          <a:xfrm rot="5400000">
            <a:off x="336469" y="3192908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600" dirty="0"/>
              <a:t>（</a:t>
            </a:r>
            <a:r>
              <a:rPr kumimoji="1" lang="en-US" altLang="ja-JP" sz="600" dirty="0"/>
              <a:t>7250</a:t>
            </a:r>
            <a:r>
              <a:rPr kumimoji="1" lang="ja-JP" altLang="en-US" sz="600" dirty="0"/>
              <a:t>ｍｍ）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2DAFDC6-67B7-436C-861B-453A6F48152C}"/>
              </a:ext>
            </a:extLst>
          </p:cNvPr>
          <p:cNvSpPr txBox="1"/>
          <p:nvPr/>
        </p:nvSpPr>
        <p:spPr>
          <a:xfrm>
            <a:off x="6096000" y="1060183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600" dirty="0"/>
              <a:t>（</a:t>
            </a:r>
            <a:r>
              <a:rPr lang="en-US" altLang="ja-JP" sz="600" dirty="0"/>
              <a:t>2725</a:t>
            </a:r>
            <a:r>
              <a:rPr kumimoji="1" lang="en-US" altLang="ja-JP" sz="600" dirty="0"/>
              <a:t>0</a:t>
            </a:r>
            <a:r>
              <a:rPr lang="en-US" altLang="ja-JP" sz="600" dirty="0"/>
              <a:t>mm</a:t>
            </a:r>
            <a:r>
              <a:rPr kumimoji="1" lang="ja-JP" altLang="en-US" sz="600" dirty="0"/>
              <a:t>）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E16505D-6007-4D32-B83B-B75FFF01B103}"/>
              </a:ext>
            </a:extLst>
          </p:cNvPr>
          <p:cNvSpPr/>
          <p:nvPr/>
        </p:nvSpPr>
        <p:spPr>
          <a:xfrm>
            <a:off x="989815" y="4548146"/>
            <a:ext cx="1523146" cy="7402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8B3C6C8-469A-4646-8A8D-D31F2E647AEB}"/>
              </a:ext>
            </a:extLst>
          </p:cNvPr>
          <p:cNvSpPr txBox="1"/>
          <p:nvPr/>
        </p:nvSpPr>
        <p:spPr>
          <a:xfrm rot="5400000">
            <a:off x="613777" y="4825958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600" dirty="0"/>
              <a:t>（</a:t>
            </a:r>
            <a:r>
              <a:rPr kumimoji="1" lang="en-US" altLang="ja-JP" sz="600" dirty="0"/>
              <a:t>1500</a:t>
            </a:r>
            <a:r>
              <a:rPr lang="en-US" altLang="ja-JP" sz="600" dirty="0"/>
              <a:t>mm</a:t>
            </a:r>
            <a:r>
              <a:rPr kumimoji="1" lang="ja-JP" altLang="en-US" sz="600" dirty="0"/>
              <a:t>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74B9E37-6B98-4E61-9460-8C0CBF24ADF9}"/>
              </a:ext>
            </a:extLst>
          </p:cNvPr>
          <p:cNvSpPr txBox="1"/>
          <p:nvPr/>
        </p:nvSpPr>
        <p:spPr>
          <a:xfrm>
            <a:off x="1664339" y="4565093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600" dirty="0"/>
              <a:t>（</a:t>
            </a:r>
            <a:r>
              <a:rPr lang="en-US" altLang="ja-JP" sz="600" dirty="0"/>
              <a:t>4000mm</a:t>
            </a:r>
            <a:r>
              <a:rPr kumimoji="1" lang="ja-JP" altLang="en-US" sz="600" dirty="0"/>
              <a:t>）</a:t>
            </a:r>
          </a:p>
        </p:txBody>
      </p:sp>
      <p:cxnSp>
        <p:nvCxnSpPr>
          <p:cNvPr id="11" name="コネクタ: カギ線 10">
            <a:extLst>
              <a:ext uri="{FF2B5EF4-FFF2-40B4-BE49-F238E27FC236}">
                <a16:creationId xmlns:a16="http://schemas.microsoft.com/office/drawing/2014/main" id="{44D8FAC6-3385-4652-BEEB-AA154C296D31}"/>
              </a:ext>
            </a:extLst>
          </p:cNvPr>
          <p:cNvCxnSpPr>
            <a:cxnSpLocks/>
          </p:cNvCxnSpPr>
          <p:nvPr/>
        </p:nvCxnSpPr>
        <p:spPr>
          <a:xfrm rot="16200000" flipV="1">
            <a:off x="1168943" y="3919993"/>
            <a:ext cx="1119430" cy="849284"/>
          </a:xfrm>
          <a:prstGeom prst="bentConnector3">
            <a:avLst>
              <a:gd name="adj1" fmla="val -372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974E6F9-C733-4DBC-9362-DC3A45FC81C1}"/>
              </a:ext>
            </a:extLst>
          </p:cNvPr>
          <p:cNvSpPr txBox="1"/>
          <p:nvPr/>
        </p:nvSpPr>
        <p:spPr>
          <a:xfrm>
            <a:off x="1484176" y="4949825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en-US" altLang="ja-JP" sz="600" dirty="0"/>
              <a:t>3</a:t>
            </a:r>
            <a:r>
              <a:rPr kumimoji="1" lang="ja-JP" altLang="en-US" sz="600" dirty="0"/>
              <a:t>階への階段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38D03D0-0E25-4BA8-AD93-920D6A2BC458}"/>
              </a:ext>
            </a:extLst>
          </p:cNvPr>
          <p:cNvSpPr/>
          <p:nvPr/>
        </p:nvSpPr>
        <p:spPr>
          <a:xfrm>
            <a:off x="2057305" y="2797212"/>
            <a:ext cx="2331816" cy="7402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C89215C1-4D30-4E37-9F63-55E3C032C27C}"/>
              </a:ext>
            </a:extLst>
          </p:cNvPr>
          <p:cNvSpPr/>
          <p:nvPr/>
        </p:nvSpPr>
        <p:spPr>
          <a:xfrm rot="5400000">
            <a:off x="3764082" y="1904277"/>
            <a:ext cx="2243812" cy="9993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81D6171-20F4-4183-A60F-BC78A55DCF1E}"/>
              </a:ext>
            </a:extLst>
          </p:cNvPr>
          <p:cNvSpPr txBox="1"/>
          <p:nvPr/>
        </p:nvSpPr>
        <p:spPr>
          <a:xfrm>
            <a:off x="2982736" y="2782466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600" dirty="0"/>
              <a:t>（</a:t>
            </a:r>
            <a:r>
              <a:rPr kumimoji="1" lang="en-US" altLang="ja-JP" sz="600" dirty="0"/>
              <a:t>5800mm</a:t>
            </a:r>
            <a:r>
              <a:rPr kumimoji="1" lang="ja-JP" altLang="en-US" sz="600" dirty="0"/>
              <a:t>）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0674656-119C-424B-9C2D-8A4449DFBEFA}"/>
              </a:ext>
            </a:extLst>
          </p:cNvPr>
          <p:cNvSpPr txBox="1"/>
          <p:nvPr/>
        </p:nvSpPr>
        <p:spPr>
          <a:xfrm rot="5400000">
            <a:off x="1738681" y="3100575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600" dirty="0"/>
              <a:t>（</a:t>
            </a:r>
            <a:r>
              <a:rPr lang="en-US" altLang="ja-JP" sz="600" dirty="0"/>
              <a:t>1400mm</a:t>
            </a:r>
            <a:r>
              <a:rPr kumimoji="1" lang="ja-JP" altLang="en-US" sz="600" dirty="0"/>
              <a:t>）</a:t>
            </a:r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9F9DE7E6-1E00-497B-89FF-424094E90992}"/>
              </a:ext>
            </a:extLst>
          </p:cNvPr>
          <p:cNvCxnSpPr/>
          <p:nvPr/>
        </p:nvCxnSpPr>
        <p:spPr>
          <a:xfrm>
            <a:off x="2420927" y="3167357"/>
            <a:ext cx="17254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7389B3F-0A3F-4E8D-8C4A-2CA4922E867B}"/>
              </a:ext>
            </a:extLst>
          </p:cNvPr>
          <p:cNvSpPr txBox="1"/>
          <p:nvPr/>
        </p:nvSpPr>
        <p:spPr>
          <a:xfrm>
            <a:off x="2982736" y="3185868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ja-JP" sz="600" dirty="0"/>
              <a:t>1</a:t>
            </a:r>
            <a:r>
              <a:rPr kumimoji="1" lang="ja-JP" altLang="en-US" sz="600" dirty="0"/>
              <a:t>階への階段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5C37CE6-1CF9-4E15-AA5A-C20ED57F421A}"/>
              </a:ext>
            </a:extLst>
          </p:cNvPr>
          <p:cNvSpPr txBox="1"/>
          <p:nvPr/>
        </p:nvSpPr>
        <p:spPr>
          <a:xfrm rot="5400000">
            <a:off x="3980431" y="2375125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600" dirty="0"/>
              <a:t>（</a:t>
            </a:r>
            <a:r>
              <a:rPr kumimoji="1" lang="en-US" altLang="ja-JP" sz="600" dirty="0"/>
              <a:t>45</a:t>
            </a:r>
            <a:r>
              <a:rPr lang="en-US" altLang="ja-JP" sz="600" dirty="0"/>
              <a:t>00mm</a:t>
            </a:r>
            <a:r>
              <a:rPr kumimoji="1" lang="ja-JP" altLang="en-US" sz="600" dirty="0"/>
              <a:t>）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D7001B6-70A2-48D9-8E87-B5A2F884B3FA}"/>
              </a:ext>
            </a:extLst>
          </p:cNvPr>
          <p:cNvSpPr txBox="1"/>
          <p:nvPr/>
        </p:nvSpPr>
        <p:spPr>
          <a:xfrm>
            <a:off x="4420044" y="1301474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600" dirty="0"/>
              <a:t>（</a:t>
            </a:r>
            <a:r>
              <a:rPr lang="en-US" altLang="ja-JP" sz="600" dirty="0"/>
              <a:t>1</a:t>
            </a:r>
            <a:r>
              <a:rPr kumimoji="1" lang="en-US" altLang="ja-JP" sz="600" dirty="0"/>
              <a:t>800mm</a:t>
            </a:r>
            <a:r>
              <a:rPr kumimoji="1" lang="ja-JP" altLang="en-US" sz="600" dirty="0"/>
              <a:t>）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2DD5E70-EA0A-432D-ABDE-796E82041F48}"/>
              </a:ext>
            </a:extLst>
          </p:cNvPr>
          <p:cNvSpPr txBox="1"/>
          <p:nvPr/>
        </p:nvSpPr>
        <p:spPr>
          <a:xfrm>
            <a:off x="4386312" y="2318666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ja-JP" altLang="en-US" sz="600" dirty="0"/>
              <a:t>厨房</a:t>
            </a:r>
            <a:endParaRPr kumimoji="1" lang="ja-JP" altLang="en-US" sz="600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313CB68-2D80-4B52-8C65-57C8BFE6C12C}"/>
              </a:ext>
            </a:extLst>
          </p:cNvPr>
          <p:cNvSpPr txBox="1"/>
          <p:nvPr/>
        </p:nvSpPr>
        <p:spPr>
          <a:xfrm>
            <a:off x="2166948" y="1284273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600" dirty="0"/>
              <a:t>（</a:t>
            </a:r>
            <a:r>
              <a:rPr lang="en-US" altLang="ja-JP" sz="600" dirty="0"/>
              <a:t>90</a:t>
            </a:r>
            <a:r>
              <a:rPr kumimoji="1" lang="en-US" altLang="ja-JP" sz="600" dirty="0"/>
              <a:t>00mm</a:t>
            </a:r>
            <a:r>
              <a:rPr kumimoji="1" lang="ja-JP" altLang="en-US" sz="600" dirty="0"/>
              <a:t>）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BD4269D-5634-4F96-9D6E-FC5A65A223D8}"/>
              </a:ext>
            </a:extLst>
          </p:cNvPr>
          <p:cNvSpPr txBox="1"/>
          <p:nvPr/>
        </p:nvSpPr>
        <p:spPr>
          <a:xfrm>
            <a:off x="7782813" y="1321861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600" dirty="0"/>
              <a:t>（</a:t>
            </a:r>
            <a:r>
              <a:rPr lang="en-US" altLang="ja-JP" sz="600" dirty="0"/>
              <a:t>15700mm</a:t>
            </a:r>
            <a:r>
              <a:rPr kumimoji="1" lang="ja-JP" altLang="en-US" sz="600" dirty="0"/>
              <a:t>）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2DA5EE34-19A4-4A22-84B0-84F4611967E0}"/>
              </a:ext>
            </a:extLst>
          </p:cNvPr>
          <p:cNvSpPr/>
          <p:nvPr/>
        </p:nvSpPr>
        <p:spPr>
          <a:xfrm>
            <a:off x="8324228" y="4405289"/>
            <a:ext cx="2202317" cy="8698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5B68F8B7-0EDA-45E9-820C-6FA0175E459D}"/>
              </a:ext>
            </a:extLst>
          </p:cNvPr>
          <p:cNvSpPr txBox="1"/>
          <p:nvPr/>
        </p:nvSpPr>
        <p:spPr>
          <a:xfrm>
            <a:off x="8925711" y="4433206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600" dirty="0"/>
              <a:t>（</a:t>
            </a:r>
            <a:r>
              <a:rPr lang="en-US" altLang="ja-JP" sz="600" dirty="0"/>
              <a:t>625</a:t>
            </a:r>
            <a:r>
              <a:rPr kumimoji="1" lang="en-US" altLang="ja-JP" sz="600" dirty="0"/>
              <a:t>0</a:t>
            </a:r>
            <a:r>
              <a:rPr lang="en-US" altLang="ja-JP" sz="600" dirty="0"/>
              <a:t>mm</a:t>
            </a:r>
            <a:r>
              <a:rPr kumimoji="1" lang="ja-JP" altLang="en-US" sz="600" dirty="0"/>
              <a:t>）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B553BA72-AF46-4047-B731-8197CDE91D59}"/>
              </a:ext>
            </a:extLst>
          </p:cNvPr>
          <p:cNvSpPr txBox="1"/>
          <p:nvPr/>
        </p:nvSpPr>
        <p:spPr>
          <a:xfrm rot="5400000">
            <a:off x="7938487" y="4767014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600" dirty="0"/>
              <a:t>（</a:t>
            </a:r>
            <a:r>
              <a:rPr lang="en-US" altLang="ja-JP" sz="600" dirty="0"/>
              <a:t>1900mm</a:t>
            </a:r>
            <a:r>
              <a:rPr kumimoji="1" lang="ja-JP" altLang="en-US" sz="600" dirty="0"/>
              <a:t>）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74E01F7-F6C0-4456-95E9-2FB8C8BC0443}"/>
              </a:ext>
            </a:extLst>
          </p:cNvPr>
          <p:cNvSpPr txBox="1"/>
          <p:nvPr/>
        </p:nvSpPr>
        <p:spPr>
          <a:xfrm>
            <a:off x="8438163" y="4806426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600" dirty="0"/>
              <a:t>トイレ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479A750-6A82-4D77-9462-9148EF0D7BA9}"/>
              </a:ext>
            </a:extLst>
          </p:cNvPr>
          <p:cNvSpPr txBox="1"/>
          <p:nvPr/>
        </p:nvSpPr>
        <p:spPr>
          <a:xfrm>
            <a:off x="9498849" y="4857492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600" dirty="0"/>
              <a:t>バスルーム</a:t>
            </a: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DA9424EF-497A-4B02-A667-DB313DA0F1EC}"/>
              </a:ext>
            </a:extLst>
          </p:cNvPr>
          <p:cNvSpPr/>
          <p:nvPr/>
        </p:nvSpPr>
        <p:spPr>
          <a:xfrm rot="5400000">
            <a:off x="9213430" y="2956573"/>
            <a:ext cx="4006392" cy="6573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5" name="コネクタ: カギ線 34">
            <a:extLst>
              <a:ext uri="{FF2B5EF4-FFF2-40B4-BE49-F238E27FC236}">
                <a16:creationId xmlns:a16="http://schemas.microsoft.com/office/drawing/2014/main" id="{ACF4B2E5-C29A-4D45-82F5-C9E3DE770021}"/>
              </a:ext>
            </a:extLst>
          </p:cNvPr>
          <p:cNvCxnSpPr>
            <a:cxnSpLocks/>
          </p:cNvCxnSpPr>
          <p:nvPr/>
        </p:nvCxnSpPr>
        <p:spPr>
          <a:xfrm rot="10800000" flipV="1">
            <a:off x="9869163" y="1506528"/>
            <a:ext cx="1429641" cy="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C446741A-EA9A-48B1-8FBE-A0B5C83C8693}"/>
              </a:ext>
            </a:extLst>
          </p:cNvPr>
          <p:cNvSpPr txBox="1"/>
          <p:nvPr/>
        </p:nvSpPr>
        <p:spPr>
          <a:xfrm>
            <a:off x="10202837" y="1508713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en-US" altLang="ja-JP" sz="600" dirty="0"/>
              <a:t>3</a:t>
            </a:r>
            <a:r>
              <a:rPr kumimoji="1" lang="ja-JP" altLang="en-US" sz="600" dirty="0"/>
              <a:t>階への階段</a:t>
            </a:r>
          </a:p>
        </p:txBody>
      </p: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C10BBFE9-F313-49A2-A782-3B66B028750A}"/>
              </a:ext>
            </a:extLst>
          </p:cNvPr>
          <p:cNvCxnSpPr>
            <a:cxnSpLocks/>
          </p:cNvCxnSpPr>
          <p:nvPr/>
        </p:nvCxnSpPr>
        <p:spPr>
          <a:xfrm>
            <a:off x="11216626" y="4318901"/>
            <a:ext cx="0" cy="8617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76421633-8C7B-44B5-9BF2-0A1EC30EC0EE}"/>
              </a:ext>
            </a:extLst>
          </p:cNvPr>
          <p:cNvSpPr txBox="1"/>
          <p:nvPr/>
        </p:nvSpPr>
        <p:spPr>
          <a:xfrm>
            <a:off x="10716952" y="4075534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ja-JP" sz="600" dirty="0"/>
              <a:t>1</a:t>
            </a:r>
            <a:r>
              <a:rPr kumimoji="1" lang="ja-JP" altLang="en-US" sz="600" dirty="0"/>
              <a:t>階への階段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7CDF13F6-8326-4584-AEA9-ACAF541860A5}"/>
              </a:ext>
            </a:extLst>
          </p:cNvPr>
          <p:cNvSpPr txBox="1"/>
          <p:nvPr/>
        </p:nvSpPr>
        <p:spPr>
          <a:xfrm>
            <a:off x="10727826" y="1271828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600" dirty="0"/>
              <a:t>（</a:t>
            </a:r>
            <a:r>
              <a:rPr kumimoji="1" lang="en-US" altLang="ja-JP" sz="600" dirty="0"/>
              <a:t>750mm</a:t>
            </a:r>
            <a:r>
              <a:rPr kumimoji="1" lang="ja-JP" altLang="en-US" sz="600" dirty="0"/>
              <a:t>）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5F502992-8013-4807-8B83-5F6442CA8E51}"/>
              </a:ext>
            </a:extLst>
          </p:cNvPr>
          <p:cNvSpPr txBox="1"/>
          <p:nvPr/>
        </p:nvSpPr>
        <p:spPr>
          <a:xfrm>
            <a:off x="10727825" y="2782466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600" dirty="0"/>
              <a:t>外通路</a:t>
            </a: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1FA58B03-30D0-42B7-8320-FF799C564EC8}"/>
              </a:ext>
            </a:extLst>
          </p:cNvPr>
          <p:cNvSpPr/>
          <p:nvPr/>
        </p:nvSpPr>
        <p:spPr>
          <a:xfrm>
            <a:off x="5406764" y="4167137"/>
            <a:ext cx="2919121" cy="1120570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D8C2F94F-88A5-4C38-B413-782E505A6E5A}"/>
              </a:ext>
            </a:extLst>
          </p:cNvPr>
          <p:cNvSpPr txBox="1"/>
          <p:nvPr/>
        </p:nvSpPr>
        <p:spPr>
          <a:xfrm rot="5400000">
            <a:off x="5016217" y="4647770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600" dirty="0"/>
              <a:t>（</a:t>
            </a:r>
            <a:r>
              <a:rPr kumimoji="1" lang="en-US" altLang="ja-JP" sz="600" dirty="0"/>
              <a:t>2425</a:t>
            </a:r>
            <a:r>
              <a:rPr lang="en-US" altLang="ja-JP" sz="600" dirty="0"/>
              <a:t>mm</a:t>
            </a:r>
            <a:r>
              <a:rPr kumimoji="1" lang="ja-JP" altLang="en-US" sz="600" dirty="0"/>
              <a:t>）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9C367E0A-E898-4A85-98D3-E47098F6F5D9}"/>
              </a:ext>
            </a:extLst>
          </p:cNvPr>
          <p:cNvSpPr txBox="1"/>
          <p:nvPr/>
        </p:nvSpPr>
        <p:spPr>
          <a:xfrm>
            <a:off x="6466552" y="4187612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600" dirty="0"/>
              <a:t>（</a:t>
            </a:r>
            <a:r>
              <a:rPr lang="en-US" altLang="ja-JP" sz="600" dirty="0"/>
              <a:t>8830mm</a:t>
            </a:r>
            <a:r>
              <a:rPr kumimoji="1" lang="ja-JP" altLang="en-US" sz="600" dirty="0"/>
              <a:t>）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0882840B-5B7C-48E0-A3E0-04347DB99415}"/>
              </a:ext>
            </a:extLst>
          </p:cNvPr>
          <p:cNvSpPr txBox="1"/>
          <p:nvPr/>
        </p:nvSpPr>
        <p:spPr>
          <a:xfrm>
            <a:off x="6376625" y="4627351"/>
            <a:ext cx="999349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600" dirty="0"/>
              <a:t>ロフト</a:t>
            </a:r>
            <a:endParaRPr kumimoji="1" lang="en-US" altLang="ja-JP" sz="600" dirty="0"/>
          </a:p>
          <a:p>
            <a:pPr algn="ctr"/>
            <a:r>
              <a:rPr lang="ja-JP" altLang="en-US" sz="600" dirty="0"/>
              <a:t>地上高　</a:t>
            </a:r>
            <a:r>
              <a:rPr lang="en-US" altLang="ja-JP" sz="600" dirty="0"/>
              <a:t>2300mm</a:t>
            </a:r>
            <a:endParaRPr kumimoji="1" lang="ja-JP" altLang="en-US" sz="600" dirty="0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D57D35AF-C7A5-48F1-AB2A-FCA63ABB1584}"/>
              </a:ext>
            </a:extLst>
          </p:cNvPr>
          <p:cNvSpPr txBox="1"/>
          <p:nvPr/>
        </p:nvSpPr>
        <p:spPr>
          <a:xfrm>
            <a:off x="10702511" y="5420586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ja-JP" altLang="en-US" sz="600" dirty="0"/>
              <a:t>室内高　</a:t>
            </a:r>
            <a:r>
              <a:rPr lang="en-US" altLang="ja-JP" sz="600" dirty="0"/>
              <a:t>4500mm</a:t>
            </a:r>
            <a:endParaRPr kumimoji="1" lang="ja-JP" altLang="en-US" sz="6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1C79CA8-7660-407B-B8B0-2C3D0D8F4824}"/>
              </a:ext>
            </a:extLst>
          </p:cNvPr>
          <p:cNvSpPr txBox="1"/>
          <p:nvPr/>
        </p:nvSpPr>
        <p:spPr>
          <a:xfrm>
            <a:off x="512822" y="539498"/>
            <a:ext cx="2469913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kumimoji="1" lang="en-US" altLang="ja-JP" dirty="0"/>
              <a:t>2</a:t>
            </a:r>
            <a:r>
              <a:rPr kumimoji="1" lang="ja-JP" altLang="en-US" dirty="0"/>
              <a:t>階　現状図（参考）</a:t>
            </a:r>
          </a:p>
        </p:txBody>
      </p:sp>
      <p:sp>
        <p:nvSpPr>
          <p:cNvPr id="40" name="部分円 39">
            <a:extLst>
              <a:ext uri="{FF2B5EF4-FFF2-40B4-BE49-F238E27FC236}">
                <a16:creationId xmlns:a16="http://schemas.microsoft.com/office/drawing/2014/main" id="{B51F5E47-36A4-4CF0-A023-A08B747558AD}"/>
              </a:ext>
            </a:extLst>
          </p:cNvPr>
          <p:cNvSpPr/>
          <p:nvPr/>
        </p:nvSpPr>
        <p:spPr>
          <a:xfrm rot="10800000">
            <a:off x="4520121" y="3192908"/>
            <a:ext cx="506744" cy="516364"/>
          </a:xfrm>
          <a:prstGeom prst="pie">
            <a:avLst>
              <a:gd name="adj1" fmla="val 10804289"/>
              <a:gd name="adj2" fmla="val 16200000"/>
            </a:avLst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1" name="部分円 40">
            <a:extLst>
              <a:ext uri="{FF2B5EF4-FFF2-40B4-BE49-F238E27FC236}">
                <a16:creationId xmlns:a16="http://schemas.microsoft.com/office/drawing/2014/main" id="{7BC310F0-EFE3-49E0-A430-327E04FBD578}"/>
              </a:ext>
            </a:extLst>
          </p:cNvPr>
          <p:cNvSpPr/>
          <p:nvPr/>
        </p:nvSpPr>
        <p:spPr>
          <a:xfrm rot="5400000">
            <a:off x="2205882" y="4847468"/>
            <a:ext cx="506744" cy="516364"/>
          </a:xfrm>
          <a:prstGeom prst="pie">
            <a:avLst>
              <a:gd name="adj1" fmla="val 10804289"/>
              <a:gd name="adj2" fmla="val 16200000"/>
            </a:avLst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27E3F247-819C-4DEC-9780-D21987883F2B}"/>
              </a:ext>
            </a:extLst>
          </p:cNvPr>
          <p:cNvSpPr/>
          <p:nvPr/>
        </p:nvSpPr>
        <p:spPr>
          <a:xfrm>
            <a:off x="4401021" y="4806426"/>
            <a:ext cx="984640" cy="4686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部分円 50">
            <a:extLst>
              <a:ext uri="{FF2B5EF4-FFF2-40B4-BE49-F238E27FC236}">
                <a16:creationId xmlns:a16="http://schemas.microsoft.com/office/drawing/2014/main" id="{7A2EC1DB-E76A-4B0B-970B-4D184A2443A8}"/>
              </a:ext>
            </a:extLst>
          </p:cNvPr>
          <p:cNvSpPr/>
          <p:nvPr/>
        </p:nvSpPr>
        <p:spPr>
          <a:xfrm rot="10800000">
            <a:off x="5059624" y="4691643"/>
            <a:ext cx="506744" cy="516364"/>
          </a:xfrm>
          <a:prstGeom prst="pie">
            <a:avLst>
              <a:gd name="adj1" fmla="val 10804289"/>
              <a:gd name="adj2" fmla="val 16200000"/>
            </a:avLst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25B18C2D-4EC7-4141-9670-B8B322C71FBA}"/>
              </a:ext>
            </a:extLst>
          </p:cNvPr>
          <p:cNvSpPr txBox="1"/>
          <p:nvPr/>
        </p:nvSpPr>
        <p:spPr>
          <a:xfrm>
            <a:off x="4429022" y="4805175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600" dirty="0"/>
              <a:t>（</a:t>
            </a:r>
            <a:r>
              <a:rPr kumimoji="1" lang="en-US" altLang="ja-JP" sz="600" dirty="0"/>
              <a:t>1500</a:t>
            </a:r>
            <a:r>
              <a:rPr lang="en-US" altLang="ja-JP" sz="600" dirty="0"/>
              <a:t>mm</a:t>
            </a:r>
            <a:r>
              <a:rPr kumimoji="1" lang="ja-JP" altLang="en-US" sz="600" dirty="0"/>
              <a:t>）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F48E71B-9E65-4A01-A157-9D08F83831BD}"/>
              </a:ext>
            </a:extLst>
          </p:cNvPr>
          <p:cNvSpPr txBox="1"/>
          <p:nvPr/>
        </p:nvSpPr>
        <p:spPr>
          <a:xfrm rot="5400000">
            <a:off x="3994683" y="4946103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600" dirty="0"/>
              <a:t>（</a:t>
            </a:r>
            <a:r>
              <a:rPr lang="en-US" altLang="ja-JP" sz="600" dirty="0"/>
              <a:t>1000mm</a:t>
            </a:r>
            <a:r>
              <a:rPr kumimoji="1" lang="ja-JP" altLang="en-US" sz="600" dirty="0"/>
              <a:t>）</a:t>
            </a:r>
          </a:p>
        </p:txBody>
      </p:sp>
      <p:sp>
        <p:nvSpPr>
          <p:cNvPr id="54" name="部分円 53">
            <a:extLst>
              <a:ext uri="{FF2B5EF4-FFF2-40B4-BE49-F238E27FC236}">
                <a16:creationId xmlns:a16="http://schemas.microsoft.com/office/drawing/2014/main" id="{806AC362-CC3B-4758-B0BC-81D3BF58D2AA}"/>
              </a:ext>
            </a:extLst>
          </p:cNvPr>
          <p:cNvSpPr/>
          <p:nvPr/>
        </p:nvSpPr>
        <p:spPr>
          <a:xfrm>
            <a:off x="8655390" y="4211058"/>
            <a:ext cx="506744" cy="516364"/>
          </a:xfrm>
          <a:prstGeom prst="pie">
            <a:avLst>
              <a:gd name="adj1" fmla="val 10804289"/>
              <a:gd name="adj2" fmla="val 16200000"/>
            </a:avLst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5" name="部分円 54">
            <a:extLst>
              <a:ext uri="{FF2B5EF4-FFF2-40B4-BE49-F238E27FC236}">
                <a16:creationId xmlns:a16="http://schemas.microsoft.com/office/drawing/2014/main" id="{12E86269-BED4-4F76-A659-CA4F539786AC}"/>
              </a:ext>
            </a:extLst>
          </p:cNvPr>
          <p:cNvSpPr/>
          <p:nvPr/>
        </p:nvSpPr>
        <p:spPr>
          <a:xfrm>
            <a:off x="9836022" y="4249486"/>
            <a:ext cx="506744" cy="516364"/>
          </a:xfrm>
          <a:prstGeom prst="pie">
            <a:avLst>
              <a:gd name="adj1" fmla="val 10804289"/>
              <a:gd name="adj2" fmla="val 16200000"/>
            </a:avLst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6" name="部分円 55">
            <a:extLst>
              <a:ext uri="{FF2B5EF4-FFF2-40B4-BE49-F238E27FC236}">
                <a16:creationId xmlns:a16="http://schemas.microsoft.com/office/drawing/2014/main" id="{5E5CFD02-E0AF-43F3-BB21-AD9F2B7DE208}"/>
              </a:ext>
            </a:extLst>
          </p:cNvPr>
          <p:cNvSpPr/>
          <p:nvPr/>
        </p:nvSpPr>
        <p:spPr>
          <a:xfrm>
            <a:off x="10694067" y="2927686"/>
            <a:ext cx="506744" cy="516364"/>
          </a:xfrm>
          <a:prstGeom prst="pie">
            <a:avLst>
              <a:gd name="adj1" fmla="val 10804289"/>
              <a:gd name="adj2" fmla="val 16200000"/>
            </a:avLst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F95AAD1B-756D-45A5-83AA-8C6C9B232AB2}"/>
              </a:ext>
            </a:extLst>
          </p:cNvPr>
          <p:cNvCxnSpPr>
            <a:cxnSpLocks/>
          </p:cNvCxnSpPr>
          <p:nvPr/>
        </p:nvCxnSpPr>
        <p:spPr>
          <a:xfrm>
            <a:off x="5385661" y="3519508"/>
            <a:ext cx="0" cy="124634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部分円 59">
            <a:extLst>
              <a:ext uri="{FF2B5EF4-FFF2-40B4-BE49-F238E27FC236}">
                <a16:creationId xmlns:a16="http://schemas.microsoft.com/office/drawing/2014/main" id="{173B6BC5-02B7-4DA6-B654-A17B6D6A3248}"/>
              </a:ext>
            </a:extLst>
          </p:cNvPr>
          <p:cNvSpPr/>
          <p:nvPr/>
        </p:nvSpPr>
        <p:spPr>
          <a:xfrm rot="10800000">
            <a:off x="5059623" y="3764589"/>
            <a:ext cx="506744" cy="516364"/>
          </a:xfrm>
          <a:prstGeom prst="pie">
            <a:avLst>
              <a:gd name="adj1" fmla="val 10804289"/>
              <a:gd name="adj2" fmla="val 16200000"/>
            </a:avLst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E8BF1783-D070-4089-BA78-FDB5D0B5D520}"/>
              </a:ext>
            </a:extLst>
          </p:cNvPr>
          <p:cNvSpPr txBox="1"/>
          <p:nvPr/>
        </p:nvSpPr>
        <p:spPr>
          <a:xfrm>
            <a:off x="5368010" y="1122612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600" dirty="0"/>
              <a:t>（</a:t>
            </a:r>
            <a:r>
              <a:rPr lang="en-US" altLang="ja-JP" sz="600" dirty="0"/>
              <a:t>2650</a:t>
            </a:r>
            <a:r>
              <a:rPr kumimoji="1" lang="en-US" altLang="ja-JP" sz="600" dirty="0"/>
              <a:t>0</a:t>
            </a:r>
            <a:r>
              <a:rPr lang="en-US" altLang="ja-JP" sz="600" dirty="0"/>
              <a:t>mm</a:t>
            </a:r>
            <a:r>
              <a:rPr kumimoji="1" lang="ja-JP" altLang="en-US" sz="600" dirty="0"/>
              <a:t>）</a:t>
            </a:r>
          </a:p>
        </p:txBody>
      </p:sp>
      <p:sp>
        <p:nvSpPr>
          <p:cNvPr id="62" name="部分円 61">
            <a:extLst>
              <a:ext uri="{FF2B5EF4-FFF2-40B4-BE49-F238E27FC236}">
                <a16:creationId xmlns:a16="http://schemas.microsoft.com/office/drawing/2014/main" id="{AC1C9449-91B7-4274-8954-C3D847017413}"/>
              </a:ext>
            </a:extLst>
          </p:cNvPr>
          <p:cNvSpPr/>
          <p:nvPr/>
        </p:nvSpPr>
        <p:spPr>
          <a:xfrm rot="5400000">
            <a:off x="11222064" y="4949826"/>
            <a:ext cx="506744" cy="516364"/>
          </a:xfrm>
          <a:prstGeom prst="pie">
            <a:avLst>
              <a:gd name="adj1" fmla="val 10804289"/>
              <a:gd name="adj2" fmla="val 16200000"/>
            </a:avLst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F358D96F-37C9-4972-928F-27602D252A98}"/>
              </a:ext>
            </a:extLst>
          </p:cNvPr>
          <p:cNvSpPr txBox="1"/>
          <p:nvPr/>
        </p:nvSpPr>
        <p:spPr>
          <a:xfrm rot="5400000">
            <a:off x="4759131" y="4067755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600" dirty="0"/>
              <a:t>（</a:t>
            </a:r>
            <a:r>
              <a:rPr kumimoji="1" lang="en-US" altLang="ja-JP" sz="600" dirty="0"/>
              <a:t>2000</a:t>
            </a:r>
            <a:r>
              <a:rPr lang="en-US" altLang="ja-JP" sz="600" dirty="0"/>
              <a:t>mm</a:t>
            </a:r>
            <a:r>
              <a:rPr kumimoji="1" lang="ja-JP" altLang="en-US" sz="600" dirty="0"/>
              <a:t>）</a:t>
            </a: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7CC27D38-660B-4947-A008-E7F136E0286B}"/>
              </a:ext>
            </a:extLst>
          </p:cNvPr>
          <p:cNvSpPr txBox="1"/>
          <p:nvPr/>
        </p:nvSpPr>
        <p:spPr>
          <a:xfrm rot="5400000">
            <a:off x="3790019" y="1976905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600" dirty="0"/>
              <a:t>（</a:t>
            </a:r>
            <a:r>
              <a:rPr lang="en-US" altLang="ja-JP" sz="600" dirty="0"/>
              <a:t>2850mm</a:t>
            </a:r>
            <a:r>
              <a:rPr kumimoji="1" lang="ja-JP" altLang="en-US" sz="600" dirty="0"/>
              <a:t>）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7745C0D3-ACC9-4D43-97DC-73A99A47A828}"/>
              </a:ext>
            </a:extLst>
          </p:cNvPr>
          <p:cNvSpPr txBox="1"/>
          <p:nvPr/>
        </p:nvSpPr>
        <p:spPr>
          <a:xfrm>
            <a:off x="3118682" y="5137513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600" dirty="0"/>
              <a:t>（</a:t>
            </a:r>
            <a:r>
              <a:rPr lang="en-US" altLang="ja-JP" sz="600" dirty="0"/>
              <a:t>4000mm</a:t>
            </a:r>
            <a:r>
              <a:rPr kumimoji="1" lang="ja-JP" altLang="en-US" sz="600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781430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2B544DB-B78D-482E-A9C6-3CEBAA61CBB4}"/>
              </a:ext>
            </a:extLst>
          </p:cNvPr>
          <p:cNvSpPr txBox="1"/>
          <p:nvPr/>
        </p:nvSpPr>
        <p:spPr>
          <a:xfrm>
            <a:off x="1371597" y="397822"/>
            <a:ext cx="3694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2</a:t>
            </a:r>
            <a:r>
              <a:rPr kumimoji="1" lang="ja-JP" altLang="en-US" dirty="0"/>
              <a:t>階　</a:t>
            </a:r>
            <a:r>
              <a:rPr kumimoji="1" lang="en-US" altLang="ja-JP" dirty="0"/>
              <a:t>192</a:t>
            </a:r>
            <a:r>
              <a:rPr kumimoji="1" lang="ja-JP" altLang="en-US" dirty="0"/>
              <a:t>㎡　完成イメージ図</a:t>
            </a:r>
          </a:p>
        </p:txBody>
      </p:sp>
      <p:pic>
        <p:nvPicPr>
          <p:cNvPr id="14" name="Picture 2" descr="ファブラボ博多β/ Fablab HAKATA β（福岡） | fabcross">
            <a:extLst>
              <a:ext uri="{FF2B5EF4-FFF2-40B4-BE49-F238E27FC236}">
                <a16:creationId xmlns:a16="http://schemas.microsoft.com/office/drawing/2014/main" id="{9DF2D29B-B070-4176-B071-8968D21CB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356" y="4123673"/>
            <a:ext cx="3052748" cy="203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子連れで使える徳島県のレンタルスペースまとめ | スペースマーケット">
            <a:extLst>
              <a:ext uri="{FF2B5EF4-FFF2-40B4-BE49-F238E27FC236}">
                <a16:creationId xmlns:a16="http://schemas.microsoft.com/office/drawing/2014/main" id="{360C30F9-918A-4CF6-A1E3-72F138996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245" y="765597"/>
            <a:ext cx="2751009" cy="205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梅田のレンタルスペースNo.1】&amp;quot;夢&amp;quot;に一歩近づける場所 ～癒し系レンタルキッチンROUGH LABO～｜株式会社ROUGH LABOのプレスリリース">
            <a:extLst>
              <a:ext uri="{FF2B5EF4-FFF2-40B4-BE49-F238E27FC236}">
                <a16:creationId xmlns:a16="http://schemas.microsoft.com/office/drawing/2014/main" id="{5274C47C-86B0-4781-AA97-BC3DB10FF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272" y="1314497"/>
            <a:ext cx="3168165" cy="210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F97433A-BFFA-4B21-80C4-9CA5991B4A47}"/>
              </a:ext>
            </a:extLst>
          </p:cNvPr>
          <p:cNvSpPr txBox="1"/>
          <p:nvPr/>
        </p:nvSpPr>
        <p:spPr>
          <a:xfrm>
            <a:off x="6202036" y="331198"/>
            <a:ext cx="1901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プレイルーム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E90B972-809E-4A31-AFC9-6EDB954B23F8}"/>
              </a:ext>
            </a:extLst>
          </p:cNvPr>
          <p:cNvSpPr txBox="1"/>
          <p:nvPr/>
        </p:nvSpPr>
        <p:spPr>
          <a:xfrm>
            <a:off x="9202448" y="887610"/>
            <a:ext cx="1901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ダイニング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2E430697-AE7D-46C6-B2BD-29E3B1CDF27C}"/>
              </a:ext>
            </a:extLst>
          </p:cNvPr>
          <p:cNvSpPr txBox="1"/>
          <p:nvPr/>
        </p:nvSpPr>
        <p:spPr>
          <a:xfrm>
            <a:off x="5926532" y="6206760"/>
            <a:ext cx="2430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メーカースペース</a:t>
            </a:r>
          </a:p>
        </p:txBody>
      </p:sp>
      <p:pic>
        <p:nvPicPr>
          <p:cNvPr id="1026" name="Picture 2" descr="子供が喜ぶ秘密基地のような楽しい部屋画像集｜SUVACO(スバコ)">
            <a:extLst>
              <a:ext uri="{FF2B5EF4-FFF2-40B4-BE49-F238E27FC236}">
                <a16:creationId xmlns:a16="http://schemas.microsoft.com/office/drawing/2014/main" id="{91C40EEF-B854-4B22-91A0-0828DB0CD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840" y="3599169"/>
            <a:ext cx="2734962" cy="181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C66040A7-BCD7-4E77-A328-11F3AADBE70E}"/>
              </a:ext>
            </a:extLst>
          </p:cNvPr>
          <p:cNvSpPr txBox="1"/>
          <p:nvPr/>
        </p:nvSpPr>
        <p:spPr>
          <a:xfrm>
            <a:off x="9157137" y="5601058"/>
            <a:ext cx="2430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ロフトの避難場所</a:t>
            </a:r>
          </a:p>
        </p:txBody>
      </p:sp>
      <p:pic>
        <p:nvPicPr>
          <p:cNvPr id="1028" name="Picture 4" descr="イリーゼ横浜三ッ沢の詳細情報・費用・評判(横浜市保土ケ谷区の介護付き有料老人ホーム)｜LIFULL介護(旧HOME&amp;#39;S介護)">
            <a:extLst>
              <a:ext uri="{FF2B5EF4-FFF2-40B4-BE49-F238E27FC236}">
                <a16:creationId xmlns:a16="http://schemas.microsoft.com/office/drawing/2014/main" id="{BB1482A3-4957-4386-A0BE-4376A16EB2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8" r="24263"/>
          <a:stretch/>
        </p:blipFill>
        <p:spPr bwMode="auto">
          <a:xfrm>
            <a:off x="501820" y="2338690"/>
            <a:ext cx="1668955" cy="252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890B660F-E353-494E-A504-AB26592DF28D}"/>
              </a:ext>
            </a:extLst>
          </p:cNvPr>
          <p:cNvSpPr txBox="1"/>
          <p:nvPr/>
        </p:nvSpPr>
        <p:spPr>
          <a:xfrm>
            <a:off x="451409" y="5045306"/>
            <a:ext cx="1765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スタッフ</a:t>
            </a:r>
            <a:endParaRPr kumimoji="1" lang="en-US" altLang="ja-JP" dirty="0"/>
          </a:p>
          <a:p>
            <a:pPr algn="ctr"/>
            <a:r>
              <a:rPr lang="ja-JP" altLang="en-US" dirty="0"/>
              <a:t>ステーション</a:t>
            </a:r>
            <a:endParaRPr kumimoji="1" lang="ja-JP" altLang="en-US" dirty="0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7040FE7C-4CCD-4EB4-BCB2-D3F161374158}"/>
              </a:ext>
            </a:extLst>
          </p:cNvPr>
          <p:cNvSpPr/>
          <p:nvPr/>
        </p:nvSpPr>
        <p:spPr>
          <a:xfrm>
            <a:off x="2581411" y="1224312"/>
            <a:ext cx="2734962" cy="474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0" name="図 39">
            <a:extLst>
              <a:ext uri="{FF2B5EF4-FFF2-40B4-BE49-F238E27FC236}">
                <a16:creationId xmlns:a16="http://schemas.microsoft.com/office/drawing/2014/main" id="{25AA70A6-764C-46AA-8BF5-0B53717E37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4648679" y="4830004"/>
            <a:ext cx="939111" cy="396274"/>
          </a:xfrm>
          <a:prstGeom prst="rect">
            <a:avLst/>
          </a:prstGeom>
        </p:spPr>
      </p:pic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7CE18A9E-1C89-4E42-B9A4-305CFCE9759A}"/>
              </a:ext>
            </a:extLst>
          </p:cNvPr>
          <p:cNvSpPr/>
          <p:nvPr/>
        </p:nvSpPr>
        <p:spPr>
          <a:xfrm>
            <a:off x="3681785" y="4122955"/>
            <a:ext cx="391725" cy="10297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棚</a:t>
            </a: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A094DC5E-8898-4857-9D2D-C94E8AB52E00}"/>
              </a:ext>
            </a:extLst>
          </p:cNvPr>
          <p:cNvSpPr/>
          <p:nvPr/>
        </p:nvSpPr>
        <p:spPr>
          <a:xfrm>
            <a:off x="2585530" y="3287889"/>
            <a:ext cx="1765384" cy="6178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厨房</a:t>
            </a: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126E4DA3-2089-4108-BBBF-C1D2FA7B1A45}"/>
              </a:ext>
            </a:extLst>
          </p:cNvPr>
          <p:cNvSpPr/>
          <p:nvPr/>
        </p:nvSpPr>
        <p:spPr>
          <a:xfrm>
            <a:off x="4686180" y="2896590"/>
            <a:ext cx="630193" cy="14004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ロフト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FC972BDF-B4A1-4256-99F7-E150E49FBD54}"/>
              </a:ext>
            </a:extLst>
          </p:cNvPr>
          <p:cNvSpPr/>
          <p:nvPr/>
        </p:nvSpPr>
        <p:spPr>
          <a:xfrm>
            <a:off x="4686179" y="1753589"/>
            <a:ext cx="630193" cy="819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/>
              <a:t>WC</a:t>
            </a:r>
          </a:p>
          <a:p>
            <a:pPr algn="ctr"/>
            <a:r>
              <a:rPr lang="ja-JP" altLang="en-US" sz="1200"/>
              <a:t>シャワー</a:t>
            </a:r>
            <a:endParaRPr kumimoji="1" lang="ja-JP" altLang="en-US" sz="1200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6A7B4D26-1184-4A25-82EA-BAFBB4F657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3636907" y="5140325"/>
            <a:ext cx="476934" cy="396274"/>
          </a:xfrm>
          <a:prstGeom prst="rect">
            <a:avLst/>
          </a:prstGeom>
        </p:spPr>
      </p:pic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D1D2F19C-D872-43B7-AC76-4630A6EC5071}"/>
              </a:ext>
            </a:extLst>
          </p:cNvPr>
          <p:cNvSpPr txBox="1"/>
          <p:nvPr/>
        </p:nvSpPr>
        <p:spPr>
          <a:xfrm>
            <a:off x="3661915" y="5484596"/>
            <a:ext cx="396275" cy="18466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600" dirty="0"/>
              <a:t>1</a:t>
            </a:r>
            <a:r>
              <a:rPr kumimoji="1" lang="en-US" altLang="ja-JP" sz="600" dirty="0"/>
              <a:t>F</a:t>
            </a:r>
            <a:r>
              <a:rPr kumimoji="1" lang="ja-JP" altLang="en-US" sz="600" dirty="0"/>
              <a:t>へ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C6B411C0-E9E8-4393-B63D-9885943F7AA8}"/>
              </a:ext>
            </a:extLst>
          </p:cNvPr>
          <p:cNvSpPr txBox="1"/>
          <p:nvPr/>
        </p:nvSpPr>
        <p:spPr>
          <a:xfrm>
            <a:off x="4920097" y="5338462"/>
            <a:ext cx="396275" cy="18466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600"/>
              <a:t>3F</a:t>
            </a:r>
            <a:r>
              <a:rPr kumimoji="1" lang="ja-JP" altLang="en-US" sz="600"/>
              <a:t>へ</a:t>
            </a: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C754FFCF-3ED3-4C8D-8454-297B4B1437A8}"/>
              </a:ext>
            </a:extLst>
          </p:cNvPr>
          <p:cNvSpPr/>
          <p:nvPr/>
        </p:nvSpPr>
        <p:spPr>
          <a:xfrm>
            <a:off x="5024136" y="5889690"/>
            <a:ext cx="199768" cy="93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AF7ECB4C-17E8-487B-91F0-C8250AA53362}"/>
              </a:ext>
            </a:extLst>
          </p:cNvPr>
          <p:cNvSpPr/>
          <p:nvPr/>
        </p:nvSpPr>
        <p:spPr>
          <a:xfrm>
            <a:off x="2581412" y="2786207"/>
            <a:ext cx="1765384" cy="1116104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E8181E56-D206-4026-830F-2BE8DE0F2818}"/>
              </a:ext>
            </a:extLst>
          </p:cNvPr>
          <p:cNvSpPr/>
          <p:nvPr/>
        </p:nvSpPr>
        <p:spPr>
          <a:xfrm>
            <a:off x="2574542" y="1551703"/>
            <a:ext cx="2734961" cy="1116104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85C2A0CB-0EEA-404D-B113-D97A434FFA89}"/>
              </a:ext>
            </a:extLst>
          </p:cNvPr>
          <p:cNvSpPr/>
          <p:nvPr/>
        </p:nvSpPr>
        <p:spPr>
          <a:xfrm>
            <a:off x="3626934" y="4166763"/>
            <a:ext cx="1689437" cy="1802544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CABAD169-EFED-4AAC-A30A-8A7D3816AB26}"/>
              </a:ext>
            </a:extLst>
          </p:cNvPr>
          <p:cNvSpPr/>
          <p:nvPr/>
        </p:nvSpPr>
        <p:spPr>
          <a:xfrm>
            <a:off x="2667649" y="4039076"/>
            <a:ext cx="873047" cy="1802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倉庫</a:t>
            </a: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E50886AA-B234-4B9D-B0F7-CB8384A8821A}"/>
              </a:ext>
            </a:extLst>
          </p:cNvPr>
          <p:cNvSpPr/>
          <p:nvPr/>
        </p:nvSpPr>
        <p:spPr>
          <a:xfrm>
            <a:off x="4543827" y="2810048"/>
            <a:ext cx="680078" cy="1079922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5" name="図 54">
            <a:extLst>
              <a:ext uri="{FF2B5EF4-FFF2-40B4-BE49-F238E27FC236}">
                <a16:creationId xmlns:a16="http://schemas.microsoft.com/office/drawing/2014/main" id="{FFE78A86-1786-452A-B4F1-EE4F8C0B00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2329106" y="1532266"/>
            <a:ext cx="939111" cy="396274"/>
          </a:xfrm>
          <a:prstGeom prst="rect">
            <a:avLst/>
          </a:prstGeom>
        </p:spPr>
      </p:pic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E37CDC81-CC4E-41D8-8D1A-EBDE9ED6CA27}"/>
              </a:ext>
            </a:extLst>
          </p:cNvPr>
          <p:cNvSpPr txBox="1"/>
          <p:nvPr/>
        </p:nvSpPr>
        <p:spPr>
          <a:xfrm>
            <a:off x="2574543" y="1991563"/>
            <a:ext cx="396275" cy="18466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600"/>
              <a:t>3F</a:t>
            </a:r>
            <a:r>
              <a:rPr kumimoji="1" lang="ja-JP" altLang="en-US" sz="600"/>
              <a:t>へ</a:t>
            </a:r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64CFDE40-8BB3-4AEE-B200-5D96D844E8D9}"/>
              </a:ext>
            </a:extLst>
          </p:cNvPr>
          <p:cNvCxnSpPr>
            <a:cxnSpLocks/>
          </p:cNvCxnSpPr>
          <p:nvPr/>
        </p:nvCxnSpPr>
        <p:spPr>
          <a:xfrm flipH="1" flipV="1">
            <a:off x="3230937" y="2033456"/>
            <a:ext cx="2361760" cy="35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CC54AC2B-B9DC-47EC-A49F-A08784E8EC48}"/>
              </a:ext>
            </a:extLst>
          </p:cNvPr>
          <p:cNvCxnSpPr>
            <a:cxnSpLocks/>
          </p:cNvCxnSpPr>
          <p:nvPr/>
        </p:nvCxnSpPr>
        <p:spPr>
          <a:xfrm flipH="1">
            <a:off x="5117364" y="3761819"/>
            <a:ext cx="3670910" cy="2432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C95CD982-ECC8-46A1-9EB7-7B9192F4D4F8}"/>
              </a:ext>
            </a:extLst>
          </p:cNvPr>
          <p:cNvCxnSpPr>
            <a:cxnSpLocks/>
          </p:cNvCxnSpPr>
          <p:nvPr/>
        </p:nvCxnSpPr>
        <p:spPr>
          <a:xfrm flipH="1">
            <a:off x="3286219" y="3011688"/>
            <a:ext cx="567290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3DDEE9DC-5726-43E8-8FF3-F4E56C5E4B0C}"/>
              </a:ext>
            </a:extLst>
          </p:cNvPr>
          <p:cNvCxnSpPr>
            <a:cxnSpLocks/>
          </p:cNvCxnSpPr>
          <p:nvPr/>
        </p:nvCxnSpPr>
        <p:spPr>
          <a:xfrm flipH="1">
            <a:off x="4642032" y="4831842"/>
            <a:ext cx="950665" cy="453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6ABB8EC5-5A42-4521-914E-9A3210373EC5}"/>
              </a:ext>
            </a:extLst>
          </p:cNvPr>
          <p:cNvCxnSpPr>
            <a:cxnSpLocks/>
          </p:cNvCxnSpPr>
          <p:nvPr/>
        </p:nvCxnSpPr>
        <p:spPr>
          <a:xfrm flipV="1">
            <a:off x="1945850" y="3308031"/>
            <a:ext cx="2740329" cy="2951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6E01EB1A-83E1-4070-A680-30A46F62A524}"/>
              </a:ext>
            </a:extLst>
          </p:cNvPr>
          <p:cNvSpPr/>
          <p:nvPr/>
        </p:nvSpPr>
        <p:spPr>
          <a:xfrm>
            <a:off x="4255014" y="929560"/>
            <a:ext cx="1061357" cy="4778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出入口</a:t>
            </a:r>
          </a:p>
        </p:txBody>
      </p:sp>
    </p:spTree>
    <p:extLst>
      <p:ext uri="{BB962C8B-B14F-4D97-AF65-F5344CB8AC3E}">
        <p14:creationId xmlns:p14="http://schemas.microsoft.com/office/powerpoint/2010/main" val="2746171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D27DC81-B54A-4546-9F87-3D85F766044E}"/>
              </a:ext>
            </a:extLst>
          </p:cNvPr>
          <p:cNvSpPr/>
          <p:nvPr/>
        </p:nvSpPr>
        <p:spPr>
          <a:xfrm>
            <a:off x="816716" y="1856946"/>
            <a:ext cx="2734962" cy="474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CD4001E-2C6F-4870-B6E8-50A5C26FD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883984" y="5462638"/>
            <a:ext cx="939111" cy="396274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9005CAF-89F6-4F84-85E6-69268D91C525}"/>
              </a:ext>
            </a:extLst>
          </p:cNvPr>
          <p:cNvSpPr/>
          <p:nvPr/>
        </p:nvSpPr>
        <p:spPr>
          <a:xfrm>
            <a:off x="1917090" y="4755589"/>
            <a:ext cx="391725" cy="10297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棚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D865566-64E3-4A80-B23D-8CFDBD0F4B14}"/>
              </a:ext>
            </a:extLst>
          </p:cNvPr>
          <p:cNvSpPr/>
          <p:nvPr/>
        </p:nvSpPr>
        <p:spPr>
          <a:xfrm>
            <a:off x="820835" y="3920523"/>
            <a:ext cx="1765384" cy="6178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厨房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C35CE7C-8050-4787-BCC4-B507E26744DD}"/>
              </a:ext>
            </a:extLst>
          </p:cNvPr>
          <p:cNvSpPr/>
          <p:nvPr/>
        </p:nvSpPr>
        <p:spPr>
          <a:xfrm>
            <a:off x="2921485" y="3529224"/>
            <a:ext cx="630193" cy="14004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ロフト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40911E3-5A80-4985-880C-A1CB2B8005FD}"/>
              </a:ext>
            </a:extLst>
          </p:cNvPr>
          <p:cNvSpPr/>
          <p:nvPr/>
        </p:nvSpPr>
        <p:spPr>
          <a:xfrm>
            <a:off x="2921484" y="2386223"/>
            <a:ext cx="630193" cy="819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/>
              <a:t>WC</a:t>
            </a:r>
          </a:p>
          <a:p>
            <a:pPr algn="ctr"/>
            <a:r>
              <a:rPr lang="ja-JP" altLang="en-US" sz="1200"/>
              <a:t>シャワー</a:t>
            </a:r>
            <a:endParaRPr kumimoji="1" lang="ja-JP" altLang="en-US" sz="120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205BC8A-0C1E-4C05-81A6-BE0CC74DE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872212" y="5772959"/>
            <a:ext cx="476934" cy="396274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94838F9-7104-4411-9C40-CFD802F2E230}"/>
              </a:ext>
            </a:extLst>
          </p:cNvPr>
          <p:cNvSpPr txBox="1"/>
          <p:nvPr/>
        </p:nvSpPr>
        <p:spPr>
          <a:xfrm>
            <a:off x="1897220" y="6117230"/>
            <a:ext cx="396275" cy="18466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600" dirty="0"/>
              <a:t>1</a:t>
            </a:r>
            <a:r>
              <a:rPr kumimoji="1" lang="en-US" altLang="ja-JP" sz="600" dirty="0"/>
              <a:t>F</a:t>
            </a:r>
            <a:r>
              <a:rPr kumimoji="1" lang="ja-JP" altLang="en-US" sz="600" dirty="0"/>
              <a:t>へ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5133090-0782-4DB9-B028-3D650A6FE6C6}"/>
              </a:ext>
            </a:extLst>
          </p:cNvPr>
          <p:cNvSpPr txBox="1"/>
          <p:nvPr/>
        </p:nvSpPr>
        <p:spPr>
          <a:xfrm>
            <a:off x="3155402" y="5971096"/>
            <a:ext cx="396275" cy="18466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600"/>
              <a:t>3F</a:t>
            </a:r>
            <a:r>
              <a:rPr kumimoji="1" lang="ja-JP" altLang="en-US" sz="600"/>
              <a:t>へ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2B544DB-B78D-482E-A9C6-3CEBAA61CBB4}"/>
              </a:ext>
            </a:extLst>
          </p:cNvPr>
          <p:cNvSpPr txBox="1"/>
          <p:nvPr/>
        </p:nvSpPr>
        <p:spPr>
          <a:xfrm>
            <a:off x="556822" y="508635"/>
            <a:ext cx="3694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2</a:t>
            </a:r>
            <a:r>
              <a:rPr kumimoji="1" lang="ja-JP" altLang="en-US" b="1" dirty="0"/>
              <a:t>階　</a:t>
            </a:r>
            <a:r>
              <a:rPr kumimoji="1" lang="en-US" altLang="ja-JP" b="1" dirty="0"/>
              <a:t>192</a:t>
            </a:r>
            <a:r>
              <a:rPr kumimoji="1" lang="ja-JP" altLang="en-US" b="1" dirty="0"/>
              <a:t>㎡　改築要件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AC8880E9-1E3C-4D22-B342-8C1A3EBD579E}"/>
              </a:ext>
            </a:extLst>
          </p:cNvPr>
          <p:cNvSpPr/>
          <p:nvPr/>
        </p:nvSpPr>
        <p:spPr>
          <a:xfrm>
            <a:off x="3259441" y="6522324"/>
            <a:ext cx="199768" cy="93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5D15EB2C-1A06-4ABB-BE46-1C30342583E6}"/>
              </a:ext>
            </a:extLst>
          </p:cNvPr>
          <p:cNvSpPr/>
          <p:nvPr/>
        </p:nvSpPr>
        <p:spPr>
          <a:xfrm>
            <a:off x="816717" y="3418841"/>
            <a:ext cx="1765384" cy="1116104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97401056-D489-4041-BD28-68B903AEA538}"/>
              </a:ext>
            </a:extLst>
          </p:cNvPr>
          <p:cNvSpPr/>
          <p:nvPr/>
        </p:nvSpPr>
        <p:spPr>
          <a:xfrm>
            <a:off x="809847" y="2184337"/>
            <a:ext cx="2734961" cy="1116104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ED8264D0-A103-475F-BAAD-87E0EFBDE0A6}"/>
              </a:ext>
            </a:extLst>
          </p:cNvPr>
          <p:cNvSpPr/>
          <p:nvPr/>
        </p:nvSpPr>
        <p:spPr>
          <a:xfrm>
            <a:off x="1862239" y="4799397"/>
            <a:ext cx="1689437" cy="1802544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65B78787-29BC-442F-9A69-D7D91B3FDFA5}"/>
              </a:ext>
            </a:extLst>
          </p:cNvPr>
          <p:cNvSpPr/>
          <p:nvPr/>
        </p:nvSpPr>
        <p:spPr>
          <a:xfrm>
            <a:off x="902954" y="4671710"/>
            <a:ext cx="873047" cy="1802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倉庫</a:t>
            </a: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C2AEF416-C3A3-4634-9A01-C3704088A915}"/>
              </a:ext>
            </a:extLst>
          </p:cNvPr>
          <p:cNvSpPr/>
          <p:nvPr/>
        </p:nvSpPr>
        <p:spPr>
          <a:xfrm>
            <a:off x="2779132" y="3442682"/>
            <a:ext cx="680078" cy="1079922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48CF7F3-CF3C-469B-8C7D-A1D38E542ED8}"/>
              </a:ext>
            </a:extLst>
          </p:cNvPr>
          <p:cNvSpPr txBox="1"/>
          <p:nvPr/>
        </p:nvSpPr>
        <p:spPr>
          <a:xfrm>
            <a:off x="4258363" y="358153"/>
            <a:ext cx="740103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壁・天井：防錆塗装・壁紙の張替えを行う</a:t>
            </a:r>
            <a:endParaRPr kumimoji="1" lang="en-US" altLang="ja-JP" sz="1200" dirty="0"/>
          </a:p>
          <a:p>
            <a:r>
              <a:rPr lang="ja-JP" altLang="en-US" sz="1200" dirty="0"/>
              <a:t>（実施面積　天井　約</a:t>
            </a:r>
            <a:r>
              <a:rPr lang="en-US" altLang="ja-JP" sz="1200" dirty="0"/>
              <a:t>192</a:t>
            </a:r>
            <a:r>
              <a:rPr lang="ja-JP" altLang="en-US" sz="1200" dirty="0"/>
              <a:t>㎡　壁　約</a:t>
            </a:r>
            <a:r>
              <a:rPr lang="en-US" altLang="ja-JP" sz="1200" dirty="0"/>
              <a:t>304</a:t>
            </a:r>
            <a:r>
              <a:rPr lang="ja-JP" altLang="en-US" sz="1200" dirty="0"/>
              <a:t>㎡）</a:t>
            </a:r>
            <a:endParaRPr lang="en-US" altLang="ja-JP" sz="1200" dirty="0"/>
          </a:p>
          <a:p>
            <a:r>
              <a:rPr lang="en-US" altLang="ja-JP" sz="1200" dirty="0"/>
              <a:t>※</a:t>
            </a:r>
            <a:r>
              <a:rPr lang="ja-JP" altLang="en-US" sz="1200" dirty="0"/>
              <a:t>費用や期間を考慮して、内壁を立てるなど手法を提案する事</a:t>
            </a:r>
            <a:endParaRPr lang="en-US" altLang="ja-JP" sz="1200" dirty="0"/>
          </a:p>
          <a:p>
            <a:endParaRPr lang="en-US" altLang="ja-JP" sz="1200" dirty="0"/>
          </a:p>
          <a:p>
            <a:r>
              <a:rPr lang="ja-JP" altLang="en-US" sz="1200" dirty="0"/>
              <a:t>床：クッション素材の床材を、倉庫・厨房を除く箇所に敷く</a:t>
            </a:r>
            <a:endParaRPr lang="en-US" altLang="ja-JP" sz="1200" dirty="0"/>
          </a:p>
          <a:p>
            <a:r>
              <a:rPr lang="ja-JP" altLang="en-US" sz="1200" dirty="0"/>
              <a:t>（実施面積　約</a:t>
            </a:r>
            <a:r>
              <a:rPr lang="en-US" altLang="ja-JP" sz="1200" dirty="0"/>
              <a:t>178</a:t>
            </a:r>
            <a:r>
              <a:rPr lang="ja-JP" altLang="en-US" sz="1200" dirty="0"/>
              <a:t>㎡）</a:t>
            </a:r>
            <a:endParaRPr lang="en-US" altLang="ja-JP" sz="1200" dirty="0"/>
          </a:p>
          <a:p>
            <a:endParaRPr lang="en-US" altLang="ja-JP" sz="1200" dirty="0"/>
          </a:p>
          <a:p>
            <a:r>
              <a:rPr lang="ja-JP" altLang="en-US" sz="1200" dirty="0"/>
              <a:t>扉：修繕もしくは入れ替えスタッフステーションとメイカーズルーム途中の扉は撤去</a:t>
            </a:r>
            <a:endParaRPr lang="en-US" altLang="ja-JP" sz="1200" dirty="0"/>
          </a:p>
          <a:p>
            <a:r>
              <a:rPr lang="ja-JP" altLang="en-US" sz="1200" dirty="0"/>
              <a:t>　　　　　　</a:t>
            </a:r>
            <a:endParaRPr lang="en-US" altLang="ja-JP" sz="1200" dirty="0"/>
          </a:p>
          <a:p>
            <a:r>
              <a:rPr lang="ja-JP" altLang="en-US" sz="1200" dirty="0"/>
              <a:t>出入口及び外通路：防錆塗装・防水加工・転倒を防止する為の階段の補修、照明器具の設置</a:t>
            </a:r>
            <a:endParaRPr lang="en-US" altLang="ja-JP" sz="1200" dirty="0"/>
          </a:p>
          <a:p>
            <a:endParaRPr lang="en-US" altLang="ja-JP" sz="1200" dirty="0"/>
          </a:p>
          <a:p>
            <a:r>
              <a:rPr lang="ja-JP" altLang="en-US" sz="1200" dirty="0"/>
              <a:t>エアコン：業務用エアコン　</a:t>
            </a:r>
            <a:r>
              <a:rPr lang="en-US" altLang="ja-JP" sz="1200" dirty="0"/>
              <a:t>120</a:t>
            </a:r>
            <a:r>
              <a:rPr lang="ja-JP" altLang="en-US" sz="1200" dirty="0"/>
              <a:t>㎡分　</a:t>
            </a:r>
            <a:r>
              <a:rPr lang="en-US" altLang="ja-JP" sz="1200" dirty="0"/>
              <a:t>19</a:t>
            </a:r>
            <a:r>
              <a:rPr lang="ja-JP" altLang="en-US" sz="1200" dirty="0"/>
              <a:t>㎡分</a:t>
            </a:r>
            <a:endParaRPr lang="en-US" altLang="ja-JP" sz="1200" dirty="0"/>
          </a:p>
          <a:p>
            <a:endParaRPr lang="en-US" altLang="ja-JP" sz="1200" dirty="0"/>
          </a:p>
          <a:p>
            <a:r>
              <a:rPr lang="ja-JP" altLang="en-US" sz="1200" dirty="0"/>
              <a:t>コンセント：メイカーズルームを除き、</a:t>
            </a:r>
            <a:r>
              <a:rPr lang="en-US" altLang="ja-JP" sz="1200" dirty="0"/>
              <a:t>3</a:t>
            </a:r>
            <a:r>
              <a:rPr lang="ja-JP" altLang="en-US" sz="1200" dirty="0"/>
              <a:t>メートル間隔で壁面に設置する</a:t>
            </a:r>
            <a:endParaRPr lang="en-US" altLang="ja-JP" sz="1200" dirty="0"/>
          </a:p>
          <a:p>
            <a:endParaRPr lang="en-US" altLang="ja-JP" sz="1200" dirty="0"/>
          </a:p>
          <a:p>
            <a:r>
              <a:rPr lang="ja-JP" altLang="en-US" sz="1200" dirty="0"/>
              <a:t>プレイルーム：外階段に向けて、ベンチ兼階段の設置</a:t>
            </a:r>
            <a:endParaRPr lang="en-US" altLang="ja-JP" sz="1200" dirty="0"/>
          </a:p>
          <a:p>
            <a:endParaRPr lang="en-US" altLang="ja-JP" sz="1200" dirty="0"/>
          </a:p>
          <a:p>
            <a:r>
              <a:rPr lang="ja-JP" altLang="en-US" sz="1200" dirty="0"/>
              <a:t>ダイニング：厨房内から食事スペースが見通せるカウンターの設置、</a:t>
            </a:r>
            <a:endParaRPr lang="en-US" altLang="ja-JP" sz="1200" dirty="0"/>
          </a:p>
          <a:p>
            <a:r>
              <a:rPr lang="ja-JP" altLang="en-US" sz="1200" dirty="0"/>
              <a:t>　　　　　　厨房内の壁面補修・防火壁の設置、スペースの拡大（</a:t>
            </a:r>
            <a:r>
              <a:rPr lang="en-US" altLang="ja-JP" sz="1200" dirty="0"/>
              <a:t>1800mm</a:t>
            </a:r>
            <a:r>
              <a:rPr lang="ja-JP" altLang="en-US" sz="1200" dirty="0"/>
              <a:t>→</a:t>
            </a:r>
            <a:r>
              <a:rPr lang="en-US" altLang="ja-JP" sz="1200" dirty="0"/>
              <a:t>3300mm)</a:t>
            </a:r>
            <a:r>
              <a:rPr lang="ja-JP" altLang="en-US" sz="1200" dirty="0"/>
              <a:t>、レンジフード設置、</a:t>
            </a:r>
            <a:endParaRPr lang="en-US" altLang="ja-JP" sz="1200" dirty="0"/>
          </a:p>
          <a:p>
            <a:r>
              <a:rPr lang="ja-JP" altLang="en-US" sz="1200" dirty="0"/>
              <a:t>　　　　　　ダクト配管・コンセント</a:t>
            </a:r>
            <a:r>
              <a:rPr lang="en-US" altLang="ja-JP" sz="1200" dirty="0"/>
              <a:t>3</a:t>
            </a:r>
            <a:r>
              <a:rPr lang="ja-JP" altLang="en-US" sz="1200" dirty="0"/>
              <a:t>口</a:t>
            </a:r>
            <a:r>
              <a:rPr lang="en-US" altLang="ja-JP" sz="1200" dirty="0"/>
              <a:t>×4</a:t>
            </a:r>
            <a:r>
              <a:rPr lang="ja-JP" altLang="en-US" sz="1200" dirty="0"/>
              <a:t>もしくは、</a:t>
            </a:r>
            <a:r>
              <a:rPr lang="en-US" altLang="ja-JP" sz="1200" dirty="0"/>
              <a:t>6</a:t>
            </a:r>
            <a:r>
              <a:rPr lang="ja-JP" altLang="en-US" sz="1200" dirty="0"/>
              <a:t>口</a:t>
            </a:r>
            <a:r>
              <a:rPr lang="en-US" altLang="ja-JP" sz="1200" dirty="0"/>
              <a:t>×</a:t>
            </a:r>
            <a:r>
              <a:rPr lang="ja-JP" altLang="en-US" sz="1200" dirty="0"/>
              <a:t>２の設置</a:t>
            </a:r>
            <a:endParaRPr lang="en-US" altLang="ja-JP" sz="1200" dirty="0"/>
          </a:p>
          <a:p>
            <a:r>
              <a:rPr lang="ja-JP" altLang="en-US" sz="1200" dirty="0"/>
              <a:t>　　　　　　壁面の棚とカウンター上部に吊り棚（もしくは類似するもの）制作</a:t>
            </a:r>
            <a:endParaRPr lang="en-US" altLang="ja-JP" sz="1200" dirty="0"/>
          </a:p>
          <a:p>
            <a:r>
              <a:rPr lang="ja-JP" altLang="en-US" sz="1200" dirty="0"/>
              <a:t>　　　　　　プレイルームとの間に、仕切りになるベンチシートを作成</a:t>
            </a:r>
            <a:endParaRPr lang="en-US" altLang="ja-JP" sz="1200" dirty="0"/>
          </a:p>
          <a:p>
            <a:endParaRPr lang="en-US" altLang="ja-JP" sz="1200" dirty="0"/>
          </a:p>
          <a:p>
            <a:r>
              <a:rPr lang="ja-JP" altLang="en-US" sz="1200" dirty="0"/>
              <a:t>トイレ・シャワールーム：洗面台・洋式トイレ</a:t>
            </a:r>
            <a:r>
              <a:rPr lang="en-US" altLang="ja-JP" sz="1200" dirty="0"/>
              <a:t>2</a:t>
            </a:r>
            <a:r>
              <a:rPr lang="ja-JP" altLang="en-US" sz="1200" dirty="0"/>
              <a:t>個・シャワールームの設置</a:t>
            </a:r>
            <a:endParaRPr lang="en-US" altLang="ja-JP" sz="1200" dirty="0"/>
          </a:p>
          <a:p>
            <a:r>
              <a:rPr lang="ja-JP" altLang="en-US" sz="1200" dirty="0"/>
              <a:t>　　　　　　　　　　　　（ユニットの設置も可）</a:t>
            </a:r>
            <a:endParaRPr lang="en-US" altLang="ja-JP" sz="1200" dirty="0"/>
          </a:p>
          <a:p>
            <a:endParaRPr lang="en-US" altLang="ja-JP" sz="1200" dirty="0"/>
          </a:p>
          <a:p>
            <a:r>
              <a:rPr lang="ja-JP" altLang="en-US" sz="1200" dirty="0"/>
              <a:t>スタッフステーション：カウンターの設置（立受付と座り受付の</a:t>
            </a:r>
            <a:r>
              <a:rPr lang="en-US" altLang="ja-JP" sz="1200" dirty="0"/>
              <a:t>2</a:t>
            </a:r>
            <a:r>
              <a:rPr lang="ja-JP" altLang="en-US" sz="1200" dirty="0"/>
              <a:t>段）、</a:t>
            </a:r>
            <a:r>
              <a:rPr lang="en-US" altLang="ja-JP" sz="1200" dirty="0"/>
              <a:t>2</a:t>
            </a:r>
            <a:r>
              <a:rPr lang="ja-JP" altLang="en-US" sz="1200" dirty="0"/>
              <a:t>階部分の照明と</a:t>
            </a:r>
            <a:endParaRPr lang="en-US" altLang="ja-JP" sz="1200" dirty="0"/>
          </a:p>
          <a:p>
            <a:r>
              <a:rPr lang="ja-JP" altLang="en-US" sz="1200" dirty="0"/>
              <a:t>　　　　　　　　　　　エアコンを一度に操作できる配線とスイッチの設置</a:t>
            </a:r>
            <a:endParaRPr lang="en-US" altLang="ja-JP" sz="1200" dirty="0"/>
          </a:p>
          <a:p>
            <a:endParaRPr lang="en-US" altLang="ja-JP" sz="1200" dirty="0"/>
          </a:p>
          <a:p>
            <a:r>
              <a:rPr lang="ja-JP" altLang="en-US" sz="1200" dirty="0"/>
              <a:t>メイカーズルーム：吊り下げ式の電気コードを</a:t>
            </a:r>
            <a:r>
              <a:rPr lang="en-US" altLang="ja-JP" sz="1200" dirty="0"/>
              <a:t>6</a:t>
            </a:r>
            <a:r>
              <a:rPr lang="ja-JP" altLang="en-US" sz="1200" dirty="0"/>
              <a:t>か所、壁面コンセントを</a:t>
            </a:r>
            <a:r>
              <a:rPr lang="en-US" altLang="ja-JP" sz="1200" dirty="0"/>
              <a:t>4</a:t>
            </a:r>
            <a:r>
              <a:rPr lang="ja-JP" altLang="en-US" sz="1200" dirty="0"/>
              <a:t>か所設置、階段下倉庫補修</a:t>
            </a:r>
            <a:endParaRPr lang="en-US" altLang="ja-JP" sz="1200" dirty="0"/>
          </a:p>
          <a:p>
            <a:r>
              <a:rPr lang="ja-JP" altLang="en-US" sz="1200" dirty="0"/>
              <a:t>　　　　　　　　　壁にホワイトボードシートの貼り付け（約　</a:t>
            </a:r>
            <a:r>
              <a:rPr lang="en-US" altLang="ja-JP" sz="1200" dirty="0"/>
              <a:t>24</a:t>
            </a:r>
            <a:r>
              <a:rPr lang="ja-JP" altLang="en-US" sz="1200" dirty="0"/>
              <a:t>㎡）</a:t>
            </a:r>
            <a:endParaRPr lang="en-US" altLang="ja-JP" sz="1200" dirty="0"/>
          </a:p>
          <a:p>
            <a:endParaRPr lang="en-US" altLang="ja-JP" sz="1200" dirty="0"/>
          </a:p>
          <a:p>
            <a:r>
              <a:rPr lang="ja-JP" altLang="en-US" sz="1200" dirty="0"/>
              <a:t>倉庫：メイカーズルームと倉庫間に壁とドアの設置、畳の撤去</a:t>
            </a:r>
            <a:endParaRPr lang="en-US" altLang="ja-JP" sz="1200" dirty="0"/>
          </a:p>
          <a:p>
            <a:endParaRPr lang="en-US" altLang="ja-JP" sz="12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78DFAA9-0E2B-42CD-AD73-6C3340A71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64411" y="2164900"/>
            <a:ext cx="939111" cy="396274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BAC8619-F263-4164-BFEC-9FDCD6601C81}"/>
              </a:ext>
            </a:extLst>
          </p:cNvPr>
          <p:cNvSpPr txBox="1"/>
          <p:nvPr/>
        </p:nvSpPr>
        <p:spPr>
          <a:xfrm>
            <a:off x="809848" y="2624197"/>
            <a:ext cx="396275" cy="18466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600"/>
              <a:t>3F</a:t>
            </a:r>
            <a:r>
              <a:rPr kumimoji="1" lang="ja-JP" altLang="en-US" sz="600"/>
              <a:t>へ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FCFFF59-3D43-40DD-9FA4-F928D3CA007D}"/>
              </a:ext>
            </a:extLst>
          </p:cNvPr>
          <p:cNvSpPr/>
          <p:nvPr/>
        </p:nvSpPr>
        <p:spPr>
          <a:xfrm>
            <a:off x="2645229" y="1477736"/>
            <a:ext cx="1061357" cy="4778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出入口</a:t>
            </a:r>
          </a:p>
        </p:txBody>
      </p:sp>
    </p:spTree>
    <p:extLst>
      <p:ext uri="{BB962C8B-B14F-4D97-AF65-F5344CB8AC3E}">
        <p14:creationId xmlns:p14="http://schemas.microsoft.com/office/powerpoint/2010/main" val="2455115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68EC7EC-888A-49EC-8486-D533B8A7C611}"/>
              </a:ext>
            </a:extLst>
          </p:cNvPr>
          <p:cNvSpPr/>
          <p:nvPr/>
        </p:nvSpPr>
        <p:spPr>
          <a:xfrm>
            <a:off x="957580" y="1288049"/>
            <a:ext cx="9898145" cy="40063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6EBC21F-B64A-4D9E-A26C-963D9A6F833D}"/>
              </a:ext>
            </a:extLst>
          </p:cNvPr>
          <p:cNvSpPr txBox="1"/>
          <p:nvPr/>
        </p:nvSpPr>
        <p:spPr>
          <a:xfrm rot="5400000">
            <a:off x="336469" y="3192908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600" dirty="0"/>
              <a:t>（</a:t>
            </a:r>
            <a:r>
              <a:rPr kumimoji="1" lang="en-US" altLang="ja-JP" sz="600" dirty="0"/>
              <a:t>7250</a:t>
            </a:r>
            <a:r>
              <a:rPr kumimoji="1" lang="ja-JP" altLang="en-US" sz="600" dirty="0"/>
              <a:t>ｍｍ）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2DAFDC6-67B7-436C-861B-453A6F48152C}"/>
              </a:ext>
            </a:extLst>
          </p:cNvPr>
          <p:cNvSpPr txBox="1"/>
          <p:nvPr/>
        </p:nvSpPr>
        <p:spPr>
          <a:xfrm>
            <a:off x="5829563" y="1060183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600" dirty="0"/>
              <a:t>（</a:t>
            </a:r>
            <a:r>
              <a:rPr lang="en-US" altLang="ja-JP" sz="600" dirty="0"/>
              <a:t>2725</a:t>
            </a:r>
            <a:r>
              <a:rPr kumimoji="1" lang="en-US" altLang="ja-JP" sz="600" dirty="0"/>
              <a:t>0</a:t>
            </a:r>
            <a:r>
              <a:rPr lang="en-US" altLang="ja-JP" sz="600" dirty="0"/>
              <a:t>mm</a:t>
            </a:r>
            <a:r>
              <a:rPr kumimoji="1" lang="ja-JP" altLang="en-US" sz="600" dirty="0"/>
              <a:t>）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E16505D-6007-4D32-B83B-B75FFF01B103}"/>
              </a:ext>
            </a:extLst>
          </p:cNvPr>
          <p:cNvSpPr/>
          <p:nvPr/>
        </p:nvSpPr>
        <p:spPr>
          <a:xfrm>
            <a:off x="1207174" y="2782466"/>
            <a:ext cx="798525" cy="25059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974E6F9-C733-4DBC-9362-DC3A45FC81C1}"/>
              </a:ext>
            </a:extLst>
          </p:cNvPr>
          <p:cNvSpPr txBox="1"/>
          <p:nvPr/>
        </p:nvSpPr>
        <p:spPr>
          <a:xfrm>
            <a:off x="1106761" y="3378565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ja-JP" sz="600" dirty="0"/>
              <a:t>2</a:t>
            </a:r>
            <a:r>
              <a:rPr kumimoji="1" lang="ja-JP" altLang="en-US" sz="600" dirty="0"/>
              <a:t>階への階段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313CB68-2D80-4B52-8C65-57C8BFE6C12C}"/>
              </a:ext>
            </a:extLst>
          </p:cNvPr>
          <p:cNvSpPr txBox="1"/>
          <p:nvPr/>
        </p:nvSpPr>
        <p:spPr>
          <a:xfrm>
            <a:off x="1103791" y="2840124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600" dirty="0"/>
              <a:t>（</a:t>
            </a:r>
            <a:r>
              <a:rPr kumimoji="1" lang="en-US" altLang="ja-JP" sz="600" dirty="0"/>
              <a:t>1500mm</a:t>
            </a:r>
            <a:r>
              <a:rPr kumimoji="1" lang="ja-JP" altLang="en-US" sz="600" dirty="0"/>
              <a:t>）</a:t>
            </a: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DA9424EF-497A-4B02-A667-DB313DA0F1EC}"/>
              </a:ext>
            </a:extLst>
          </p:cNvPr>
          <p:cNvSpPr/>
          <p:nvPr/>
        </p:nvSpPr>
        <p:spPr>
          <a:xfrm rot="5400000">
            <a:off x="8827278" y="2570421"/>
            <a:ext cx="4006392" cy="14296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C446741A-EA9A-48B1-8FBE-A0B5C83C8693}"/>
              </a:ext>
            </a:extLst>
          </p:cNvPr>
          <p:cNvSpPr txBox="1"/>
          <p:nvPr/>
        </p:nvSpPr>
        <p:spPr>
          <a:xfrm>
            <a:off x="10202837" y="1508713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en-US" altLang="ja-JP" sz="600" dirty="0"/>
              <a:t>3</a:t>
            </a:r>
            <a:r>
              <a:rPr kumimoji="1" lang="ja-JP" altLang="en-US" sz="600" dirty="0"/>
              <a:t>階への階段</a:t>
            </a: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1FA58B03-30D0-42B7-8320-FF799C564EC8}"/>
              </a:ext>
            </a:extLst>
          </p:cNvPr>
          <p:cNvSpPr/>
          <p:nvPr/>
        </p:nvSpPr>
        <p:spPr>
          <a:xfrm>
            <a:off x="2010982" y="2782466"/>
            <a:ext cx="2366810" cy="2499317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7CDF13F6-8326-4584-AEA9-ACAF541860A5}"/>
              </a:ext>
            </a:extLst>
          </p:cNvPr>
          <p:cNvSpPr txBox="1"/>
          <p:nvPr/>
        </p:nvSpPr>
        <p:spPr>
          <a:xfrm>
            <a:off x="10727826" y="1271828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600" dirty="0"/>
              <a:t>（</a:t>
            </a:r>
            <a:r>
              <a:rPr kumimoji="1" lang="en-US" altLang="ja-JP" sz="600" dirty="0"/>
              <a:t>750mm</a:t>
            </a:r>
            <a:r>
              <a:rPr kumimoji="1" lang="ja-JP" altLang="en-US" sz="600" dirty="0"/>
              <a:t>）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D57D35AF-C7A5-48F1-AB2A-FCA63ABB1584}"/>
              </a:ext>
            </a:extLst>
          </p:cNvPr>
          <p:cNvSpPr txBox="1"/>
          <p:nvPr/>
        </p:nvSpPr>
        <p:spPr>
          <a:xfrm>
            <a:off x="10702511" y="5420586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ja-JP" altLang="en-US" sz="600" dirty="0"/>
              <a:t>室内高　</a:t>
            </a:r>
            <a:r>
              <a:rPr lang="en-US" altLang="ja-JP" sz="600" dirty="0"/>
              <a:t>2500mm</a:t>
            </a:r>
            <a:endParaRPr kumimoji="1" lang="ja-JP" altLang="en-US" sz="600" dirty="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E7EB8569-EC71-49E3-A603-B05811C565C6}"/>
              </a:ext>
            </a:extLst>
          </p:cNvPr>
          <p:cNvSpPr txBox="1"/>
          <p:nvPr/>
        </p:nvSpPr>
        <p:spPr>
          <a:xfrm rot="5400000">
            <a:off x="839648" y="4121700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600" dirty="0"/>
              <a:t>（</a:t>
            </a:r>
            <a:r>
              <a:rPr lang="en-US" altLang="ja-JP" sz="600" dirty="0"/>
              <a:t>4750</a:t>
            </a:r>
            <a:r>
              <a:rPr kumimoji="1" lang="ja-JP" altLang="en-US" sz="600" dirty="0"/>
              <a:t>ｍｍ）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6A3EA780-53DF-4D4E-9098-A64D690F12AE}"/>
              </a:ext>
            </a:extLst>
          </p:cNvPr>
          <p:cNvSpPr txBox="1"/>
          <p:nvPr/>
        </p:nvSpPr>
        <p:spPr>
          <a:xfrm>
            <a:off x="2592203" y="2827090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600" dirty="0"/>
              <a:t>（</a:t>
            </a:r>
            <a:r>
              <a:rPr kumimoji="1" lang="en-US" altLang="ja-JP" sz="600" dirty="0"/>
              <a:t>735</a:t>
            </a:r>
            <a:r>
              <a:rPr lang="en-US" altLang="ja-JP" sz="600" dirty="0"/>
              <a:t>0</a:t>
            </a:r>
            <a:r>
              <a:rPr kumimoji="1" lang="en-US" altLang="ja-JP" sz="600" dirty="0"/>
              <a:t>mm</a:t>
            </a:r>
            <a:r>
              <a:rPr kumimoji="1" lang="ja-JP" altLang="en-US" sz="600" dirty="0"/>
              <a:t>）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F0BB325-D8D3-4BD0-85FF-BB743DA64F59}"/>
              </a:ext>
            </a:extLst>
          </p:cNvPr>
          <p:cNvSpPr txBox="1"/>
          <p:nvPr/>
        </p:nvSpPr>
        <p:spPr>
          <a:xfrm>
            <a:off x="2592204" y="4075534"/>
            <a:ext cx="999349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600" dirty="0"/>
              <a:t>撤去予定</a:t>
            </a:r>
            <a:endParaRPr kumimoji="1" lang="en-US" altLang="ja-JP" sz="600" dirty="0"/>
          </a:p>
          <a:p>
            <a:pPr algn="ctr"/>
            <a:r>
              <a:rPr lang="ja-JP" altLang="en-US" sz="600" dirty="0"/>
              <a:t>プレハブ</a:t>
            </a:r>
            <a:endParaRPr kumimoji="1" lang="ja-JP" altLang="en-US" sz="600" dirty="0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EFC9A573-0319-4FF4-9310-F2AB461F6D8A}"/>
              </a:ext>
            </a:extLst>
          </p:cNvPr>
          <p:cNvSpPr txBox="1"/>
          <p:nvPr/>
        </p:nvSpPr>
        <p:spPr>
          <a:xfrm rot="5400000">
            <a:off x="3757918" y="1927328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600" dirty="0"/>
              <a:t>（</a:t>
            </a:r>
            <a:r>
              <a:rPr kumimoji="1" lang="en-US" altLang="ja-JP" sz="600" dirty="0"/>
              <a:t>2500</a:t>
            </a:r>
            <a:r>
              <a:rPr kumimoji="1" lang="ja-JP" altLang="en-US" sz="600" dirty="0"/>
              <a:t>ｍｍ）</a:t>
            </a:r>
          </a:p>
        </p:txBody>
      </p:sp>
      <p:sp>
        <p:nvSpPr>
          <p:cNvPr id="17" name="L 字 16">
            <a:extLst>
              <a:ext uri="{FF2B5EF4-FFF2-40B4-BE49-F238E27FC236}">
                <a16:creationId xmlns:a16="http://schemas.microsoft.com/office/drawing/2014/main" id="{35EAAE7D-C3D4-46BB-8751-6AA6211504C2}"/>
              </a:ext>
            </a:extLst>
          </p:cNvPr>
          <p:cNvSpPr/>
          <p:nvPr/>
        </p:nvSpPr>
        <p:spPr>
          <a:xfrm rot="5400000">
            <a:off x="4371388" y="1302484"/>
            <a:ext cx="2131257" cy="2121775"/>
          </a:xfrm>
          <a:prstGeom prst="corner">
            <a:avLst>
              <a:gd name="adj1" fmla="val 59534"/>
              <a:gd name="adj2" fmla="val 6678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89E37703-2CA3-4E8B-AFD9-E06F3A8527F8}"/>
              </a:ext>
            </a:extLst>
          </p:cNvPr>
          <p:cNvSpPr/>
          <p:nvPr/>
        </p:nvSpPr>
        <p:spPr>
          <a:xfrm>
            <a:off x="4386540" y="3429000"/>
            <a:ext cx="1709460" cy="18594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6201F3F8-F9E8-438E-A12E-50B2210349C2}"/>
              </a:ext>
            </a:extLst>
          </p:cNvPr>
          <p:cNvCxnSpPr/>
          <p:nvPr/>
        </p:nvCxnSpPr>
        <p:spPr>
          <a:xfrm>
            <a:off x="6096000" y="3429000"/>
            <a:ext cx="40190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5D330749-D43C-406F-A9A9-EE2E4391A652}"/>
              </a:ext>
            </a:extLst>
          </p:cNvPr>
          <p:cNvSpPr/>
          <p:nvPr/>
        </p:nvSpPr>
        <p:spPr>
          <a:xfrm>
            <a:off x="6096000" y="4352065"/>
            <a:ext cx="401904" cy="9297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FC7BA2DF-842F-46C1-AFB3-27361C5F88FC}"/>
              </a:ext>
            </a:extLst>
          </p:cNvPr>
          <p:cNvSpPr/>
          <p:nvPr/>
        </p:nvSpPr>
        <p:spPr>
          <a:xfrm>
            <a:off x="6497904" y="3703007"/>
            <a:ext cx="401904" cy="1578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D0B45CD0-F2A6-42D1-BFDE-4F2609229052}"/>
              </a:ext>
            </a:extLst>
          </p:cNvPr>
          <p:cNvSpPr/>
          <p:nvPr/>
        </p:nvSpPr>
        <p:spPr>
          <a:xfrm>
            <a:off x="6899808" y="3703000"/>
            <a:ext cx="1497638" cy="1578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5FFEC273-975C-4C58-8E6C-18F638AEEC2F}"/>
              </a:ext>
            </a:extLst>
          </p:cNvPr>
          <p:cNvSpPr/>
          <p:nvPr/>
        </p:nvSpPr>
        <p:spPr>
          <a:xfrm>
            <a:off x="8408845" y="3702999"/>
            <a:ext cx="1295963" cy="1578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0AF87790-9B0C-4D94-899F-0D7E02E52ACD}"/>
              </a:ext>
            </a:extLst>
          </p:cNvPr>
          <p:cNvSpPr/>
          <p:nvPr/>
        </p:nvSpPr>
        <p:spPr>
          <a:xfrm>
            <a:off x="10108696" y="3702998"/>
            <a:ext cx="593815" cy="1578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DD9B8706-2B66-47BE-914B-6DEE89DC62CC}"/>
              </a:ext>
            </a:extLst>
          </p:cNvPr>
          <p:cNvSpPr/>
          <p:nvPr/>
        </p:nvSpPr>
        <p:spPr>
          <a:xfrm>
            <a:off x="9711766" y="4224042"/>
            <a:ext cx="396929" cy="10643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69B4CC18-954D-4E01-A20B-68AD81AE73C8}"/>
              </a:ext>
            </a:extLst>
          </p:cNvPr>
          <p:cNvSpPr/>
          <p:nvPr/>
        </p:nvSpPr>
        <p:spPr>
          <a:xfrm>
            <a:off x="10128952" y="1282046"/>
            <a:ext cx="1416341" cy="3454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DE344F12-63D6-462C-809A-2859D3430C69}"/>
              </a:ext>
            </a:extLst>
          </p:cNvPr>
          <p:cNvSpPr txBox="1"/>
          <p:nvPr/>
        </p:nvSpPr>
        <p:spPr>
          <a:xfrm>
            <a:off x="10342162" y="1444724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ja-JP" sz="600" dirty="0"/>
              <a:t>2</a:t>
            </a:r>
            <a:r>
              <a:rPr kumimoji="1" lang="ja-JP" altLang="en-US" sz="600" dirty="0"/>
              <a:t>階への階段</a:t>
            </a:r>
          </a:p>
        </p:txBody>
      </p:sp>
      <p:cxnSp>
        <p:nvCxnSpPr>
          <p:cNvPr id="67" name="直線矢印コネクタ 66">
            <a:extLst>
              <a:ext uri="{FF2B5EF4-FFF2-40B4-BE49-F238E27FC236}">
                <a16:creationId xmlns:a16="http://schemas.microsoft.com/office/drawing/2014/main" id="{4BCC577F-0C03-40D5-AEE7-6864DC15A9D3}"/>
              </a:ext>
            </a:extLst>
          </p:cNvPr>
          <p:cNvCxnSpPr>
            <a:cxnSpLocks/>
          </p:cNvCxnSpPr>
          <p:nvPr/>
        </p:nvCxnSpPr>
        <p:spPr>
          <a:xfrm>
            <a:off x="10512619" y="1432188"/>
            <a:ext cx="828892" cy="125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A39FEF49-66B8-4460-A017-8E72EDFF0AAA}"/>
              </a:ext>
            </a:extLst>
          </p:cNvPr>
          <p:cNvSpPr txBox="1"/>
          <p:nvPr/>
        </p:nvSpPr>
        <p:spPr>
          <a:xfrm rot="5400000">
            <a:off x="9727780" y="1391815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600" dirty="0"/>
              <a:t>（</a:t>
            </a:r>
            <a:r>
              <a:rPr lang="en-US" altLang="ja-JP" sz="600" dirty="0"/>
              <a:t>12</a:t>
            </a:r>
            <a:r>
              <a:rPr kumimoji="1" lang="en-US" altLang="ja-JP" sz="600" dirty="0"/>
              <a:t>00</a:t>
            </a:r>
            <a:r>
              <a:rPr kumimoji="1" lang="ja-JP" altLang="en-US" sz="600" dirty="0"/>
              <a:t>ｍｍ）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5981EEAD-9761-4433-9033-737FC5E67FA2}"/>
              </a:ext>
            </a:extLst>
          </p:cNvPr>
          <p:cNvSpPr txBox="1"/>
          <p:nvPr/>
        </p:nvSpPr>
        <p:spPr>
          <a:xfrm>
            <a:off x="10348891" y="1250827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600" dirty="0"/>
              <a:t>（</a:t>
            </a:r>
            <a:r>
              <a:rPr kumimoji="1" lang="en-US" altLang="ja-JP" sz="600" dirty="0"/>
              <a:t>450</a:t>
            </a:r>
            <a:r>
              <a:rPr lang="en-US" altLang="ja-JP" sz="600" dirty="0"/>
              <a:t>0mm</a:t>
            </a:r>
            <a:r>
              <a:rPr kumimoji="1" lang="ja-JP" altLang="en-US" sz="600" dirty="0"/>
              <a:t>）</a:t>
            </a: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F76C93E2-14AE-4722-9458-B0386C8E16E9}"/>
              </a:ext>
            </a:extLst>
          </p:cNvPr>
          <p:cNvSpPr txBox="1"/>
          <p:nvPr/>
        </p:nvSpPr>
        <p:spPr>
          <a:xfrm>
            <a:off x="4872815" y="1339855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600" dirty="0"/>
              <a:t>（</a:t>
            </a:r>
            <a:r>
              <a:rPr lang="en-US" altLang="ja-JP" sz="600" dirty="0"/>
              <a:t>4500mm</a:t>
            </a:r>
            <a:r>
              <a:rPr kumimoji="1" lang="ja-JP" altLang="en-US" sz="600" dirty="0"/>
              <a:t>）</a:t>
            </a:r>
          </a:p>
        </p:txBody>
      </p:sp>
      <p:cxnSp>
        <p:nvCxnSpPr>
          <p:cNvPr id="11" name="コネクタ: カギ線 10">
            <a:extLst>
              <a:ext uri="{FF2B5EF4-FFF2-40B4-BE49-F238E27FC236}">
                <a16:creationId xmlns:a16="http://schemas.microsoft.com/office/drawing/2014/main" id="{44D8FAC6-3385-4652-BEEB-AA154C296D31}"/>
              </a:ext>
            </a:extLst>
          </p:cNvPr>
          <p:cNvCxnSpPr>
            <a:cxnSpLocks/>
          </p:cNvCxnSpPr>
          <p:nvPr/>
        </p:nvCxnSpPr>
        <p:spPr>
          <a:xfrm>
            <a:off x="1574582" y="3702998"/>
            <a:ext cx="1565128" cy="1431493"/>
          </a:xfrm>
          <a:prstGeom prst="bentConnector3">
            <a:avLst>
              <a:gd name="adj1" fmla="val -151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16529856-E1ED-45C9-8BBF-F9BB277791B4}"/>
              </a:ext>
            </a:extLst>
          </p:cNvPr>
          <p:cNvSpPr txBox="1"/>
          <p:nvPr/>
        </p:nvSpPr>
        <p:spPr>
          <a:xfrm>
            <a:off x="642750" y="5262179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600" dirty="0"/>
              <a:t>（</a:t>
            </a:r>
            <a:r>
              <a:rPr lang="en-US" altLang="ja-JP" sz="600" dirty="0"/>
              <a:t>600</a:t>
            </a:r>
            <a:r>
              <a:rPr kumimoji="1" lang="en-US" altLang="ja-JP" sz="600" dirty="0"/>
              <a:t>mm</a:t>
            </a:r>
            <a:r>
              <a:rPr kumimoji="1" lang="ja-JP" altLang="en-US" sz="600" dirty="0"/>
              <a:t>）</a:t>
            </a: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FD89D1B9-94EB-4986-994B-09CAB597BAC2}"/>
              </a:ext>
            </a:extLst>
          </p:cNvPr>
          <p:cNvSpPr txBox="1"/>
          <p:nvPr/>
        </p:nvSpPr>
        <p:spPr>
          <a:xfrm>
            <a:off x="4737194" y="3443806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600" dirty="0"/>
              <a:t>（</a:t>
            </a:r>
            <a:r>
              <a:rPr lang="en-US" altLang="ja-JP" sz="600" dirty="0"/>
              <a:t>3500</a:t>
            </a:r>
            <a:r>
              <a:rPr kumimoji="1" lang="en-US" altLang="ja-JP" sz="600" dirty="0"/>
              <a:t>mm</a:t>
            </a:r>
            <a:r>
              <a:rPr kumimoji="1" lang="ja-JP" altLang="en-US" sz="600" dirty="0"/>
              <a:t>）</a:t>
            </a: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EC82BB73-FC27-4848-9200-92867759E1FF}"/>
              </a:ext>
            </a:extLst>
          </p:cNvPr>
          <p:cNvSpPr txBox="1"/>
          <p:nvPr/>
        </p:nvSpPr>
        <p:spPr>
          <a:xfrm>
            <a:off x="5829562" y="3457248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600" dirty="0"/>
              <a:t>（</a:t>
            </a:r>
            <a:r>
              <a:rPr kumimoji="1" lang="en-US" altLang="ja-JP" sz="600" dirty="0"/>
              <a:t>10</a:t>
            </a:r>
            <a:r>
              <a:rPr lang="en-US" altLang="ja-JP" sz="600" dirty="0"/>
              <a:t>00</a:t>
            </a:r>
            <a:r>
              <a:rPr kumimoji="1" lang="en-US" altLang="ja-JP" sz="600" dirty="0"/>
              <a:t>mm</a:t>
            </a:r>
            <a:r>
              <a:rPr kumimoji="1" lang="ja-JP" altLang="en-US" sz="600" dirty="0"/>
              <a:t>）</a:t>
            </a: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D6D6E0C3-0D49-47C1-9EC9-EBAEDAE184D8}"/>
              </a:ext>
            </a:extLst>
          </p:cNvPr>
          <p:cNvSpPr txBox="1"/>
          <p:nvPr/>
        </p:nvSpPr>
        <p:spPr>
          <a:xfrm>
            <a:off x="6208389" y="3708928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600" dirty="0"/>
              <a:t>（</a:t>
            </a:r>
            <a:r>
              <a:rPr lang="en-US" altLang="ja-JP" sz="600" dirty="0"/>
              <a:t>850</a:t>
            </a:r>
            <a:r>
              <a:rPr kumimoji="1" lang="en-US" altLang="ja-JP" sz="600" dirty="0"/>
              <a:t>mm</a:t>
            </a:r>
            <a:r>
              <a:rPr kumimoji="1" lang="ja-JP" altLang="en-US" sz="600" dirty="0"/>
              <a:t>）</a:t>
            </a: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3497ACAF-8F87-45F0-9807-168819E39F01}"/>
              </a:ext>
            </a:extLst>
          </p:cNvPr>
          <p:cNvSpPr txBox="1"/>
          <p:nvPr/>
        </p:nvSpPr>
        <p:spPr>
          <a:xfrm>
            <a:off x="7005229" y="3692583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600" dirty="0"/>
              <a:t>（</a:t>
            </a:r>
            <a:r>
              <a:rPr kumimoji="1" lang="en-US" altLang="ja-JP" sz="600" dirty="0"/>
              <a:t>4500mm</a:t>
            </a:r>
            <a:r>
              <a:rPr kumimoji="1" lang="ja-JP" altLang="en-US" sz="600" dirty="0"/>
              <a:t>）</a:t>
            </a: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CA3D0E70-61D8-4DDF-AAE7-30526AE95D1F}"/>
              </a:ext>
            </a:extLst>
          </p:cNvPr>
          <p:cNvSpPr txBox="1"/>
          <p:nvPr/>
        </p:nvSpPr>
        <p:spPr>
          <a:xfrm>
            <a:off x="9426679" y="4288474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600" dirty="0"/>
              <a:t>（</a:t>
            </a:r>
            <a:r>
              <a:rPr kumimoji="1" lang="en-US" altLang="ja-JP" sz="600" dirty="0"/>
              <a:t>10</a:t>
            </a:r>
            <a:r>
              <a:rPr lang="en-US" altLang="ja-JP" sz="600" dirty="0"/>
              <a:t>00</a:t>
            </a:r>
            <a:r>
              <a:rPr kumimoji="1" lang="en-US" altLang="ja-JP" sz="600" dirty="0"/>
              <a:t>mm</a:t>
            </a:r>
            <a:r>
              <a:rPr kumimoji="1" lang="ja-JP" altLang="en-US" sz="600" dirty="0"/>
              <a:t>）</a:t>
            </a: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D8F1CF58-B16C-4BCA-9AA7-AF351B8F1C5A}"/>
              </a:ext>
            </a:extLst>
          </p:cNvPr>
          <p:cNvSpPr txBox="1"/>
          <p:nvPr/>
        </p:nvSpPr>
        <p:spPr>
          <a:xfrm>
            <a:off x="8513144" y="3702998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600" dirty="0"/>
              <a:t>（</a:t>
            </a:r>
            <a:r>
              <a:rPr lang="en-US" altLang="ja-JP" sz="600" dirty="0"/>
              <a:t>245</a:t>
            </a:r>
            <a:r>
              <a:rPr kumimoji="1" lang="en-US" altLang="ja-JP" sz="600" dirty="0"/>
              <a:t>0mm</a:t>
            </a:r>
            <a:r>
              <a:rPr kumimoji="1" lang="ja-JP" altLang="en-US" sz="600" dirty="0"/>
              <a:t>）</a:t>
            </a: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2E035A51-5CBF-4B36-B5C3-EBB6F89A696D}"/>
              </a:ext>
            </a:extLst>
          </p:cNvPr>
          <p:cNvSpPr txBox="1"/>
          <p:nvPr/>
        </p:nvSpPr>
        <p:spPr>
          <a:xfrm>
            <a:off x="6208388" y="4243387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ja-JP" altLang="en-US" sz="600" dirty="0"/>
              <a:t>押入</a:t>
            </a:r>
            <a:endParaRPr kumimoji="1" lang="ja-JP" altLang="en-US" sz="600" dirty="0"/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0AEEFD8A-B886-449C-B3F8-BC4FB024D569}"/>
              </a:ext>
            </a:extLst>
          </p:cNvPr>
          <p:cNvSpPr txBox="1"/>
          <p:nvPr/>
        </p:nvSpPr>
        <p:spPr>
          <a:xfrm>
            <a:off x="5800913" y="4634988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ja-JP" altLang="en-US" sz="600" dirty="0"/>
              <a:t>押入</a:t>
            </a:r>
            <a:endParaRPr kumimoji="1" lang="ja-JP" altLang="en-US" sz="600" dirty="0"/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E9CFA190-DC54-493C-9499-D561D6DC7EE8}"/>
              </a:ext>
            </a:extLst>
          </p:cNvPr>
          <p:cNvSpPr txBox="1"/>
          <p:nvPr/>
        </p:nvSpPr>
        <p:spPr>
          <a:xfrm rot="5400000">
            <a:off x="3954220" y="2294538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600" dirty="0"/>
              <a:t>（</a:t>
            </a:r>
            <a:r>
              <a:rPr kumimoji="1" lang="en-US" altLang="ja-JP" sz="600" dirty="0"/>
              <a:t>3500</a:t>
            </a:r>
            <a:r>
              <a:rPr kumimoji="1" lang="ja-JP" altLang="en-US" sz="600" dirty="0"/>
              <a:t>ｍｍ）</a:t>
            </a: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D225B390-93DF-4E58-871D-758B7115B187}"/>
              </a:ext>
            </a:extLst>
          </p:cNvPr>
          <p:cNvSpPr txBox="1"/>
          <p:nvPr/>
        </p:nvSpPr>
        <p:spPr>
          <a:xfrm rot="5400000">
            <a:off x="4051485" y="3914083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600" dirty="0"/>
              <a:t>（</a:t>
            </a:r>
            <a:r>
              <a:rPr kumimoji="1" lang="en-US" altLang="ja-JP" sz="600" dirty="0"/>
              <a:t>3750</a:t>
            </a:r>
            <a:r>
              <a:rPr kumimoji="1" lang="ja-JP" altLang="en-US" sz="600" dirty="0"/>
              <a:t>ｍｍ）</a:t>
            </a: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2707EEFD-34FC-48C6-B3A9-66E8BC9A8129}"/>
              </a:ext>
            </a:extLst>
          </p:cNvPr>
          <p:cNvSpPr txBox="1"/>
          <p:nvPr/>
        </p:nvSpPr>
        <p:spPr>
          <a:xfrm rot="5400000">
            <a:off x="6499679" y="4453634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600" dirty="0"/>
              <a:t>（</a:t>
            </a:r>
            <a:r>
              <a:rPr kumimoji="1" lang="en-US" altLang="ja-JP" sz="600" dirty="0"/>
              <a:t>3150</a:t>
            </a:r>
            <a:r>
              <a:rPr kumimoji="1" lang="ja-JP" altLang="en-US" sz="600" dirty="0"/>
              <a:t>ｍｍ）</a:t>
            </a: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F3922187-BCB9-4D06-9880-C9C1CBDA464B}"/>
              </a:ext>
            </a:extLst>
          </p:cNvPr>
          <p:cNvSpPr txBox="1"/>
          <p:nvPr/>
        </p:nvSpPr>
        <p:spPr>
          <a:xfrm>
            <a:off x="9879298" y="3729477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600" dirty="0"/>
              <a:t>（</a:t>
            </a:r>
            <a:r>
              <a:rPr kumimoji="1" lang="en-US" altLang="ja-JP" sz="600" dirty="0"/>
              <a:t>1</a:t>
            </a:r>
            <a:r>
              <a:rPr lang="en-US" altLang="ja-JP" sz="600" dirty="0"/>
              <a:t>500</a:t>
            </a:r>
            <a:r>
              <a:rPr kumimoji="1" lang="en-US" altLang="ja-JP" sz="600" dirty="0"/>
              <a:t>mm</a:t>
            </a:r>
            <a:r>
              <a:rPr kumimoji="1" lang="ja-JP" altLang="en-US" sz="600" dirty="0"/>
              <a:t>）</a:t>
            </a: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A7ECAFFD-AC09-4636-AF0A-8B4351CF58E0}"/>
              </a:ext>
            </a:extLst>
          </p:cNvPr>
          <p:cNvSpPr txBox="1"/>
          <p:nvPr/>
        </p:nvSpPr>
        <p:spPr>
          <a:xfrm>
            <a:off x="10676028" y="5095849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600" dirty="0"/>
              <a:t>（</a:t>
            </a:r>
            <a:r>
              <a:rPr lang="en-US" altLang="ja-JP" sz="600" dirty="0"/>
              <a:t>3000</a:t>
            </a:r>
            <a:r>
              <a:rPr kumimoji="1" lang="en-US" altLang="ja-JP" sz="600" dirty="0"/>
              <a:t>mm</a:t>
            </a:r>
            <a:r>
              <a:rPr kumimoji="1" lang="ja-JP" altLang="en-US" sz="600" dirty="0"/>
              <a:t>）</a:t>
            </a:r>
          </a:p>
        </p:txBody>
      </p:sp>
      <p:sp>
        <p:nvSpPr>
          <p:cNvPr id="88" name="部分円 87">
            <a:extLst>
              <a:ext uri="{FF2B5EF4-FFF2-40B4-BE49-F238E27FC236}">
                <a16:creationId xmlns:a16="http://schemas.microsoft.com/office/drawing/2014/main" id="{56E32591-957C-450A-A8CE-57E46B8775BC}"/>
              </a:ext>
            </a:extLst>
          </p:cNvPr>
          <p:cNvSpPr/>
          <p:nvPr/>
        </p:nvSpPr>
        <p:spPr>
          <a:xfrm>
            <a:off x="3709588" y="2507391"/>
            <a:ext cx="841572" cy="639397"/>
          </a:xfrm>
          <a:prstGeom prst="pie">
            <a:avLst>
              <a:gd name="adj1" fmla="val 10804289"/>
              <a:gd name="adj2" fmla="val 16200000"/>
            </a:avLst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9" name="部分円 88">
            <a:extLst>
              <a:ext uri="{FF2B5EF4-FFF2-40B4-BE49-F238E27FC236}">
                <a16:creationId xmlns:a16="http://schemas.microsoft.com/office/drawing/2014/main" id="{155576A2-B442-4D9F-BD55-64C63D6C2B44}"/>
              </a:ext>
            </a:extLst>
          </p:cNvPr>
          <p:cNvSpPr/>
          <p:nvPr/>
        </p:nvSpPr>
        <p:spPr>
          <a:xfrm>
            <a:off x="1386579" y="2520425"/>
            <a:ext cx="841572" cy="639397"/>
          </a:xfrm>
          <a:prstGeom prst="pie">
            <a:avLst>
              <a:gd name="adj1" fmla="val 10804289"/>
              <a:gd name="adj2" fmla="val 16200000"/>
            </a:avLst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0" name="部分円 89">
            <a:extLst>
              <a:ext uri="{FF2B5EF4-FFF2-40B4-BE49-F238E27FC236}">
                <a16:creationId xmlns:a16="http://schemas.microsoft.com/office/drawing/2014/main" id="{C73CF234-BC4B-4380-9617-9CBE5C0C9103}"/>
              </a:ext>
            </a:extLst>
          </p:cNvPr>
          <p:cNvSpPr/>
          <p:nvPr/>
        </p:nvSpPr>
        <p:spPr>
          <a:xfrm>
            <a:off x="5712545" y="3208876"/>
            <a:ext cx="506744" cy="516364"/>
          </a:xfrm>
          <a:prstGeom prst="pie">
            <a:avLst>
              <a:gd name="adj1" fmla="val 10804289"/>
              <a:gd name="adj2" fmla="val 16200000"/>
            </a:avLst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1" name="部分円 90">
            <a:extLst>
              <a:ext uri="{FF2B5EF4-FFF2-40B4-BE49-F238E27FC236}">
                <a16:creationId xmlns:a16="http://schemas.microsoft.com/office/drawing/2014/main" id="{1B04093C-ECB0-4B21-AC09-FDD9C186C0E3}"/>
              </a:ext>
            </a:extLst>
          </p:cNvPr>
          <p:cNvSpPr/>
          <p:nvPr/>
        </p:nvSpPr>
        <p:spPr>
          <a:xfrm>
            <a:off x="9303850" y="3536645"/>
            <a:ext cx="506744" cy="516364"/>
          </a:xfrm>
          <a:prstGeom prst="pie">
            <a:avLst>
              <a:gd name="adj1" fmla="val 10804289"/>
              <a:gd name="adj2" fmla="val 16200000"/>
            </a:avLst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2" name="部分円 91">
            <a:extLst>
              <a:ext uri="{FF2B5EF4-FFF2-40B4-BE49-F238E27FC236}">
                <a16:creationId xmlns:a16="http://schemas.microsoft.com/office/drawing/2014/main" id="{69A7E7CA-74F0-4564-9534-9BF5AEF07EA3}"/>
              </a:ext>
            </a:extLst>
          </p:cNvPr>
          <p:cNvSpPr/>
          <p:nvPr/>
        </p:nvSpPr>
        <p:spPr>
          <a:xfrm>
            <a:off x="7950759" y="3515760"/>
            <a:ext cx="506744" cy="516364"/>
          </a:xfrm>
          <a:prstGeom prst="pie">
            <a:avLst>
              <a:gd name="adj1" fmla="val 10804289"/>
              <a:gd name="adj2" fmla="val 16200000"/>
            </a:avLst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3" name="部分円 92">
            <a:extLst>
              <a:ext uri="{FF2B5EF4-FFF2-40B4-BE49-F238E27FC236}">
                <a16:creationId xmlns:a16="http://schemas.microsoft.com/office/drawing/2014/main" id="{BC4260F8-9093-4C27-B3C3-CA6726BCCA36}"/>
              </a:ext>
            </a:extLst>
          </p:cNvPr>
          <p:cNvSpPr/>
          <p:nvPr/>
        </p:nvSpPr>
        <p:spPr>
          <a:xfrm rot="10800000">
            <a:off x="10047550" y="1309460"/>
            <a:ext cx="506744" cy="516364"/>
          </a:xfrm>
          <a:prstGeom prst="pie">
            <a:avLst>
              <a:gd name="adj1" fmla="val 10804289"/>
              <a:gd name="adj2" fmla="val 16200000"/>
            </a:avLst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4" name="部分円 93">
            <a:extLst>
              <a:ext uri="{FF2B5EF4-FFF2-40B4-BE49-F238E27FC236}">
                <a16:creationId xmlns:a16="http://schemas.microsoft.com/office/drawing/2014/main" id="{817E8A1D-69BB-4DF8-BB2E-B022795621DA}"/>
              </a:ext>
            </a:extLst>
          </p:cNvPr>
          <p:cNvSpPr/>
          <p:nvPr/>
        </p:nvSpPr>
        <p:spPr>
          <a:xfrm>
            <a:off x="9986237" y="3835444"/>
            <a:ext cx="506744" cy="516364"/>
          </a:xfrm>
          <a:prstGeom prst="pie">
            <a:avLst>
              <a:gd name="adj1" fmla="val 10804289"/>
              <a:gd name="adj2" fmla="val 16200000"/>
            </a:avLst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5" name="部分円 94">
            <a:extLst>
              <a:ext uri="{FF2B5EF4-FFF2-40B4-BE49-F238E27FC236}">
                <a16:creationId xmlns:a16="http://schemas.microsoft.com/office/drawing/2014/main" id="{4AFC734C-796E-429F-B010-7A8A45FDE0F1}"/>
              </a:ext>
            </a:extLst>
          </p:cNvPr>
          <p:cNvSpPr/>
          <p:nvPr/>
        </p:nvSpPr>
        <p:spPr>
          <a:xfrm rot="5400000">
            <a:off x="9531779" y="3993442"/>
            <a:ext cx="506744" cy="516364"/>
          </a:xfrm>
          <a:prstGeom prst="pie">
            <a:avLst>
              <a:gd name="adj1" fmla="val 10804289"/>
              <a:gd name="adj2" fmla="val 16200000"/>
            </a:avLst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6" name="部分円 95">
            <a:extLst>
              <a:ext uri="{FF2B5EF4-FFF2-40B4-BE49-F238E27FC236}">
                <a16:creationId xmlns:a16="http://schemas.microsoft.com/office/drawing/2014/main" id="{BD7BD96B-92C2-47D1-9450-120950B5F701}"/>
              </a:ext>
            </a:extLst>
          </p:cNvPr>
          <p:cNvSpPr/>
          <p:nvPr/>
        </p:nvSpPr>
        <p:spPr>
          <a:xfrm rot="5400000">
            <a:off x="6182652" y="2262243"/>
            <a:ext cx="506744" cy="516364"/>
          </a:xfrm>
          <a:prstGeom prst="pie">
            <a:avLst>
              <a:gd name="adj1" fmla="val 10804289"/>
              <a:gd name="adj2" fmla="val 16200000"/>
            </a:avLst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7" name="正方形/長方形 96">
            <a:extLst>
              <a:ext uri="{FF2B5EF4-FFF2-40B4-BE49-F238E27FC236}">
                <a16:creationId xmlns:a16="http://schemas.microsoft.com/office/drawing/2014/main" id="{FCF6AC6C-3080-441B-91B2-F5948946AC85}"/>
              </a:ext>
            </a:extLst>
          </p:cNvPr>
          <p:cNvSpPr/>
          <p:nvPr/>
        </p:nvSpPr>
        <p:spPr>
          <a:xfrm>
            <a:off x="8708301" y="1311769"/>
            <a:ext cx="1386105" cy="315759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BD4269D-5634-4F96-9D6E-FC5A65A223D8}"/>
              </a:ext>
            </a:extLst>
          </p:cNvPr>
          <p:cNvSpPr txBox="1"/>
          <p:nvPr/>
        </p:nvSpPr>
        <p:spPr>
          <a:xfrm>
            <a:off x="7719451" y="1314020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600" dirty="0"/>
              <a:t>（</a:t>
            </a:r>
            <a:r>
              <a:rPr kumimoji="1" lang="en-US" altLang="ja-JP" sz="600" dirty="0"/>
              <a:t>880</a:t>
            </a:r>
            <a:r>
              <a:rPr lang="en-US" altLang="ja-JP" sz="600" dirty="0"/>
              <a:t>0mm</a:t>
            </a:r>
            <a:r>
              <a:rPr kumimoji="1" lang="ja-JP" altLang="en-US" sz="600" dirty="0"/>
              <a:t>）</a:t>
            </a: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A6783B34-2FD6-4D05-8EBC-C2D14A2177B9}"/>
              </a:ext>
            </a:extLst>
          </p:cNvPr>
          <p:cNvSpPr txBox="1"/>
          <p:nvPr/>
        </p:nvSpPr>
        <p:spPr>
          <a:xfrm>
            <a:off x="8728250" y="1353864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600" dirty="0"/>
              <a:t>システムキッチン</a:t>
            </a:r>
          </a:p>
        </p:txBody>
      </p: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22C65D45-0A77-4246-B882-2BFF7CB20175}"/>
              </a:ext>
            </a:extLst>
          </p:cNvPr>
          <p:cNvSpPr txBox="1"/>
          <p:nvPr/>
        </p:nvSpPr>
        <p:spPr>
          <a:xfrm>
            <a:off x="512822" y="539498"/>
            <a:ext cx="2469913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ja-JP" dirty="0"/>
              <a:t>3</a:t>
            </a:r>
            <a:r>
              <a:rPr kumimoji="1" lang="ja-JP" altLang="en-US" dirty="0"/>
              <a:t>階　現状図（参考）</a:t>
            </a: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D7F0A263-D2CA-4049-8D47-E3F3CE52E4A7}"/>
              </a:ext>
            </a:extLst>
          </p:cNvPr>
          <p:cNvSpPr txBox="1"/>
          <p:nvPr/>
        </p:nvSpPr>
        <p:spPr>
          <a:xfrm>
            <a:off x="9419677" y="4622719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600" dirty="0"/>
              <a:t>トイレ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F1B0563D-705D-4B01-B7D0-328D06EFACAB}"/>
              </a:ext>
            </a:extLst>
          </p:cNvPr>
          <p:cNvSpPr txBox="1"/>
          <p:nvPr/>
        </p:nvSpPr>
        <p:spPr>
          <a:xfrm>
            <a:off x="9919823" y="4459507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ja-JP" altLang="en-US" sz="600" dirty="0"/>
              <a:t>バスルーム</a:t>
            </a:r>
            <a:endParaRPr kumimoji="1" lang="ja-JP" altLang="en-US" sz="600" dirty="0"/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567709AF-4A69-4C7B-BA30-FC8830769932}"/>
              </a:ext>
            </a:extLst>
          </p:cNvPr>
          <p:cNvSpPr/>
          <p:nvPr/>
        </p:nvSpPr>
        <p:spPr>
          <a:xfrm>
            <a:off x="4395957" y="4342526"/>
            <a:ext cx="401904" cy="9297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36E548A3-6BF7-4C50-8AF9-1B698F48D994}"/>
              </a:ext>
            </a:extLst>
          </p:cNvPr>
          <p:cNvSpPr txBox="1"/>
          <p:nvPr/>
        </p:nvSpPr>
        <p:spPr>
          <a:xfrm>
            <a:off x="4108886" y="4715052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ja-JP" altLang="en-US" sz="600" dirty="0"/>
              <a:t>風呂</a:t>
            </a:r>
            <a:endParaRPr kumimoji="1" lang="ja-JP" altLang="en-US" sz="600" dirty="0"/>
          </a:p>
        </p:txBody>
      </p:sp>
    </p:spTree>
    <p:extLst>
      <p:ext uri="{BB962C8B-B14F-4D97-AF65-F5344CB8AC3E}">
        <p14:creationId xmlns:p14="http://schemas.microsoft.com/office/powerpoint/2010/main" val="2255519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A199CDA-4D6B-4145-AF97-B6C7D4320F63}"/>
              </a:ext>
            </a:extLst>
          </p:cNvPr>
          <p:cNvSpPr txBox="1"/>
          <p:nvPr/>
        </p:nvSpPr>
        <p:spPr>
          <a:xfrm>
            <a:off x="713374" y="423516"/>
            <a:ext cx="5179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3</a:t>
            </a:r>
            <a:r>
              <a:rPr kumimoji="1" lang="ja-JP" altLang="en-US" dirty="0"/>
              <a:t>階　　完成イメージ</a:t>
            </a:r>
            <a:endParaRPr kumimoji="1" lang="en-US" altLang="ja-JP" dirty="0"/>
          </a:p>
          <a:p>
            <a:r>
              <a:rPr lang="ja-JP" altLang="en-US" dirty="0"/>
              <a:t>　　　生活訓練（</a:t>
            </a:r>
            <a:r>
              <a:rPr lang="en-US" altLang="ja-JP" dirty="0"/>
              <a:t>92</a:t>
            </a:r>
            <a:r>
              <a:rPr lang="ja-JP" altLang="en-US" dirty="0"/>
              <a:t>㎡）・屋上菜園（</a:t>
            </a:r>
            <a:r>
              <a:rPr lang="en-US" altLang="ja-JP" dirty="0"/>
              <a:t>100</a:t>
            </a:r>
            <a:r>
              <a:rPr lang="ja-JP" altLang="en-US" dirty="0"/>
              <a:t>㎡）</a:t>
            </a:r>
            <a:endParaRPr kumimoji="1" lang="ja-JP" altLang="en-US" dirty="0"/>
          </a:p>
        </p:txBody>
      </p:sp>
      <p:pic>
        <p:nvPicPr>
          <p:cNvPr id="3074" name="Picture 2" descr="屋上りびんぐ！ - ニコニコ住宅ブログ">
            <a:extLst>
              <a:ext uri="{FF2B5EF4-FFF2-40B4-BE49-F238E27FC236}">
                <a16:creationId xmlns:a16="http://schemas.microsoft.com/office/drawing/2014/main" id="{DFB832C2-1C0E-42FF-B88F-42DB9C51D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944" y="4562747"/>
            <a:ext cx="38100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al local 北九州小倉北区吉野町シェアハウス 10㎡+共用リビング33㎡ 49,000円（共益・水光熱費込） -  reallocal｜移住やローカルまちづくりに興味がある人のためのサイト【物件】">
            <a:extLst>
              <a:ext uri="{FF2B5EF4-FFF2-40B4-BE49-F238E27FC236}">
                <a16:creationId xmlns:a16="http://schemas.microsoft.com/office/drawing/2014/main" id="{517C51F9-E2F2-48DA-AC5E-F5C667606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432" y="1077786"/>
            <a:ext cx="3868286" cy="257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399D0F3-EB94-49BC-B98C-1917871BA4AF}"/>
              </a:ext>
            </a:extLst>
          </p:cNvPr>
          <p:cNvSpPr txBox="1"/>
          <p:nvPr/>
        </p:nvSpPr>
        <p:spPr>
          <a:xfrm>
            <a:off x="7513219" y="629234"/>
            <a:ext cx="3072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生活訓練　ゲストハウス風</a:t>
            </a:r>
            <a:endParaRPr kumimoji="1" lang="ja-JP" altLang="en-US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F4EFF68-D9AA-463E-BC35-E11F507B1092}"/>
              </a:ext>
            </a:extLst>
          </p:cNvPr>
          <p:cNvSpPr txBox="1"/>
          <p:nvPr/>
        </p:nvSpPr>
        <p:spPr>
          <a:xfrm>
            <a:off x="8879530" y="4012593"/>
            <a:ext cx="3072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屋上菜園</a:t>
            </a:r>
            <a:endParaRPr kumimoji="1" lang="ja-JP" altLang="en-US" dirty="0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B7C42AF8-2AD5-47F6-BD65-ECE4164911C3}"/>
              </a:ext>
            </a:extLst>
          </p:cNvPr>
          <p:cNvSpPr/>
          <p:nvPr/>
        </p:nvSpPr>
        <p:spPr>
          <a:xfrm>
            <a:off x="1581665" y="1268626"/>
            <a:ext cx="2734962" cy="474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r>
              <a:rPr lang="ja-JP" altLang="en-US" dirty="0"/>
              <a:t>住居</a:t>
            </a:r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ja-JP" altLang="en-US" dirty="0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401374E4-3C94-4F99-AC0D-A8279497540D}"/>
              </a:ext>
            </a:extLst>
          </p:cNvPr>
          <p:cNvSpPr/>
          <p:nvPr/>
        </p:nvSpPr>
        <p:spPr>
          <a:xfrm>
            <a:off x="1581665" y="4741333"/>
            <a:ext cx="2734962" cy="127228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dirty="0"/>
              <a:t>　ベランダ</a:t>
            </a:r>
            <a:r>
              <a:rPr kumimoji="1" lang="en-US" altLang="ja-JP" dirty="0"/>
              <a:t>B</a:t>
            </a:r>
            <a:endParaRPr kumimoji="1" lang="ja-JP" altLang="en-US" dirty="0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4FAD152A-2E75-4B89-B45F-3F90C17FF76C}"/>
              </a:ext>
            </a:extLst>
          </p:cNvPr>
          <p:cNvSpPr/>
          <p:nvPr/>
        </p:nvSpPr>
        <p:spPr>
          <a:xfrm>
            <a:off x="1581665" y="1268627"/>
            <a:ext cx="2734962" cy="108510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ベランダ</a:t>
            </a:r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9AD68E3E-CCF8-47A9-B554-BE80AC7B1F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428839" y="1563570"/>
            <a:ext cx="766118" cy="396274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B835A9C8-F496-4B30-AF3C-4C06EE042F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4599" y="5543822"/>
            <a:ext cx="537106" cy="396274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4B75F38-8ED3-4C20-8FCE-1F6CC5751014}"/>
              </a:ext>
            </a:extLst>
          </p:cNvPr>
          <p:cNvSpPr txBox="1"/>
          <p:nvPr/>
        </p:nvSpPr>
        <p:spPr>
          <a:xfrm>
            <a:off x="3667877" y="5649627"/>
            <a:ext cx="396275" cy="18466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600" dirty="0"/>
              <a:t>2</a:t>
            </a:r>
            <a:r>
              <a:rPr kumimoji="1" lang="en-US" altLang="ja-JP" sz="600" dirty="0"/>
              <a:t>F</a:t>
            </a:r>
            <a:r>
              <a:rPr kumimoji="1" lang="ja-JP" altLang="en-US" sz="600" dirty="0"/>
              <a:t>へ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104BE48-22B8-418E-B81A-65F0E9A0C77A}"/>
              </a:ext>
            </a:extLst>
          </p:cNvPr>
          <p:cNvSpPr txBox="1"/>
          <p:nvPr/>
        </p:nvSpPr>
        <p:spPr>
          <a:xfrm>
            <a:off x="1645857" y="1517110"/>
            <a:ext cx="396275" cy="18466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600" dirty="0"/>
              <a:t>2</a:t>
            </a:r>
            <a:r>
              <a:rPr kumimoji="1" lang="en-US" altLang="ja-JP" sz="600" dirty="0"/>
              <a:t>F</a:t>
            </a:r>
            <a:r>
              <a:rPr kumimoji="1" lang="ja-JP" altLang="en-US" sz="600" dirty="0"/>
              <a:t>へ</a:t>
            </a: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F6E617A8-EA56-41BA-95F4-83AA4E8DD5F0}"/>
              </a:ext>
            </a:extLst>
          </p:cNvPr>
          <p:cNvCxnSpPr>
            <a:cxnSpLocks/>
          </p:cNvCxnSpPr>
          <p:nvPr/>
        </p:nvCxnSpPr>
        <p:spPr>
          <a:xfrm flipH="1">
            <a:off x="3667877" y="2547085"/>
            <a:ext cx="3306653" cy="6533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68B5B0E4-2C7C-45D1-8CD7-12BBD9828661}"/>
              </a:ext>
            </a:extLst>
          </p:cNvPr>
          <p:cNvCxnSpPr>
            <a:cxnSpLocks/>
          </p:cNvCxnSpPr>
          <p:nvPr/>
        </p:nvCxnSpPr>
        <p:spPr>
          <a:xfrm flipH="1" flipV="1">
            <a:off x="2392136" y="5649627"/>
            <a:ext cx="5828808" cy="8752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4042D12-320A-4585-8BBD-22D60B73A71A}"/>
              </a:ext>
            </a:extLst>
          </p:cNvPr>
          <p:cNvSpPr txBox="1"/>
          <p:nvPr/>
        </p:nvSpPr>
        <p:spPr>
          <a:xfrm>
            <a:off x="4866483" y="3142929"/>
            <a:ext cx="3072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東屋</a:t>
            </a:r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F344CE43-4933-4C4A-829F-D5E02F5289C7}"/>
              </a:ext>
            </a:extLst>
          </p:cNvPr>
          <p:cNvCxnSpPr>
            <a:cxnSpLocks/>
            <a:stCxn id="2" idx="1"/>
          </p:cNvCxnSpPr>
          <p:nvPr/>
        </p:nvCxnSpPr>
        <p:spPr>
          <a:xfrm flipH="1">
            <a:off x="3866016" y="4735521"/>
            <a:ext cx="1709594" cy="3671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3A7BB1DF-9812-468B-B076-66E2C2405F65}"/>
              </a:ext>
            </a:extLst>
          </p:cNvPr>
          <p:cNvSpPr/>
          <p:nvPr/>
        </p:nvSpPr>
        <p:spPr>
          <a:xfrm>
            <a:off x="3391911" y="4844588"/>
            <a:ext cx="82844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東屋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3BC4448-C669-4E21-B067-EF4A1A138F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14"/>
          <a:stretch/>
        </p:blipFill>
        <p:spPr bwMode="auto">
          <a:xfrm>
            <a:off x="5575610" y="3754446"/>
            <a:ext cx="2050731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30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A199CDA-4D6B-4145-AF97-B6C7D4320F63}"/>
              </a:ext>
            </a:extLst>
          </p:cNvPr>
          <p:cNvSpPr txBox="1"/>
          <p:nvPr/>
        </p:nvSpPr>
        <p:spPr>
          <a:xfrm>
            <a:off x="482450" y="415079"/>
            <a:ext cx="4917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3</a:t>
            </a:r>
            <a:r>
              <a:rPr kumimoji="1" lang="ja-JP" altLang="en-US" b="1" dirty="0"/>
              <a:t>階　</a:t>
            </a:r>
            <a:r>
              <a:rPr lang="ja-JP" altLang="en-US" b="1" dirty="0"/>
              <a:t>改築要件</a:t>
            </a:r>
            <a:endParaRPr lang="en-US" altLang="ja-JP" b="1" dirty="0"/>
          </a:p>
          <a:p>
            <a:r>
              <a:rPr lang="ja-JP" altLang="en-US" b="1" dirty="0"/>
              <a:t>生活訓練（</a:t>
            </a:r>
            <a:r>
              <a:rPr lang="en-US" altLang="ja-JP" b="1" dirty="0"/>
              <a:t>92</a:t>
            </a:r>
            <a:r>
              <a:rPr lang="ja-JP" altLang="en-US" b="1" dirty="0"/>
              <a:t>㎡）・屋上菜園（</a:t>
            </a:r>
            <a:r>
              <a:rPr lang="en-US" altLang="ja-JP" b="1" dirty="0"/>
              <a:t>100</a:t>
            </a:r>
            <a:r>
              <a:rPr lang="ja-JP" altLang="en-US" b="1" dirty="0"/>
              <a:t>㎡）</a:t>
            </a:r>
            <a:endParaRPr kumimoji="1" lang="ja-JP" altLang="en-US" b="1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42B04BD-7ADE-4DED-9EA3-6420AFA8E795}"/>
              </a:ext>
            </a:extLst>
          </p:cNvPr>
          <p:cNvSpPr txBox="1"/>
          <p:nvPr/>
        </p:nvSpPr>
        <p:spPr>
          <a:xfrm>
            <a:off x="4437612" y="1139489"/>
            <a:ext cx="74010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ベランダ</a:t>
            </a:r>
            <a:r>
              <a:rPr kumimoji="1" lang="en-US" altLang="ja-JP" sz="1200" dirty="0"/>
              <a:t>B</a:t>
            </a:r>
            <a:r>
              <a:rPr kumimoji="1" lang="ja-JP" altLang="en-US" sz="1200" dirty="0"/>
              <a:t>：プレハブの撤去（費用に応じて骨組みを残して再利用可）</a:t>
            </a:r>
            <a:endParaRPr kumimoji="1" lang="en-US" altLang="ja-JP" sz="1200" dirty="0"/>
          </a:p>
          <a:p>
            <a:r>
              <a:rPr lang="ja-JP" altLang="en-US" sz="1200" dirty="0"/>
              <a:t>　　　　　　防水・防根対策、プレハブ跡地に休憩所（東屋）の設置</a:t>
            </a:r>
            <a:endParaRPr lang="en-US" altLang="ja-JP" sz="1200" dirty="0"/>
          </a:p>
          <a:p>
            <a:endParaRPr lang="en-US" altLang="ja-JP" sz="1200" dirty="0"/>
          </a:p>
          <a:p>
            <a:r>
              <a:rPr lang="ja-JP" altLang="en-US" sz="1200" dirty="0"/>
              <a:t>ベランダ</a:t>
            </a:r>
            <a:r>
              <a:rPr lang="en-US" altLang="ja-JP" sz="1200" dirty="0"/>
              <a:t>A</a:t>
            </a:r>
            <a:r>
              <a:rPr lang="ja-JP" altLang="en-US" sz="1200" dirty="0"/>
              <a:t>：防水対策</a:t>
            </a:r>
            <a:endParaRPr lang="en-US" altLang="ja-JP" sz="1200" dirty="0"/>
          </a:p>
          <a:p>
            <a:endParaRPr lang="en-US" altLang="ja-JP" sz="1200" dirty="0"/>
          </a:p>
          <a:p>
            <a:r>
              <a:rPr lang="ja-JP" altLang="en-US" sz="1200" dirty="0"/>
              <a:t>各部屋・ダイニング：壁紙・床板の張替え</a:t>
            </a:r>
            <a:endParaRPr lang="en-US" altLang="ja-JP" sz="1200" dirty="0"/>
          </a:p>
          <a:p>
            <a:endParaRPr lang="en-US" altLang="ja-JP" sz="1200" dirty="0"/>
          </a:p>
          <a:p>
            <a:r>
              <a:rPr lang="ja-JP" altLang="en-US" sz="1200" dirty="0"/>
              <a:t>トイレ・浴室：様式トイレ</a:t>
            </a:r>
            <a:r>
              <a:rPr lang="en-US" altLang="ja-JP" sz="1200" dirty="0"/>
              <a:t>×</a:t>
            </a:r>
            <a:r>
              <a:rPr lang="ja-JP" altLang="en-US" sz="1200" dirty="0"/>
              <a:t>２、シャワールーム</a:t>
            </a:r>
            <a:r>
              <a:rPr lang="en-US" altLang="ja-JP" sz="1200" dirty="0"/>
              <a:t>×</a:t>
            </a:r>
            <a:r>
              <a:rPr lang="ja-JP" altLang="en-US" sz="1200" dirty="0"/>
              <a:t>２への変更</a:t>
            </a:r>
            <a:endParaRPr lang="en-US" altLang="ja-JP" sz="12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C6D7F08-0793-4A40-87F2-8D87163D5F68}"/>
              </a:ext>
            </a:extLst>
          </p:cNvPr>
          <p:cNvSpPr txBox="1"/>
          <p:nvPr/>
        </p:nvSpPr>
        <p:spPr>
          <a:xfrm>
            <a:off x="4437612" y="2830932"/>
            <a:ext cx="740103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2</a:t>
            </a:r>
            <a:r>
              <a:rPr kumimoji="1" lang="ja-JP" altLang="en-US" b="1" dirty="0"/>
              <a:t>階・</a:t>
            </a:r>
            <a:r>
              <a:rPr kumimoji="1" lang="en-US" altLang="ja-JP" b="1" dirty="0"/>
              <a:t>3</a:t>
            </a:r>
            <a:r>
              <a:rPr kumimoji="1" lang="ja-JP" altLang="en-US" b="1" dirty="0"/>
              <a:t>階　共通</a:t>
            </a:r>
            <a:endParaRPr kumimoji="1" lang="en-US" altLang="ja-JP" b="1" dirty="0"/>
          </a:p>
          <a:p>
            <a:endParaRPr lang="en-US" altLang="ja-JP" sz="1200" dirty="0"/>
          </a:p>
          <a:p>
            <a:r>
              <a:rPr lang="ja-JP" altLang="en-US" sz="1200" dirty="0"/>
              <a:t>現在の間取りはそのまま利用する。</a:t>
            </a:r>
            <a:endParaRPr lang="en-US" altLang="ja-JP" sz="1200" dirty="0"/>
          </a:p>
          <a:p>
            <a:endParaRPr lang="en-US" altLang="ja-JP" sz="1200" dirty="0"/>
          </a:p>
          <a:p>
            <a:r>
              <a:rPr lang="ja-JP" altLang="en-US" sz="1200" dirty="0"/>
              <a:t>防犯や安全に関する設備：窓や扉などで入れ替えが必要な場合は入れ替え</a:t>
            </a:r>
            <a:endParaRPr lang="en-US" altLang="ja-JP" sz="1200" dirty="0"/>
          </a:p>
          <a:p>
            <a:endParaRPr lang="en-US" altLang="ja-JP" sz="1200" dirty="0"/>
          </a:p>
          <a:p>
            <a:r>
              <a:rPr lang="ja-JP" altLang="en-US" sz="1200" dirty="0"/>
              <a:t>防災に関する設備：誘導灯の設置、消火器の設置場所確保</a:t>
            </a:r>
            <a:endParaRPr lang="en-US" altLang="ja-JP" sz="1200" dirty="0"/>
          </a:p>
          <a:p>
            <a:endParaRPr lang="en-US" altLang="ja-JP" sz="1200" dirty="0"/>
          </a:p>
          <a:p>
            <a:r>
              <a:rPr lang="ja-JP" altLang="en-US" sz="1200" dirty="0"/>
              <a:t>排水・配管：日常使用に耐えられない部品の交換、使用を中止する場合の処置、別途ルートの確保など</a:t>
            </a:r>
            <a:endParaRPr lang="en-US" altLang="ja-JP" sz="1200" dirty="0"/>
          </a:p>
          <a:p>
            <a:endParaRPr lang="en-US" altLang="ja-JP" sz="1200" dirty="0"/>
          </a:p>
          <a:p>
            <a:r>
              <a:rPr lang="ja-JP" altLang="en-US" sz="1200" dirty="0"/>
              <a:t>配線：使用しない配線の処理（必要であれば撤去）</a:t>
            </a:r>
            <a:endParaRPr lang="en-US" altLang="ja-JP" sz="12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98EA6CA-A89B-430F-AB2C-E3057A952B11}"/>
              </a:ext>
            </a:extLst>
          </p:cNvPr>
          <p:cNvSpPr txBox="1"/>
          <p:nvPr/>
        </p:nvSpPr>
        <p:spPr>
          <a:xfrm>
            <a:off x="4437612" y="5263965"/>
            <a:ext cx="74010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その他</a:t>
            </a:r>
            <a:endParaRPr kumimoji="1" lang="en-US" altLang="ja-JP" b="1" dirty="0"/>
          </a:p>
          <a:p>
            <a:endParaRPr lang="en-US" altLang="ja-JP" sz="1200" dirty="0"/>
          </a:p>
          <a:p>
            <a:r>
              <a:rPr lang="ja-JP" altLang="en-US" sz="1200" dirty="0"/>
              <a:t>工事実施にあたり、廃材や不要物が出た場合は工事事業者が処理を行う。</a:t>
            </a:r>
            <a:endParaRPr lang="en-US" altLang="ja-JP" sz="1200" dirty="0"/>
          </a:p>
          <a:p>
            <a:r>
              <a:rPr lang="ja-JP" altLang="en-US" sz="1200" dirty="0"/>
              <a:t>利用者が快適に過ごす為に必要な箇所については提案する事</a:t>
            </a:r>
            <a:endParaRPr lang="en-US" altLang="ja-JP" sz="1200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7F344C4-F28F-4C20-8740-AA2246BE7C22}"/>
              </a:ext>
            </a:extLst>
          </p:cNvPr>
          <p:cNvSpPr/>
          <p:nvPr/>
        </p:nvSpPr>
        <p:spPr>
          <a:xfrm>
            <a:off x="846879" y="1252297"/>
            <a:ext cx="2734962" cy="474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r>
              <a:rPr lang="ja-JP" altLang="en-US" dirty="0"/>
              <a:t>住居</a:t>
            </a:r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ja-JP" altLang="en-US" dirty="0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743FA79C-29E0-4FAC-BD16-369C5C5EF98F}"/>
              </a:ext>
            </a:extLst>
          </p:cNvPr>
          <p:cNvSpPr/>
          <p:nvPr/>
        </p:nvSpPr>
        <p:spPr>
          <a:xfrm>
            <a:off x="846879" y="4725004"/>
            <a:ext cx="2734962" cy="127228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dirty="0"/>
              <a:t>　ベランダ</a:t>
            </a:r>
            <a:r>
              <a:rPr kumimoji="1" lang="en-US" altLang="ja-JP" dirty="0"/>
              <a:t>B</a:t>
            </a:r>
            <a:endParaRPr kumimoji="1" lang="ja-JP" altLang="en-US" dirty="0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B961418-05D5-467E-A95B-2B3244D278D8}"/>
              </a:ext>
            </a:extLst>
          </p:cNvPr>
          <p:cNvSpPr/>
          <p:nvPr/>
        </p:nvSpPr>
        <p:spPr>
          <a:xfrm>
            <a:off x="846879" y="1252298"/>
            <a:ext cx="2734962" cy="108510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ベランダ</a:t>
            </a:r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DFCF0AB9-D52D-4F16-9DAE-E6262A044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94053" y="1547241"/>
            <a:ext cx="766118" cy="396274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EC4DE1C8-C03C-4724-9502-6145B398D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813" y="5527493"/>
            <a:ext cx="537106" cy="396274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969CFB8-416E-469D-A099-CE0AC9ABF491}"/>
              </a:ext>
            </a:extLst>
          </p:cNvPr>
          <p:cNvSpPr txBox="1"/>
          <p:nvPr/>
        </p:nvSpPr>
        <p:spPr>
          <a:xfrm>
            <a:off x="2933091" y="5633298"/>
            <a:ext cx="396275" cy="18466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600" dirty="0"/>
              <a:t>2</a:t>
            </a:r>
            <a:r>
              <a:rPr kumimoji="1" lang="en-US" altLang="ja-JP" sz="600" dirty="0"/>
              <a:t>F</a:t>
            </a:r>
            <a:r>
              <a:rPr kumimoji="1" lang="ja-JP" altLang="en-US" sz="600" dirty="0"/>
              <a:t>へ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03A24A4-AF14-4465-9B2B-4A570FF90380}"/>
              </a:ext>
            </a:extLst>
          </p:cNvPr>
          <p:cNvSpPr txBox="1"/>
          <p:nvPr/>
        </p:nvSpPr>
        <p:spPr>
          <a:xfrm>
            <a:off x="911071" y="1500781"/>
            <a:ext cx="396275" cy="18466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600" dirty="0"/>
              <a:t>2</a:t>
            </a:r>
            <a:r>
              <a:rPr kumimoji="1" lang="en-US" altLang="ja-JP" sz="600" dirty="0"/>
              <a:t>F</a:t>
            </a:r>
            <a:r>
              <a:rPr kumimoji="1" lang="ja-JP" altLang="en-US" sz="600" dirty="0"/>
              <a:t>へ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F6A694BE-EE81-45F5-8429-CA0F6381548B}"/>
              </a:ext>
            </a:extLst>
          </p:cNvPr>
          <p:cNvSpPr/>
          <p:nvPr/>
        </p:nvSpPr>
        <p:spPr>
          <a:xfrm>
            <a:off x="2657125" y="4828259"/>
            <a:ext cx="82844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東屋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C5767733-3FE9-40C8-9D1E-4A5CC81B6C84}"/>
              </a:ext>
            </a:extLst>
          </p:cNvPr>
          <p:cNvSpPr/>
          <p:nvPr/>
        </p:nvSpPr>
        <p:spPr>
          <a:xfrm>
            <a:off x="2753399" y="2337404"/>
            <a:ext cx="828442" cy="3717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000" dirty="0"/>
              <a:t>シャワー１、トイレ１</a:t>
            </a:r>
            <a:endParaRPr kumimoji="1" lang="ja-JP" altLang="en-US" dirty="0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83FF5E1D-9D26-4BFE-AC7F-9D78AF6055FA}"/>
              </a:ext>
            </a:extLst>
          </p:cNvPr>
          <p:cNvSpPr/>
          <p:nvPr/>
        </p:nvSpPr>
        <p:spPr>
          <a:xfrm>
            <a:off x="2753399" y="4350711"/>
            <a:ext cx="828442" cy="3717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000" dirty="0"/>
              <a:t>シャワー１、トイレ１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09350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68EC7EC-888A-49EC-8486-D533B8A7C611}"/>
              </a:ext>
            </a:extLst>
          </p:cNvPr>
          <p:cNvSpPr/>
          <p:nvPr/>
        </p:nvSpPr>
        <p:spPr>
          <a:xfrm>
            <a:off x="1021118" y="1283529"/>
            <a:ext cx="9898145" cy="40063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6EBC21F-B64A-4D9E-A26C-963D9A6F833D}"/>
              </a:ext>
            </a:extLst>
          </p:cNvPr>
          <p:cNvSpPr txBox="1"/>
          <p:nvPr/>
        </p:nvSpPr>
        <p:spPr>
          <a:xfrm rot="5400000">
            <a:off x="336469" y="3192908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600" dirty="0"/>
              <a:t>（</a:t>
            </a:r>
            <a:r>
              <a:rPr kumimoji="1" lang="en-US" altLang="ja-JP" sz="600" dirty="0"/>
              <a:t>7250</a:t>
            </a:r>
            <a:r>
              <a:rPr kumimoji="1" lang="ja-JP" altLang="en-US" sz="600" dirty="0"/>
              <a:t>ｍｍ）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2DAFDC6-67B7-436C-861B-453A6F48152C}"/>
              </a:ext>
            </a:extLst>
          </p:cNvPr>
          <p:cNvSpPr txBox="1"/>
          <p:nvPr/>
        </p:nvSpPr>
        <p:spPr>
          <a:xfrm>
            <a:off x="6096000" y="1060183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600" dirty="0"/>
              <a:t>（</a:t>
            </a:r>
            <a:r>
              <a:rPr lang="en-US" altLang="ja-JP" sz="600" dirty="0"/>
              <a:t>2725</a:t>
            </a:r>
            <a:r>
              <a:rPr kumimoji="1" lang="en-US" altLang="ja-JP" sz="600" dirty="0"/>
              <a:t>0</a:t>
            </a:r>
            <a:r>
              <a:rPr lang="en-US" altLang="ja-JP" sz="600" dirty="0"/>
              <a:t>mm</a:t>
            </a:r>
            <a:r>
              <a:rPr kumimoji="1" lang="ja-JP" altLang="en-US" sz="600" dirty="0"/>
              <a:t>）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E16505D-6007-4D32-B83B-B75FFF01B103}"/>
              </a:ext>
            </a:extLst>
          </p:cNvPr>
          <p:cNvSpPr/>
          <p:nvPr/>
        </p:nvSpPr>
        <p:spPr>
          <a:xfrm>
            <a:off x="989815" y="4548146"/>
            <a:ext cx="1523146" cy="7402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8B3C6C8-469A-4646-8A8D-D31F2E647AEB}"/>
              </a:ext>
            </a:extLst>
          </p:cNvPr>
          <p:cNvSpPr txBox="1"/>
          <p:nvPr/>
        </p:nvSpPr>
        <p:spPr>
          <a:xfrm rot="5400000">
            <a:off x="613777" y="4825958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600" dirty="0"/>
              <a:t>（</a:t>
            </a:r>
            <a:r>
              <a:rPr kumimoji="1" lang="en-US" altLang="ja-JP" sz="600" dirty="0"/>
              <a:t>1500</a:t>
            </a:r>
            <a:r>
              <a:rPr lang="en-US" altLang="ja-JP" sz="600" dirty="0"/>
              <a:t>mm</a:t>
            </a:r>
            <a:r>
              <a:rPr kumimoji="1" lang="ja-JP" altLang="en-US" sz="600" dirty="0"/>
              <a:t>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74B9E37-6B98-4E61-9460-8C0CBF24ADF9}"/>
              </a:ext>
            </a:extLst>
          </p:cNvPr>
          <p:cNvSpPr txBox="1"/>
          <p:nvPr/>
        </p:nvSpPr>
        <p:spPr>
          <a:xfrm>
            <a:off x="1664339" y="4565093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600" dirty="0"/>
              <a:t>（</a:t>
            </a:r>
            <a:r>
              <a:rPr lang="en-US" altLang="ja-JP" sz="600" dirty="0"/>
              <a:t>4000mm</a:t>
            </a:r>
            <a:r>
              <a:rPr kumimoji="1" lang="ja-JP" altLang="en-US" sz="600" dirty="0"/>
              <a:t>）</a:t>
            </a:r>
          </a:p>
        </p:txBody>
      </p:sp>
      <p:cxnSp>
        <p:nvCxnSpPr>
          <p:cNvPr id="11" name="コネクタ: カギ線 10">
            <a:extLst>
              <a:ext uri="{FF2B5EF4-FFF2-40B4-BE49-F238E27FC236}">
                <a16:creationId xmlns:a16="http://schemas.microsoft.com/office/drawing/2014/main" id="{44D8FAC6-3385-4652-BEEB-AA154C296D31}"/>
              </a:ext>
            </a:extLst>
          </p:cNvPr>
          <p:cNvCxnSpPr>
            <a:cxnSpLocks/>
          </p:cNvCxnSpPr>
          <p:nvPr/>
        </p:nvCxnSpPr>
        <p:spPr>
          <a:xfrm rot="16200000" flipV="1">
            <a:off x="1168943" y="3919993"/>
            <a:ext cx="1119430" cy="849284"/>
          </a:xfrm>
          <a:prstGeom prst="bentConnector3">
            <a:avLst>
              <a:gd name="adj1" fmla="val -372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974E6F9-C733-4DBC-9362-DC3A45FC81C1}"/>
              </a:ext>
            </a:extLst>
          </p:cNvPr>
          <p:cNvSpPr txBox="1"/>
          <p:nvPr/>
        </p:nvSpPr>
        <p:spPr>
          <a:xfrm>
            <a:off x="1484176" y="4949825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en-US" altLang="ja-JP" sz="600" dirty="0"/>
              <a:t>3</a:t>
            </a:r>
            <a:r>
              <a:rPr kumimoji="1" lang="ja-JP" altLang="en-US" sz="600" dirty="0"/>
              <a:t>階への階段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38D03D0-0E25-4BA8-AD93-920D6A2BC458}"/>
              </a:ext>
            </a:extLst>
          </p:cNvPr>
          <p:cNvSpPr/>
          <p:nvPr/>
        </p:nvSpPr>
        <p:spPr>
          <a:xfrm>
            <a:off x="2057305" y="2797212"/>
            <a:ext cx="2331816" cy="7402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C89215C1-4D30-4E37-9F63-55E3C032C27C}"/>
              </a:ext>
            </a:extLst>
          </p:cNvPr>
          <p:cNvSpPr/>
          <p:nvPr/>
        </p:nvSpPr>
        <p:spPr>
          <a:xfrm rot="5400000">
            <a:off x="3764082" y="1904277"/>
            <a:ext cx="2243812" cy="9993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81D6171-20F4-4183-A60F-BC78A55DCF1E}"/>
              </a:ext>
            </a:extLst>
          </p:cNvPr>
          <p:cNvSpPr txBox="1"/>
          <p:nvPr/>
        </p:nvSpPr>
        <p:spPr>
          <a:xfrm>
            <a:off x="2982736" y="2782466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600" dirty="0"/>
              <a:t>（</a:t>
            </a:r>
            <a:r>
              <a:rPr kumimoji="1" lang="en-US" altLang="ja-JP" sz="600" dirty="0"/>
              <a:t>5800mm</a:t>
            </a:r>
            <a:r>
              <a:rPr kumimoji="1" lang="ja-JP" altLang="en-US" sz="600" dirty="0"/>
              <a:t>）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0674656-119C-424B-9C2D-8A4449DFBEFA}"/>
              </a:ext>
            </a:extLst>
          </p:cNvPr>
          <p:cNvSpPr txBox="1"/>
          <p:nvPr/>
        </p:nvSpPr>
        <p:spPr>
          <a:xfrm rot="5400000">
            <a:off x="1738681" y="3100575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600" dirty="0"/>
              <a:t>（</a:t>
            </a:r>
            <a:r>
              <a:rPr lang="en-US" altLang="ja-JP" sz="600" dirty="0"/>
              <a:t>1400mm</a:t>
            </a:r>
            <a:r>
              <a:rPr kumimoji="1" lang="ja-JP" altLang="en-US" sz="600" dirty="0"/>
              <a:t>）</a:t>
            </a:r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9F9DE7E6-1E00-497B-89FF-424094E90992}"/>
              </a:ext>
            </a:extLst>
          </p:cNvPr>
          <p:cNvCxnSpPr/>
          <p:nvPr/>
        </p:nvCxnSpPr>
        <p:spPr>
          <a:xfrm>
            <a:off x="2420927" y="3167357"/>
            <a:ext cx="17254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7389B3F-0A3F-4E8D-8C4A-2CA4922E867B}"/>
              </a:ext>
            </a:extLst>
          </p:cNvPr>
          <p:cNvSpPr txBox="1"/>
          <p:nvPr/>
        </p:nvSpPr>
        <p:spPr>
          <a:xfrm>
            <a:off x="2982736" y="3185868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ja-JP" sz="600" dirty="0"/>
              <a:t>1</a:t>
            </a:r>
            <a:r>
              <a:rPr kumimoji="1" lang="ja-JP" altLang="en-US" sz="600" dirty="0"/>
              <a:t>階への階段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D7001B6-70A2-48D9-8E87-B5A2F884B3FA}"/>
              </a:ext>
            </a:extLst>
          </p:cNvPr>
          <p:cNvSpPr txBox="1"/>
          <p:nvPr/>
        </p:nvSpPr>
        <p:spPr>
          <a:xfrm>
            <a:off x="4420044" y="1301474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600" dirty="0"/>
              <a:t>（</a:t>
            </a:r>
            <a:r>
              <a:rPr lang="en-US" altLang="ja-JP" sz="600" dirty="0"/>
              <a:t>1</a:t>
            </a:r>
            <a:r>
              <a:rPr kumimoji="1" lang="en-US" altLang="ja-JP" sz="600" dirty="0"/>
              <a:t>800mm</a:t>
            </a:r>
            <a:r>
              <a:rPr kumimoji="1" lang="ja-JP" altLang="en-US" sz="600" dirty="0"/>
              <a:t>）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2DD5E70-EA0A-432D-ABDE-796E82041F48}"/>
              </a:ext>
            </a:extLst>
          </p:cNvPr>
          <p:cNvSpPr txBox="1"/>
          <p:nvPr/>
        </p:nvSpPr>
        <p:spPr>
          <a:xfrm>
            <a:off x="4386312" y="2318666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ja-JP" altLang="en-US" sz="600" dirty="0"/>
              <a:t>厨房</a:t>
            </a:r>
            <a:endParaRPr kumimoji="1" lang="ja-JP" altLang="en-US" sz="600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313CB68-2D80-4B52-8C65-57C8BFE6C12C}"/>
              </a:ext>
            </a:extLst>
          </p:cNvPr>
          <p:cNvSpPr txBox="1"/>
          <p:nvPr/>
        </p:nvSpPr>
        <p:spPr>
          <a:xfrm>
            <a:off x="2166948" y="1284273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600" dirty="0"/>
              <a:t>（</a:t>
            </a:r>
            <a:r>
              <a:rPr lang="en-US" altLang="ja-JP" sz="600" dirty="0"/>
              <a:t>90</a:t>
            </a:r>
            <a:r>
              <a:rPr kumimoji="1" lang="en-US" altLang="ja-JP" sz="600" dirty="0"/>
              <a:t>00mm</a:t>
            </a:r>
            <a:r>
              <a:rPr kumimoji="1" lang="ja-JP" altLang="en-US" sz="600" dirty="0"/>
              <a:t>）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BD4269D-5634-4F96-9D6E-FC5A65A223D8}"/>
              </a:ext>
            </a:extLst>
          </p:cNvPr>
          <p:cNvSpPr txBox="1"/>
          <p:nvPr/>
        </p:nvSpPr>
        <p:spPr>
          <a:xfrm>
            <a:off x="7782813" y="1321861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600" dirty="0"/>
              <a:t>（</a:t>
            </a:r>
            <a:r>
              <a:rPr lang="en-US" altLang="ja-JP" sz="600" dirty="0"/>
              <a:t>15700mm</a:t>
            </a:r>
            <a:r>
              <a:rPr kumimoji="1" lang="ja-JP" altLang="en-US" sz="600" dirty="0"/>
              <a:t>）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2DA5EE34-19A4-4A22-84B0-84F4611967E0}"/>
              </a:ext>
            </a:extLst>
          </p:cNvPr>
          <p:cNvSpPr/>
          <p:nvPr/>
        </p:nvSpPr>
        <p:spPr>
          <a:xfrm>
            <a:off x="8324229" y="4405289"/>
            <a:ext cx="2054906" cy="8698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B553BA72-AF46-4047-B731-8197CDE91D59}"/>
              </a:ext>
            </a:extLst>
          </p:cNvPr>
          <p:cNvSpPr txBox="1"/>
          <p:nvPr/>
        </p:nvSpPr>
        <p:spPr>
          <a:xfrm rot="5400000">
            <a:off x="7938487" y="4767014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600" dirty="0"/>
              <a:t>（</a:t>
            </a:r>
            <a:r>
              <a:rPr lang="en-US" altLang="ja-JP" sz="600" dirty="0"/>
              <a:t>1900mm</a:t>
            </a:r>
            <a:r>
              <a:rPr kumimoji="1" lang="ja-JP" altLang="en-US" sz="600" dirty="0"/>
              <a:t>）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74E01F7-F6C0-4456-95E9-2FB8C8BC0443}"/>
              </a:ext>
            </a:extLst>
          </p:cNvPr>
          <p:cNvSpPr txBox="1"/>
          <p:nvPr/>
        </p:nvSpPr>
        <p:spPr>
          <a:xfrm>
            <a:off x="8438163" y="4806426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600" dirty="0"/>
              <a:t>トイレ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479A750-6A82-4D77-9462-9148EF0D7BA9}"/>
              </a:ext>
            </a:extLst>
          </p:cNvPr>
          <p:cNvSpPr txBox="1"/>
          <p:nvPr/>
        </p:nvSpPr>
        <p:spPr>
          <a:xfrm>
            <a:off x="9498849" y="4857492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600" dirty="0"/>
              <a:t>バスルーム</a:t>
            </a: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DA9424EF-497A-4B02-A667-DB313DA0F1EC}"/>
              </a:ext>
            </a:extLst>
          </p:cNvPr>
          <p:cNvSpPr/>
          <p:nvPr/>
        </p:nvSpPr>
        <p:spPr>
          <a:xfrm rot="5400000">
            <a:off x="9213430" y="2956573"/>
            <a:ext cx="4006392" cy="6573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76421633-8C7B-44B5-9BF2-0A1EC30EC0EE}"/>
              </a:ext>
            </a:extLst>
          </p:cNvPr>
          <p:cNvSpPr txBox="1"/>
          <p:nvPr/>
        </p:nvSpPr>
        <p:spPr>
          <a:xfrm>
            <a:off x="10716952" y="4075534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ja-JP" sz="600" dirty="0"/>
              <a:t>1</a:t>
            </a:r>
            <a:r>
              <a:rPr kumimoji="1" lang="ja-JP" altLang="en-US" sz="600" dirty="0"/>
              <a:t>階への階段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5F502992-8013-4807-8B83-5F6442CA8E51}"/>
              </a:ext>
            </a:extLst>
          </p:cNvPr>
          <p:cNvSpPr txBox="1"/>
          <p:nvPr/>
        </p:nvSpPr>
        <p:spPr>
          <a:xfrm>
            <a:off x="10727825" y="2782466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600" dirty="0"/>
              <a:t>外通路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D8C2F94F-88A5-4C38-B413-782E505A6E5A}"/>
              </a:ext>
            </a:extLst>
          </p:cNvPr>
          <p:cNvSpPr txBox="1"/>
          <p:nvPr/>
        </p:nvSpPr>
        <p:spPr>
          <a:xfrm rot="5400000">
            <a:off x="5016217" y="4647770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600" dirty="0"/>
              <a:t>（</a:t>
            </a:r>
            <a:r>
              <a:rPr kumimoji="1" lang="en-US" altLang="ja-JP" sz="600" dirty="0"/>
              <a:t>2425</a:t>
            </a:r>
            <a:r>
              <a:rPr lang="en-US" altLang="ja-JP" sz="600" dirty="0"/>
              <a:t>mm</a:t>
            </a:r>
            <a:r>
              <a:rPr kumimoji="1" lang="ja-JP" altLang="en-US" sz="600" dirty="0"/>
              <a:t>）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9C367E0A-E898-4A85-98D3-E47098F6F5D9}"/>
              </a:ext>
            </a:extLst>
          </p:cNvPr>
          <p:cNvSpPr txBox="1"/>
          <p:nvPr/>
        </p:nvSpPr>
        <p:spPr>
          <a:xfrm>
            <a:off x="6466552" y="4187612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600" dirty="0"/>
              <a:t>（</a:t>
            </a:r>
            <a:r>
              <a:rPr lang="en-US" altLang="ja-JP" sz="600" dirty="0"/>
              <a:t>8830mm</a:t>
            </a:r>
            <a:r>
              <a:rPr kumimoji="1" lang="ja-JP" altLang="en-US" sz="600" dirty="0"/>
              <a:t>）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0882840B-5B7C-48E0-A3E0-04347DB99415}"/>
              </a:ext>
            </a:extLst>
          </p:cNvPr>
          <p:cNvSpPr txBox="1"/>
          <p:nvPr/>
        </p:nvSpPr>
        <p:spPr>
          <a:xfrm>
            <a:off x="6376625" y="4627351"/>
            <a:ext cx="999349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600" dirty="0"/>
              <a:t>ロフト</a:t>
            </a:r>
            <a:endParaRPr kumimoji="1" lang="en-US" altLang="ja-JP" sz="600" dirty="0"/>
          </a:p>
          <a:p>
            <a:pPr algn="ctr"/>
            <a:r>
              <a:rPr lang="ja-JP" altLang="en-US" sz="600" dirty="0"/>
              <a:t>地上高　</a:t>
            </a:r>
            <a:r>
              <a:rPr lang="en-US" altLang="ja-JP" sz="600" dirty="0"/>
              <a:t>2300mm</a:t>
            </a:r>
            <a:endParaRPr kumimoji="1" lang="ja-JP" altLang="en-US" sz="600" dirty="0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D57D35AF-C7A5-48F1-AB2A-FCA63ABB1584}"/>
              </a:ext>
            </a:extLst>
          </p:cNvPr>
          <p:cNvSpPr txBox="1"/>
          <p:nvPr/>
        </p:nvSpPr>
        <p:spPr>
          <a:xfrm>
            <a:off x="10702511" y="5420586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ja-JP" altLang="en-US" sz="600" dirty="0"/>
              <a:t>室内高　</a:t>
            </a:r>
            <a:r>
              <a:rPr lang="en-US" altLang="ja-JP" sz="600" dirty="0"/>
              <a:t>4500mm</a:t>
            </a:r>
            <a:endParaRPr kumimoji="1" lang="ja-JP" altLang="en-US" sz="6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1C79CA8-7660-407B-B8B0-2C3D0D8F4824}"/>
              </a:ext>
            </a:extLst>
          </p:cNvPr>
          <p:cNvSpPr txBox="1"/>
          <p:nvPr/>
        </p:nvSpPr>
        <p:spPr>
          <a:xfrm>
            <a:off x="512822" y="539498"/>
            <a:ext cx="3605209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kumimoji="1" lang="en-US" altLang="ja-JP" dirty="0"/>
              <a:t>2</a:t>
            </a:r>
            <a:r>
              <a:rPr kumimoji="1" lang="ja-JP" altLang="en-US" dirty="0"/>
              <a:t>階　完成予想図（参考）</a:t>
            </a:r>
          </a:p>
        </p:txBody>
      </p:sp>
      <p:sp>
        <p:nvSpPr>
          <p:cNvPr id="40" name="部分円 39">
            <a:extLst>
              <a:ext uri="{FF2B5EF4-FFF2-40B4-BE49-F238E27FC236}">
                <a16:creationId xmlns:a16="http://schemas.microsoft.com/office/drawing/2014/main" id="{B51F5E47-36A4-4CF0-A023-A08B747558AD}"/>
              </a:ext>
            </a:extLst>
          </p:cNvPr>
          <p:cNvSpPr/>
          <p:nvPr/>
        </p:nvSpPr>
        <p:spPr>
          <a:xfrm rot="10800000">
            <a:off x="4520121" y="3192908"/>
            <a:ext cx="506744" cy="516364"/>
          </a:xfrm>
          <a:prstGeom prst="pie">
            <a:avLst>
              <a:gd name="adj1" fmla="val 10804289"/>
              <a:gd name="adj2" fmla="val 16200000"/>
            </a:avLst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1" name="部分円 40">
            <a:extLst>
              <a:ext uri="{FF2B5EF4-FFF2-40B4-BE49-F238E27FC236}">
                <a16:creationId xmlns:a16="http://schemas.microsoft.com/office/drawing/2014/main" id="{7BC310F0-EFE3-49E0-A430-327E04FBD578}"/>
              </a:ext>
            </a:extLst>
          </p:cNvPr>
          <p:cNvSpPr/>
          <p:nvPr/>
        </p:nvSpPr>
        <p:spPr>
          <a:xfrm rot="5400000">
            <a:off x="2205882" y="4847468"/>
            <a:ext cx="506744" cy="516364"/>
          </a:xfrm>
          <a:prstGeom prst="pie">
            <a:avLst>
              <a:gd name="adj1" fmla="val 10804289"/>
              <a:gd name="adj2" fmla="val 16200000"/>
            </a:avLst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27E3F247-819C-4DEC-9780-D21987883F2B}"/>
              </a:ext>
            </a:extLst>
          </p:cNvPr>
          <p:cNvSpPr/>
          <p:nvPr/>
        </p:nvSpPr>
        <p:spPr>
          <a:xfrm>
            <a:off x="4401021" y="4806426"/>
            <a:ext cx="984640" cy="4686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部分円 50">
            <a:extLst>
              <a:ext uri="{FF2B5EF4-FFF2-40B4-BE49-F238E27FC236}">
                <a16:creationId xmlns:a16="http://schemas.microsoft.com/office/drawing/2014/main" id="{7A2EC1DB-E76A-4B0B-970B-4D184A2443A8}"/>
              </a:ext>
            </a:extLst>
          </p:cNvPr>
          <p:cNvSpPr/>
          <p:nvPr/>
        </p:nvSpPr>
        <p:spPr>
          <a:xfrm rot="10800000">
            <a:off x="5059624" y="4691643"/>
            <a:ext cx="506744" cy="516364"/>
          </a:xfrm>
          <a:prstGeom prst="pie">
            <a:avLst>
              <a:gd name="adj1" fmla="val 10804289"/>
              <a:gd name="adj2" fmla="val 16200000"/>
            </a:avLst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25B18C2D-4EC7-4141-9670-B8B322C71FBA}"/>
              </a:ext>
            </a:extLst>
          </p:cNvPr>
          <p:cNvSpPr txBox="1"/>
          <p:nvPr/>
        </p:nvSpPr>
        <p:spPr>
          <a:xfrm>
            <a:off x="4429022" y="4805175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600" dirty="0"/>
              <a:t>（</a:t>
            </a:r>
            <a:r>
              <a:rPr kumimoji="1" lang="en-US" altLang="ja-JP" sz="600" dirty="0"/>
              <a:t>1500</a:t>
            </a:r>
            <a:r>
              <a:rPr lang="en-US" altLang="ja-JP" sz="600" dirty="0"/>
              <a:t>mm</a:t>
            </a:r>
            <a:r>
              <a:rPr kumimoji="1" lang="ja-JP" altLang="en-US" sz="600" dirty="0"/>
              <a:t>）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F48E71B-9E65-4A01-A157-9D08F83831BD}"/>
              </a:ext>
            </a:extLst>
          </p:cNvPr>
          <p:cNvSpPr txBox="1"/>
          <p:nvPr/>
        </p:nvSpPr>
        <p:spPr>
          <a:xfrm rot="5400000">
            <a:off x="3994683" y="4946103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600" dirty="0"/>
              <a:t>（</a:t>
            </a:r>
            <a:r>
              <a:rPr lang="en-US" altLang="ja-JP" sz="600" dirty="0"/>
              <a:t>1000mm</a:t>
            </a:r>
            <a:r>
              <a:rPr kumimoji="1" lang="ja-JP" altLang="en-US" sz="600" dirty="0"/>
              <a:t>）</a:t>
            </a:r>
          </a:p>
        </p:txBody>
      </p:sp>
      <p:sp>
        <p:nvSpPr>
          <p:cNvPr id="54" name="部分円 53">
            <a:extLst>
              <a:ext uri="{FF2B5EF4-FFF2-40B4-BE49-F238E27FC236}">
                <a16:creationId xmlns:a16="http://schemas.microsoft.com/office/drawing/2014/main" id="{806AC362-CC3B-4758-B0BC-81D3BF58D2AA}"/>
              </a:ext>
            </a:extLst>
          </p:cNvPr>
          <p:cNvSpPr/>
          <p:nvPr/>
        </p:nvSpPr>
        <p:spPr>
          <a:xfrm>
            <a:off x="8655390" y="4211058"/>
            <a:ext cx="506744" cy="516364"/>
          </a:xfrm>
          <a:prstGeom prst="pie">
            <a:avLst>
              <a:gd name="adj1" fmla="val 10804289"/>
              <a:gd name="adj2" fmla="val 16200000"/>
            </a:avLst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5" name="部分円 54">
            <a:extLst>
              <a:ext uri="{FF2B5EF4-FFF2-40B4-BE49-F238E27FC236}">
                <a16:creationId xmlns:a16="http://schemas.microsoft.com/office/drawing/2014/main" id="{12E86269-BED4-4F76-A659-CA4F539786AC}"/>
              </a:ext>
            </a:extLst>
          </p:cNvPr>
          <p:cNvSpPr/>
          <p:nvPr/>
        </p:nvSpPr>
        <p:spPr>
          <a:xfrm>
            <a:off x="9836022" y="4249486"/>
            <a:ext cx="506744" cy="516364"/>
          </a:xfrm>
          <a:prstGeom prst="pie">
            <a:avLst>
              <a:gd name="adj1" fmla="val 10804289"/>
              <a:gd name="adj2" fmla="val 16200000"/>
            </a:avLst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F95AAD1B-756D-45A5-83AA-8C6C9B232AB2}"/>
              </a:ext>
            </a:extLst>
          </p:cNvPr>
          <p:cNvCxnSpPr>
            <a:cxnSpLocks/>
          </p:cNvCxnSpPr>
          <p:nvPr/>
        </p:nvCxnSpPr>
        <p:spPr>
          <a:xfrm>
            <a:off x="5385661" y="3519508"/>
            <a:ext cx="0" cy="124634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部分円 59">
            <a:extLst>
              <a:ext uri="{FF2B5EF4-FFF2-40B4-BE49-F238E27FC236}">
                <a16:creationId xmlns:a16="http://schemas.microsoft.com/office/drawing/2014/main" id="{173B6BC5-02B7-4DA6-B654-A17B6D6A3248}"/>
              </a:ext>
            </a:extLst>
          </p:cNvPr>
          <p:cNvSpPr/>
          <p:nvPr/>
        </p:nvSpPr>
        <p:spPr>
          <a:xfrm rot="10800000">
            <a:off x="5059623" y="3764589"/>
            <a:ext cx="506744" cy="516364"/>
          </a:xfrm>
          <a:prstGeom prst="pie">
            <a:avLst>
              <a:gd name="adj1" fmla="val 10804289"/>
              <a:gd name="adj2" fmla="val 16200000"/>
            </a:avLst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E8BF1783-D070-4089-BA78-FDB5D0B5D520}"/>
              </a:ext>
            </a:extLst>
          </p:cNvPr>
          <p:cNvSpPr txBox="1"/>
          <p:nvPr/>
        </p:nvSpPr>
        <p:spPr>
          <a:xfrm>
            <a:off x="5368010" y="1122612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600" dirty="0"/>
              <a:t>（</a:t>
            </a:r>
            <a:r>
              <a:rPr lang="en-US" altLang="ja-JP" sz="600" dirty="0"/>
              <a:t>2650</a:t>
            </a:r>
            <a:r>
              <a:rPr kumimoji="1" lang="en-US" altLang="ja-JP" sz="600" dirty="0"/>
              <a:t>0</a:t>
            </a:r>
            <a:r>
              <a:rPr lang="en-US" altLang="ja-JP" sz="600" dirty="0"/>
              <a:t>mm</a:t>
            </a:r>
            <a:r>
              <a:rPr kumimoji="1" lang="ja-JP" altLang="en-US" sz="600" dirty="0"/>
              <a:t>）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F358D96F-37C9-4972-928F-27602D252A98}"/>
              </a:ext>
            </a:extLst>
          </p:cNvPr>
          <p:cNvSpPr txBox="1"/>
          <p:nvPr/>
        </p:nvSpPr>
        <p:spPr>
          <a:xfrm rot="5400000">
            <a:off x="4759131" y="4067755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600" dirty="0"/>
              <a:t>（</a:t>
            </a:r>
            <a:r>
              <a:rPr kumimoji="1" lang="en-US" altLang="ja-JP" sz="600" dirty="0"/>
              <a:t>2000</a:t>
            </a:r>
            <a:r>
              <a:rPr lang="en-US" altLang="ja-JP" sz="600" dirty="0"/>
              <a:t>mm</a:t>
            </a:r>
            <a:r>
              <a:rPr kumimoji="1" lang="ja-JP" altLang="en-US" sz="600" dirty="0"/>
              <a:t>）</a:t>
            </a: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7CC27D38-660B-4947-A008-E7F136E0286B}"/>
              </a:ext>
            </a:extLst>
          </p:cNvPr>
          <p:cNvSpPr txBox="1"/>
          <p:nvPr/>
        </p:nvSpPr>
        <p:spPr>
          <a:xfrm rot="5400000">
            <a:off x="3790019" y="1976905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600" dirty="0"/>
              <a:t>（</a:t>
            </a:r>
            <a:r>
              <a:rPr lang="en-US" altLang="ja-JP" sz="600" dirty="0"/>
              <a:t>2850mm</a:t>
            </a:r>
            <a:r>
              <a:rPr kumimoji="1" lang="ja-JP" altLang="en-US" sz="600" dirty="0"/>
              <a:t>）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7745C0D3-ACC9-4D43-97DC-73A99A47A828}"/>
              </a:ext>
            </a:extLst>
          </p:cNvPr>
          <p:cNvSpPr txBox="1"/>
          <p:nvPr/>
        </p:nvSpPr>
        <p:spPr>
          <a:xfrm>
            <a:off x="3118682" y="5137513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600" dirty="0"/>
              <a:t>（</a:t>
            </a:r>
            <a:r>
              <a:rPr lang="en-US" altLang="ja-JP" sz="600" dirty="0"/>
              <a:t>4000mm</a:t>
            </a:r>
            <a:r>
              <a:rPr kumimoji="1" lang="ja-JP" altLang="en-US" sz="600" dirty="0"/>
              <a:t>）</a:t>
            </a:r>
          </a:p>
        </p:txBody>
      </p:sp>
      <p:sp>
        <p:nvSpPr>
          <p:cNvPr id="10" name="矢印: 折線 9">
            <a:extLst>
              <a:ext uri="{FF2B5EF4-FFF2-40B4-BE49-F238E27FC236}">
                <a16:creationId xmlns:a16="http://schemas.microsoft.com/office/drawing/2014/main" id="{D412D6FE-5378-4E70-A1B1-BED9F751BD0C}"/>
              </a:ext>
            </a:extLst>
          </p:cNvPr>
          <p:cNvSpPr/>
          <p:nvPr/>
        </p:nvSpPr>
        <p:spPr>
          <a:xfrm>
            <a:off x="5888934" y="4036472"/>
            <a:ext cx="2092567" cy="1250193"/>
          </a:xfrm>
          <a:prstGeom prst="bentArrow">
            <a:avLst>
              <a:gd name="adj1" fmla="val 25000"/>
              <a:gd name="adj2" fmla="val 9625"/>
              <a:gd name="adj3" fmla="val 0"/>
              <a:gd name="adj4" fmla="val 43750"/>
            </a:avLst>
          </a:prstGeom>
          <a:solidFill>
            <a:schemeClr val="bg2">
              <a:lumMod val="75000"/>
            </a:schemeClr>
          </a:solidFill>
          <a:ln cap="flat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028" name="Picture 4" descr="無料の飲食店テーブルレイアウトテンプレート">
            <a:extLst>
              <a:ext uri="{FF2B5EF4-FFF2-40B4-BE49-F238E27FC236}">
                <a16:creationId xmlns:a16="http://schemas.microsoft.com/office/drawing/2014/main" id="{2216B582-EFAE-4A29-B3B2-4063395196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3" t="9892" r="77455" b="75444"/>
          <a:stretch/>
        </p:blipFill>
        <p:spPr bwMode="auto">
          <a:xfrm rot="5400000">
            <a:off x="6594553" y="1567433"/>
            <a:ext cx="761833" cy="49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無料の飲食店テーブルレイアウトテンプレート">
            <a:extLst>
              <a:ext uri="{FF2B5EF4-FFF2-40B4-BE49-F238E27FC236}">
                <a16:creationId xmlns:a16="http://schemas.microsoft.com/office/drawing/2014/main" id="{4EA84B1B-6B1F-4ECE-B217-5AB66D7BC3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3" t="9892" r="77455" b="75444"/>
          <a:stretch/>
        </p:blipFill>
        <p:spPr bwMode="auto">
          <a:xfrm rot="5400000">
            <a:off x="5962044" y="1556154"/>
            <a:ext cx="761836" cy="49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無料の飲食店テーブルレイアウトテンプレート">
            <a:extLst>
              <a:ext uri="{FF2B5EF4-FFF2-40B4-BE49-F238E27FC236}">
                <a16:creationId xmlns:a16="http://schemas.microsoft.com/office/drawing/2014/main" id="{A9E60B11-A4F1-495D-AD10-8C5587B2E7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3" t="9892" r="77455" b="75444"/>
          <a:stretch/>
        </p:blipFill>
        <p:spPr bwMode="auto">
          <a:xfrm rot="5400000">
            <a:off x="6594553" y="2442476"/>
            <a:ext cx="761833" cy="49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無料の飲食店テーブルレイアウトテンプレート">
            <a:extLst>
              <a:ext uri="{FF2B5EF4-FFF2-40B4-BE49-F238E27FC236}">
                <a16:creationId xmlns:a16="http://schemas.microsoft.com/office/drawing/2014/main" id="{F9AED55C-BD0D-4220-8886-4D338462A7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3" t="9892" r="77455" b="75444"/>
          <a:stretch/>
        </p:blipFill>
        <p:spPr bwMode="auto">
          <a:xfrm rot="5400000">
            <a:off x="5981798" y="2434966"/>
            <a:ext cx="761833" cy="49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無料の飲食店テーブルレイアウトテンプレート">
            <a:extLst>
              <a:ext uri="{FF2B5EF4-FFF2-40B4-BE49-F238E27FC236}">
                <a16:creationId xmlns:a16="http://schemas.microsoft.com/office/drawing/2014/main" id="{F2B11894-7C16-4FBC-9436-B998379A2A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34" t="40158" r="30334" b="33535"/>
          <a:stretch/>
        </p:blipFill>
        <p:spPr bwMode="auto">
          <a:xfrm>
            <a:off x="5402539" y="1413190"/>
            <a:ext cx="355149" cy="90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" descr="無料の飲食店テーブルレイアウトテンプレート">
            <a:extLst>
              <a:ext uri="{FF2B5EF4-FFF2-40B4-BE49-F238E27FC236}">
                <a16:creationId xmlns:a16="http://schemas.microsoft.com/office/drawing/2014/main" id="{91DE83D9-8D85-4E7E-9657-74F9B7E12A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34" t="40158" r="30334" b="33535"/>
          <a:stretch/>
        </p:blipFill>
        <p:spPr bwMode="auto">
          <a:xfrm flipV="1">
            <a:off x="5402538" y="2314351"/>
            <a:ext cx="355149" cy="91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ソファーイラスト | ソファ 平面図, ソファ イラスト, 平面図">
            <a:extLst>
              <a:ext uri="{FF2B5EF4-FFF2-40B4-BE49-F238E27FC236}">
                <a16:creationId xmlns:a16="http://schemas.microsoft.com/office/drawing/2014/main" id="{8357F7EA-F3BA-4239-98B3-3970D35EA1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26" t="51697" r="48173" b="36859"/>
          <a:stretch/>
        </p:blipFill>
        <p:spPr bwMode="auto">
          <a:xfrm>
            <a:off x="7524012" y="1376606"/>
            <a:ext cx="289881" cy="43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8" descr="ソファーイラスト | ソファ 平面図, ソファ イラスト, 平面図">
            <a:extLst>
              <a:ext uri="{FF2B5EF4-FFF2-40B4-BE49-F238E27FC236}">
                <a16:creationId xmlns:a16="http://schemas.microsoft.com/office/drawing/2014/main" id="{78B65F64-963F-4F5B-A7A0-E0A5EC9640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26" t="51697" r="48173" b="36859"/>
          <a:stretch/>
        </p:blipFill>
        <p:spPr bwMode="auto">
          <a:xfrm>
            <a:off x="7524012" y="1836592"/>
            <a:ext cx="289881" cy="43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8" descr="ソファーイラスト | ソファ 平面図, ソファ イラスト, 平面図">
            <a:extLst>
              <a:ext uri="{FF2B5EF4-FFF2-40B4-BE49-F238E27FC236}">
                <a16:creationId xmlns:a16="http://schemas.microsoft.com/office/drawing/2014/main" id="{399289B9-DB75-4666-803C-3CFFECBA69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26" t="51697" r="48173" b="36859"/>
          <a:stretch/>
        </p:blipFill>
        <p:spPr bwMode="auto">
          <a:xfrm>
            <a:off x="7515374" y="2269735"/>
            <a:ext cx="289881" cy="43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323CF11B-2DE4-46A1-8259-890B2420DAA5}"/>
              </a:ext>
            </a:extLst>
          </p:cNvPr>
          <p:cNvSpPr/>
          <p:nvPr/>
        </p:nvSpPr>
        <p:spPr>
          <a:xfrm rot="5400000">
            <a:off x="8803657" y="3211653"/>
            <a:ext cx="4006392" cy="1580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4" name="Picture 8" descr="ソファーイラスト | ソファ 平面図, ソファ イラスト, 平面図">
            <a:extLst>
              <a:ext uri="{FF2B5EF4-FFF2-40B4-BE49-F238E27FC236}">
                <a16:creationId xmlns:a16="http://schemas.microsoft.com/office/drawing/2014/main" id="{0C9A0AE1-D600-494E-AB20-564A8C1AE2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26" t="51697" r="48173" b="36859"/>
          <a:stretch/>
        </p:blipFill>
        <p:spPr bwMode="auto">
          <a:xfrm>
            <a:off x="7514487" y="2729721"/>
            <a:ext cx="289881" cy="43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7F784115-CE1A-460B-B707-9C0EDC2E284E}"/>
              </a:ext>
            </a:extLst>
          </p:cNvPr>
          <p:cNvSpPr/>
          <p:nvPr/>
        </p:nvSpPr>
        <p:spPr>
          <a:xfrm rot="5400000">
            <a:off x="8636848" y="3211654"/>
            <a:ext cx="4006392" cy="1580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6ADC69E2-D81B-4063-807E-E3D886879F79}"/>
              </a:ext>
            </a:extLst>
          </p:cNvPr>
          <p:cNvSpPr/>
          <p:nvPr/>
        </p:nvSpPr>
        <p:spPr>
          <a:xfrm rot="5400000">
            <a:off x="8480951" y="3203738"/>
            <a:ext cx="4006392" cy="1580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部分円 55">
            <a:extLst>
              <a:ext uri="{FF2B5EF4-FFF2-40B4-BE49-F238E27FC236}">
                <a16:creationId xmlns:a16="http://schemas.microsoft.com/office/drawing/2014/main" id="{5E5CFD02-E0AF-43F3-BB21-AD9F2B7DE208}"/>
              </a:ext>
            </a:extLst>
          </p:cNvPr>
          <p:cNvSpPr/>
          <p:nvPr/>
        </p:nvSpPr>
        <p:spPr>
          <a:xfrm>
            <a:off x="10694067" y="2927686"/>
            <a:ext cx="506744" cy="516364"/>
          </a:xfrm>
          <a:prstGeom prst="pie">
            <a:avLst>
              <a:gd name="adj1" fmla="val 10804289"/>
              <a:gd name="adj2" fmla="val 16200000"/>
            </a:avLst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4F10A148-7CC8-4603-92DB-211D91EC4F87}"/>
              </a:ext>
            </a:extLst>
          </p:cNvPr>
          <p:cNvSpPr/>
          <p:nvPr/>
        </p:nvSpPr>
        <p:spPr>
          <a:xfrm>
            <a:off x="9634458" y="1313794"/>
            <a:ext cx="1263209" cy="468683"/>
          </a:xfrm>
          <a:prstGeom prst="rect">
            <a:avLst/>
          </a:prstGeom>
          <a:pattFill prst="ltVert">
            <a:fgClr>
              <a:schemeClr val="tx1"/>
            </a:fgClr>
            <a:bgClr>
              <a:schemeClr val="bg1"/>
            </a:bgClr>
          </a:patt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7CDF13F6-8326-4584-AEA9-ACAF541860A5}"/>
              </a:ext>
            </a:extLst>
          </p:cNvPr>
          <p:cNvSpPr txBox="1"/>
          <p:nvPr/>
        </p:nvSpPr>
        <p:spPr>
          <a:xfrm>
            <a:off x="10727826" y="1271828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600" dirty="0"/>
              <a:t>（</a:t>
            </a:r>
            <a:r>
              <a:rPr kumimoji="1" lang="en-US" altLang="ja-JP" sz="600" dirty="0"/>
              <a:t>750mm</a:t>
            </a:r>
            <a:r>
              <a:rPr kumimoji="1" lang="ja-JP" altLang="en-US" sz="600" dirty="0"/>
              <a:t>）</a:t>
            </a:r>
          </a:p>
        </p:txBody>
      </p:sp>
      <p:cxnSp>
        <p:nvCxnSpPr>
          <p:cNvPr id="35" name="コネクタ: カギ線 34">
            <a:extLst>
              <a:ext uri="{FF2B5EF4-FFF2-40B4-BE49-F238E27FC236}">
                <a16:creationId xmlns:a16="http://schemas.microsoft.com/office/drawing/2014/main" id="{ACF4B2E5-C29A-4D45-82F5-C9E3DE770021}"/>
              </a:ext>
            </a:extLst>
          </p:cNvPr>
          <p:cNvCxnSpPr>
            <a:cxnSpLocks/>
          </p:cNvCxnSpPr>
          <p:nvPr/>
        </p:nvCxnSpPr>
        <p:spPr>
          <a:xfrm rot="10800000" flipV="1">
            <a:off x="9869163" y="1506528"/>
            <a:ext cx="1429641" cy="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コネクタ: カギ線 78">
            <a:extLst>
              <a:ext uri="{FF2B5EF4-FFF2-40B4-BE49-F238E27FC236}">
                <a16:creationId xmlns:a16="http://schemas.microsoft.com/office/drawing/2014/main" id="{6CE969C8-D265-4522-B806-926A9924F903}"/>
              </a:ext>
            </a:extLst>
          </p:cNvPr>
          <p:cNvCxnSpPr>
            <a:cxnSpLocks/>
          </p:cNvCxnSpPr>
          <p:nvPr/>
        </p:nvCxnSpPr>
        <p:spPr>
          <a:xfrm flipV="1">
            <a:off x="9849056" y="1623004"/>
            <a:ext cx="1429641" cy="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コネクタ: カギ線 79">
            <a:extLst>
              <a:ext uri="{FF2B5EF4-FFF2-40B4-BE49-F238E27FC236}">
                <a16:creationId xmlns:a16="http://schemas.microsoft.com/office/drawing/2014/main" id="{DDFCE434-99EA-4DC7-A2A4-B6584F8C7DDB}"/>
              </a:ext>
            </a:extLst>
          </p:cNvPr>
          <p:cNvCxnSpPr>
            <a:cxnSpLocks/>
          </p:cNvCxnSpPr>
          <p:nvPr/>
        </p:nvCxnSpPr>
        <p:spPr>
          <a:xfrm rot="10800000">
            <a:off x="10329869" y="2509888"/>
            <a:ext cx="540000" cy="0"/>
          </a:xfrm>
          <a:prstGeom prst="bentConnector3">
            <a:avLst>
              <a:gd name="adj1" fmla="val 50000"/>
            </a:avLst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コネクタ: カギ線 80">
            <a:extLst>
              <a:ext uri="{FF2B5EF4-FFF2-40B4-BE49-F238E27FC236}">
                <a16:creationId xmlns:a16="http://schemas.microsoft.com/office/drawing/2014/main" id="{5A546333-7BE5-453F-8D9D-EFBDAE43006C}"/>
              </a:ext>
            </a:extLst>
          </p:cNvPr>
          <p:cNvCxnSpPr>
            <a:cxnSpLocks/>
          </p:cNvCxnSpPr>
          <p:nvPr/>
        </p:nvCxnSpPr>
        <p:spPr>
          <a:xfrm flipV="1">
            <a:off x="10329869" y="2611702"/>
            <a:ext cx="540000" cy="0"/>
          </a:xfrm>
          <a:prstGeom prst="bentConnector3">
            <a:avLst>
              <a:gd name="adj1" fmla="val 50000"/>
            </a:avLst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コネクタ: カギ線 85">
            <a:extLst>
              <a:ext uri="{FF2B5EF4-FFF2-40B4-BE49-F238E27FC236}">
                <a16:creationId xmlns:a16="http://schemas.microsoft.com/office/drawing/2014/main" id="{C4619291-3707-43D4-B6EB-62FA64A9C051}"/>
              </a:ext>
            </a:extLst>
          </p:cNvPr>
          <p:cNvCxnSpPr>
            <a:cxnSpLocks/>
          </p:cNvCxnSpPr>
          <p:nvPr/>
        </p:nvCxnSpPr>
        <p:spPr>
          <a:xfrm rot="10800000">
            <a:off x="10313983" y="3715393"/>
            <a:ext cx="540000" cy="0"/>
          </a:xfrm>
          <a:prstGeom prst="bentConnector3">
            <a:avLst>
              <a:gd name="adj1" fmla="val 50000"/>
            </a:avLst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コネクタ: カギ線 86">
            <a:extLst>
              <a:ext uri="{FF2B5EF4-FFF2-40B4-BE49-F238E27FC236}">
                <a16:creationId xmlns:a16="http://schemas.microsoft.com/office/drawing/2014/main" id="{779A33D5-5CE5-4DB8-8812-2BC9C9C0C267}"/>
              </a:ext>
            </a:extLst>
          </p:cNvPr>
          <p:cNvCxnSpPr>
            <a:cxnSpLocks/>
          </p:cNvCxnSpPr>
          <p:nvPr/>
        </p:nvCxnSpPr>
        <p:spPr>
          <a:xfrm flipV="1">
            <a:off x="10313983" y="3817207"/>
            <a:ext cx="540000" cy="0"/>
          </a:xfrm>
          <a:prstGeom prst="bentConnector3">
            <a:avLst>
              <a:gd name="adj1" fmla="val 50000"/>
            </a:avLst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" name="正方形/長方形 87">
            <a:extLst>
              <a:ext uri="{FF2B5EF4-FFF2-40B4-BE49-F238E27FC236}">
                <a16:creationId xmlns:a16="http://schemas.microsoft.com/office/drawing/2014/main" id="{200D810F-E56D-4C3A-A059-38545837DFE3}"/>
              </a:ext>
            </a:extLst>
          </p:cNvPr>
          <p:cNvSpPr/>
          <p:nvPr/>
        </p:nvSpPr>
        <p:spPr>
          <a:xfrm rot="5400000">
            <a:off x="10821690" y="4567347"/>
            <a:ext cx="809023" cy="580290"/>
          </a:xfrm>
          <a:prstGeom prst="rect">
            <a:avLst/>
          </a:prstGeom>
          <a:pattFill prst="ltHorz">
            <a:fgClr>
              <a:schemeClr val="tx1"/>
            </a:fgClr>
            <a:bgClr>
              <a:schemeClr val="bg1"/>
            </a:bgClr>
          </a:patt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C10BBFE9-F313-49A2-A782-3B66B028750A}"/>
              </a:ext>
            </a:extLst>
          </p:cNvPr>
          <p:cNvCxnSpPr>
            <a:cxnSpLocks/>
          </p:cNvCxnSpPr>
          <p:nvPr/>
        </p:nvCxnSpPr>
        <p:spPr>
          <a:xfrm>
            <a:off x="11216626" y="4318901"/>
            <a:ext cx="0" cy="8617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部分円 61">
            <a:extLst>
              <a:ext uri="{FF2B5EF4-FFF2-40B4-BE49-F238E27FC236}">
                <a16:creationId xmlns:a16="http://schemas.microsoft.com/office/drawing/2014/main" id="{AC1C9449-91B7-4274-8954-C3D847017413}"/>
              </a:ext>
            </a:extLst>
          </p:cNvPr>
          <p:cNvSpPr/>
          <p:nvPr/>
        </p:nvSpPr>
        <p:spPr>
          <a:xfrm rot="5400000">
            <a:off x="11222064" y="4949826"/>
            <a:ext cx="506744" cy="516364"/>
          </a:xfrm>
          <a:prstGeom prst="pie">
            <a:avLst>
              <a:gd name="adj1" fmla="val 10804289"/>
              <a:gd name="adj2" fmla="val 16200000"/>
            </a:avLst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0" name="正方形/長方形 89">
            <a:extLst>
              <a:ext uri="{FF2B5EF4-FFF2-40B4-BE49-F238E27FC236}">
                <a16:creationId xmlns:a16="http://schemas.microsoft.com/office/drawing/2014/main" id="{788678B7-31E1-49C1-B0DA-5E9B2ECEA731}"/>
              </a:ext>
            </a:extLst>
          </p:cNvPr>
          <p:cNvSpPr/>
          <p:nvPr/>
        </p:nvSpPr>
        <p:spPr>
          <a:xfrm>
            <a:off x="7360237" y="4769704"/>
            <a:ext cx="600349" cy="468683"/>
          </a:xfrm>
          <a:prstGeom prst="rect">
            <a:avLst/>
          </a:prstGeom>
          <a:pattFill prst="ltVert">
            <a:fgClr>
              <a:schemeClr val="tx1"/>
            </a:fgClr>
            <a:bgClr>
              <a:schemeClr val="bg1"/>
            </a:bgClr>
          </a:patt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1" name="直線矢印コネクタ 90">
            <a:extLst>
              <a:ext uri="{FF2B5EF4-FFF2-40B4-BE49-F238E27FC236}">
                <a16:creationId xmlns:a16="http://schemas.microsoft.com/office/drawing/2014/main" id="{579B2829-831B-446D-8DA2-441958BCE1B2}"/>
              </a:ext>
            </a:extLst>
          </p:cNvPr>
          <p:cNvCxnSpPr>
            <a:cxnSpLocks/>
          </p:cNvCxnSpPr>
          <p:nvPr/>
        </p:nvCxnSpPr>
        <p:spPr>
          <a:xfrm rot="10800000">
            <a:off x="11304505" y="4318901"/>
            <a:ext cx="0" cy="8617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コネクタ: カギ線 91">
            <a:extLst>
              <a:ext uri="{FF2B5EF4-FFF2-40B4-BE49-F238E27FC236}">
                <a16:creationId xmlns:a16="http://schemas.microsoft.com/office/drawing/2014/main" id="{289A9D3C-93D6-4527-9CF3-BD7880600361}"/>
              </a:ext>
            </a:extLst>
          </p:cNvPr>
          <p:cNvCxnSpPr>
            <a:cxnSpLocks/>
          </p:cNvCxnSpPr>
          <p:nvPr/>
        </p:nvCxnSpPr>
        <p:spPr>
          <a:xfrm rot="10800000">
            <a:off x="7450252" y="4949825"/>
            <a:ext cx="540000" cy="0"/>
          </a:xfrm>
          <a:prstGeom prst="bentConnector3">
            <a:avLst>
              <a:gd name="adj1" fmla="val 50000"/>
            </a:avLst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コネクタ: カギ線 92">
            <a:extLst>
              <a:ext uri="{FF2B5EF4-FFF2-40B4-BE49-F238E27FC236}">
                <a16:creationId xmlns:a16="http://schemas.microsoft.com/office/drawing/2014/main" id="{69BE2FF8-0EDE-4FEC-9426-868E0204A57E}"/>
              </a:ext>
            </a:extLst>
          </p:cNvPr>
          <p:cNvCxnSpPr>
            <a:cxnSpLocks/>
          </p:cNvCxnSpPr>
          <p:nvPr/>
        </p:nvCxnSpPr>
        <p:spPr>
          <a:xfrm flipV="1">
            <a:off x="7450252" y="5051639"/>
            <a:ext cx="540000" cy="0"/>
          </a:xfrm>
          <a:prstGeom prst="bentConnector3">
            <a:avLst>
              <a:gd name="adj1" fmla="val 50000"/>
            </a:avLst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星: 10 pt 81">
            <a:extLst>
              <a:ext uri="{FF2B5EF4-FFF2-40B4-BE49-F238E27FC236}">
                <a16:creationId xmlns:a16="http://schemas.microsoft.com/office/drawing/2014/main" id="{8A599D7F-715D-400F-96CE-3C63618AC5BD}"/>
              </a:ext>
            </a:extLst>
          </p:cNvPr>
          <p:cNvSpPr/>
          <p:nvPr/>
        </p:nvSpPr>
        <p:spPr>
          <a:xfrm>
            <a:off x="7925246" y="1468205"/>
            <a:ext cx="506744" cy="499578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/>
              <a:t>オブジェ</a:t>
            </a:r>
          </a:p>
        </p:txBody>
      </p:sp>
      <p:pic>
        <p:nvPicPr>
          <p:cNvPr id="1036" name="Picture 12" descr="オフィス 机 イラスト - Khabarplanet.com">
            <a:extLst>
              <a:ext uri="{FF2B5EF4-FFF2-40B4-BE49-F238E27FC236}">
                <a16:creationId xmlns:a16="http://schemas.microsoft.com/office/drawing/2014/main" id="{B93303A2-5E38-4054-A268-0874089D16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0" t="6250" r="53234" b="79864"/>
          <a:stretch/>
        </p:blipFill>
        <p:spPr bwMode="auto">
          <a:xfrm>
            <a:off x="1445365" y="3873928"/>
            <a:ext cx="1397391" cy="41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12" descr="オフィス 机 イラスト - Khabarplanet.com">
            <a:extLst>
              <a:ext uri="{FF2B5EF4-FFF2-40B4-BE49-F238E27FC236}">
                <a16:creationId xmlns:a16="http://schemas.microsoft.com/office/drawing/2014/main" id="{F3FA0FB9-9AEB-4184-BF6F-BCA2ED754E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0" t="6250" r="53234" b="79864"/>
          <a:stretch/>
        </p:blipFill>
        <p:spPr bwMode="auto">
          <a:xfrm>
            <a:off x="3043099" y="3873928"/>
            <a:ext cx="1397391" cy="41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12" descr="オフィス 机 イラスト - Khabarplanet.com">
            <a:extLst>
              <a:ext uri="{FF2B5EF4-FFF2-40B4-BE49-F238E27FC236}">
                <a16:creationId xmlns:a16="http://schemas.microsoft.com/office/drawing/2014/main" id="{6FEDF037-A5E0-4CB2-A8DB-083DC4AEB6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0" t="6250" r="53234" b="79864"/>
          <a:stretch/>
        </p:blipFill>
        <p:spPr bwMode="auto">
          <a:xfrm>
            <a:off x="2824232" y="4627316"/>
            <a:ext cx="1397391" cy="41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正方形/長方形 98">
            <a:extLst>
              <a:ext uri="{FF2B5EF4-FFF2-40B4-BE49-F238E27FC236}">
                <a16:creationId xmlns:a16="http://schemas.microsoft.com/office/drawing/2014/main" id="{A6C7C0F7-6F84-4C08-882F-D33434BF0D28}"/>
              </a:ext>
            </a:extLst>
          </p:cNvPr>
          <p:cNvSpPr/>
          <p:nvPr/>
        </p:nvSpPr>
        <p:spPr>
          <a:xfrm>
            <a:off x="1029752" y="2712907"/>
            <a:ext cx="3354485" cy="726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部分円 99">
            <a:extLst>
              <a:ext uri="{FF2B5EF4-FFF2-40B4-BE49-F238E27FC236}">
                <a16:creationId xmlns:a16="http://schemas.microsoft.com/office/drawing/2014/main" id="{03B03831-E827-4337-BBB5-23C0EBDD96D8}"/>
              </a:ext>
            </a:extLst>
          </p:cNvPr>
          <p:cNvSpPr/>
          <p:nvPr/>
        </p:nvSpPr>
        <p:spPr>
          <a:xfrm rot="10800000">
            <a:off x="1377469" y="2358435"/>
            <a:ext cx="506744" cy="516364"/>
          </a:xfrm>
          <a:prstGeom prst="pie">
            <a:avLst>
              <a:gd name="adj1" fmla="val 10804289"/>
              <a:gd name="adj2" fmla="val 16200000"/>
            </a:avLst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1" name="部分円 100">
            <a:extLst>
              <a:ext uri="{FF2B5EF4-FFF2-40B4-BE49-F238E27FC236}">
                <a16:creationId xmlns:a16="http://schemas.microsoft.com/office/drawing/2014/main" id="{33B1EB21-4A08-4571-A5C8-B462D72AFA3A}"/>
              </a:ext>
            </a:extLst>
          </p:cNvPr>
          <p:cNvSpPr/>
          <p:nvPr/>
        </p:nvSpPr>
        <p:spPr>
          <a:xfrm rot="10800000">
            <a:off x="4064106" y="2110958"/>
            <a:ext cx="506744" cy="516364"/>
          </a:xfrm>
          <a:prstGeom prst="pie">
            <a:avLst>
              <a:gd name="adj1" fmla="val 10804289"/>
              <a:gd name="adj2" fmla="val 16200000"/>
            </a:avLst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5C37CE6-1CF9-4E15-AA5A-C20ED57F421A}"/>
              </a:ext>
            </a:extLst>
          </p:cNvPr>
          <p:cNvSpPr txBox="1"/>
          <p:nvPr/>
        </p:nvSpPr>
        <p:spPr>
          <a:xfrm rot="5400000">
            <a:off x="3980431" y="2375125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600" dirty="0"/>
              <a:t>（</a:t>
            </a:r>
            <a:r>
              <a:rPr kumimoji="1" lang="en-US" altLang="ja-JP" sz="600" dirty="0"/>
              <a:t>45</a:t>
            </a:r>
            <a:r>
              <a:rPr lang="en-US" altLang="ja-JP" sz="600" dirty="0"/>
              <a:t>00mm</a:t>
            </a:r>
            <a:r>
              <a:rPr kumimoji="1" lang="ja-JP" altLang="en-US" sz="600" dirty="0"/>
              <a:t>）</a:t>
            </a:r>
          </a:p>
        </p:txBody>
      </p:sp>
      <p:sp>
        <p:nvSpPr>
          <p:cNvPr id="102" name="正方形/長方形 101">
            <a:extLst>
              <a:ext uri="{FF2B5EF4-FFF2-40B4-BE49-F238E27FC236}">
                <a16:creationId xmlns:a16="http://schemas.microsoft.com/office/drawing/2014/main" id="{7ED0E386-B430-479E-8AFA-F69B008AAD53}"/>
              </a:ext>
            </a:extLst>
          </p:cNvPr>
          <p:cNvSpPr/>
          <p:nvPr/>
        </p:nvSpPr>
        <p:spPr>
          <a:xfrm>
            <a:off x="9380037" y="4433206"/>
            <a:ext cx="45719" cy="8367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5B68F8B7-0EDA-45E9-820C-6FA0175E459D}"/>
              </a:ext>
            </a:extLst>
          </p:cNvPr>
          <p:cNvSpPr txBox="1"/>
          <p:nvPr/>
        </p:nvSpPr>
        <p:spPr>
          <a:xfrm>
            <a:off x="8925711" y="4433206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600" dirty="0"/>
              <a:t>（</a:t>
            </a:r>
            <a:r>
              <a:rPr lang="en-US" altLang="ja-JP" sz="600" dirty="0"/>
              <a:t>625</a:t>
            </a:r>
            <a:r>
              <a:rPr kumimoji="1" lang="en-US" altLang="ja-JP" sz="600" dirty="0"/>
              <a:t>0</a:t>
            </a:r>
            <a:r>
              <a:rPr lang="en-US" altLang="ja-JP" sz="600" dirty="0"/>
              <a:t>mm</a:t>
            </a:r>
            <a:r>
              <a:rPr kumimoji="1" lang="ja-JP" altLang="en-US" sz="600" dirty="0"/>
              <a:t>）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C446741A-EA9A-48B1-8FBE-A0B5C83C8693}"/>
              </a:ext>
            </a:extLst>
          </p:cNvPr>
          <p:cNvSpPr txBox="1"/>
          <p:nvPr/>
        </p:nvSpPr>
        <p:spPr>
          <a:xfrm>
            <a:off x="10721264" y="1631343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en-US" altLang="ja-JP" sz="600" dirty="0"/>
              <a:t>3</a:t>
            </a:r>
            <a:r>
              <a:rPr kumimoji="1" lang="ja-JP" altLang="en-US" sz="600" dirty="0"/>
              <a:t>階への階段</a:t>
            </a: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1FA58B03-30D0-42B7-8320-FF799C564EC8}"/>
              </a:ext>
            </a:extLst>
          </p:cNvPr>
          <p:cNvSpPr/>
          <p:nvPr/>
        </p:nvSpPr>
        <p:spPr>
          <a:xfrm>
            <a:off x="5367932" y="4167137"/>
            <a:ext cx="2957953" cy="112057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吹き出し: 線 82">
            <a:extLst>
              <a:ext uri="{FF2B5EF4-FFF2-40B4-BE49-F238E27FC236}">
                <a16:creationId xmlns:a16="http://schemas.microsoft.com/office/drawing/2014/main" id="{7C325422-D659-46C3-8C35-D1E5E4EB9AFB}"/>
              </a:ext>
            </a:extLst>
          </p:cNvPr>
          <p:cNvSpPr/>
          <p:nvPr/>
        </p:nvSpPr>
        <p:spPr>
          <a:xfrm>
            <a:off x="9892315" y="5710898"/>
            <a:ext cx="1603503" cy="366496"/>
          </a:xfrm>
          <a:prstGeom prst="borderCallout1">
            <a:avLst>
              <a:gd name="adj1" fmla="val -14899"/>
              <a:gd name="adj2" fmla="val 33602"/>
              <a:gd name="adj3" fmla="val -835692"/>
              <a:gd name="adj4" fmla="val -5330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/>
              <a:t>プレイルーム</a:t>
            </a:r>
          </a:p>
        </p:txBody>
      </p:sp>
      <p:sp>
        <p:nvSpPr>
          <p:cNvPr id="104" name="吹き出し: 線 103">
            <a:extLst>
              <a:ext uri="{FF2B5EF4-FFF2-40B4-BE49-F238E27FC236}">
                <a16:creationId xmlns:a16="http://schemas.microsoft.com/office/drawing/2014/main" id="{E8BCDBDB-2223-4319-AED0-F881A34B42F3}"/>
              </a:ext>
            </a:extLst>
          </p:cNvPr>
          <p:cNvSpPr/>
          <p:nvPr/>
        </p:nvSpPr>
        <p:spPr>
          <a:xfrm>
            <a:off x="4772627" y="5744220"/>
            <a:ext cx="2261372" cy="341523"/>
          </a:xfrm>
          <a:prstGeom prst="borderCallout1">
            <a:avLst>
              <a:gd name="adj1" fmla="val -14899"/>
              <a:gd name="adj2" fmla="val 33602"/>
              <a:gd name="adj3" fmla="val -997742"/>
              <a:gd name="adj4" fmla="val 6029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/>
              <a:t>キッチンダイニング</a:t>
            </a:r>
          </a:p>
        </p:txBody>
      </p:sp>
      <p:sp>
        <p:nvSpPr>
          <p:cNvPr id="105" name="吹き出し: 線 104">
            <a:extLst>
              <a:ext uri="{FF2B5EF4-FFF2-40B4-BE49-F238E27FC236}">
                <a16:creationId xmlns:a16="http://schemas.microsoft.com/office/drawing/2014/main" id="{0103CE8C-81C1-48FD-9B3D-397F004AD995}"/>
              </a:ext>
            </a:extLst>
          </p:cNvPr>
          <p:cNvSpPr/>
          <p:nvPr/>
        </p:nvSpPr>
        <p:spPr>
          <a:xfrm>
            <a:off x="7402461" y="5710898"/>
            <a:ext cx="2261372" cy="384313"/>
          </a:xfrm>
          <a:prstGeom prst="borderCallout1">
            <a:avLst>
              <a:gd name="adj1" fmla="val -14899"/>
              <a:gd name="adj2" fmla="val 33602"/>
              <a:gd name="adj3" fmla="val -300241"/>
              <a:gd name="adj4" fmla="val 376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/>
              <a:t>スタッフステーション</a:t>
            </a:r>
          </a:p>
        </p:txBody>
      </p:sp>
      <p:sp>
        <p:nvSpPr>
          <p:cNvPr id="106" name="吹き出し: 線 105">
            <a:extLst>
              <a:ext uri="{FF2B5EF4-FFF2-40B4-BE49-F238E27FC236}">
                <a16:creationId xmlns:a16="http://schemas.microsoft.com/office/drawing/2014/main" id="{AB86524B-EF36-4A61-BFD4-D4B2DA317F94}"/>
              </a:ext>
            </a:extLst>
          </p:cNvPr>
          <p:cNvSpPr/>
          <p:nvPr/>
        </p:nvSpPr>
        <p:spPr>
          <a:xfrm>
            <a:off x="1720713" y="5744220"/>
            <a:ext cx="2261372" cy="389872"/>
          </a:xfrm>
          <a:prstGeom prst="borderCallout1">
            <a:avLst>
              <a:gd name="adj1" fmla="val -14899"/>
              <a:gd name="adj2" fmla="val 33602"/>
              <a:gd name="adj3" fmla="val -207164"/>
              <a:gd name="adj4" fmla="val 4725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/>
              <a:t>メイカーズルーム</a:t>
            </a:r>
          </a:p>
        </p:txBody>
      </p:sp>
      <p:sp>
        <p:nvSpPr>
          <p:cNvPr id="107" name="吹き出し: 線 106">
            <a:extLst>
              <a:ext uri="{FF2B5EF4-FFF2-40B4-BE49-F238E27FC236}">
                <a16:creationId xmlns:a16="http://schemas.microsoft.com/office/drawing/2014/main" id="{F01B95CA-0098-4101-9ACC-AB9FC45AAB56}"/>
              </a:ext>
            </a:extLst>
          </p:cNvPr>
          <p:cNvSpPr/>
          <p:nvPr/>
        </p:nvSpPr>
        <p:spPr>
          <a:xfrm>
            <a:off x="3400156" y="837672"/>
            <a:ext cx="1626709" cy="290249"/>
          </a:xfrm>
          <a:prstGeom prst="borderCallout1">
            <a:avLst>
              <a:gd name="adj1" fmla="val 114088"/>
              <a:gd name="adj2" fmla="val 12382"/>
              <a:gd name="adj3" fmla="val 237280"/>
              <a:gd name="adj4" fmla="val -2276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/>
              <a:t>倉庫</a:t>
            </a:r>
          </a:p>
        </p:txBody>
      </p:sp>
    </p:spTree>
    <p:extLst>
      <p:ext uri="{BB962C8B-B14F-4D97-AF65-F5344CB8AC3E}">
        <p14:creationId xmlns:p14="http://schemas.microsoft.com/office/powerpoint/2010/main" val="964201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68EC7EC-888A-49EC-8486-D533B8A7C611}"/>
              </a:ext>
            </a:extLst>
          </p:cNvPr>
          <p:cNvSpPr/>
          <p:nvPr/>
        </p:nvSpPr>
        <p:spPr>
          <a:xfrm>
            <a:off x="957580" y="1288049"/>
            <a:ext cx="9898145" cy="40063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6EBC21F-B64A-4D9E-A26C-963D9A6F833D}"/>
              </a:ext>
            </a:extLst>
          </p:cNvPr>
          <p:cNvSpPr txBox="1"/>
          <p:nvPr/>
        </p:nvSpPr>
        <p:spPr>
          <a:xfrm rot="5400000">
            <a:off x="336469" y="3192908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600" dirty="0"/>
              <a:t>（</a:t>
            </a:r>
            <a:r>
              <a:rPr kumimoji="1" lang="en-US" altLang="ja-JP" sz="600" dirty="0"/>
              <a:t>7250</a:t>
            </a:r>
            <a:r>
              <a:rPr kumimoji="1" lang="ja-JP" altLang="en-US" sz="600" dirty="0"/>
              <a:t>ｍｍ）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2DAFDC6-67B7-436C-861B-453A6F48152C}"/>
              </a:ext>
            </a:extLst>
          </p:cNvPr>
          <p:cNvSpPr txBox="1"/>
          <p:nvPr/>
        </p:nvSpPr>
        <p:spPr>
          <a:xfrm>
            <a:off x="5829563" y="1060183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600" dirty="0"/>
              <a:t>（</a:t>
            </a:r>
            <a:r>
              <a:rPr lang="en-US" altLang="ja-JP" sz="600" dirty="0"/>
              <a:t>2725</a:t>
            </a:r>
            <a:r>
              <a:rPr kumimoji="1" lang="en-US" altLang="ja-JP" sz="600" dirty="0"/>
              <a:t>0</a:t>
            </a:r>
            <a:r>
              <a:rPr lang="en-US" altLang="ja-JP" sz="600" dirty="0"/>
              <a:t>mm</a:t>
            </a:r>
            <a:r>
              <a:rPr kumimoji="1" lang="ja-JP" altLang="en-US" sz="600" dirty="0"/>
              <a:t>）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E16505D-6007-4D32-B83B-B75FFF01B103}"/>
              </a:ext>
            </a:extLst>
          </p:cNvPr>
          <p:cNvSpPr/>
          <p:nvPr/>
        </p:nvSpPr>
        <p:spPr>
          <a:xfrm>
            <a:off x="1207174" y="2782466"/>
            <a:ext cx="798525" cy="25059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974E6F9-C733-4DBC-9362-DC3A45FC81C1}"/>
              </a:ext>
            </a:extLst>
          </p:cNvPr>
          <p:cNvSpPr txBox="1"/>
          <p:nvPr/>
        </p:nvSpPr>
        <p:spPr>
          <a:xfrm>
            <a:off x="1106761" y="3378565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ja-JP" sz="600" dirty="0"/>
              <a:t>2</a:t>
            </a:r>
            <a:r>
              <a:rPr kumimoji="1" lang="ja-JP" altLang="en-US" sz="600" dirty="0"/>
              <a:t>階への階段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313CB68-2D80-4B52-8C65-57C8BFE6C12C}"/>
              </a:ext>
            </a:extLst>
          </p:cNvPr>
          <p:cNvSpPr txBox="1"/>
          <p:nvPr/>
        </p:nvSpPr>
        <p:spPr>
          <a:xfrm>
            <a:off x="1103791" y="2840124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600" dirty="0"/>
              <a:t>（</a:t>
            </a:r>
            <a:r>
              <a:rPr kumimoji="1" lang="en-US" altLang="ja-JP" sz="600" dirty="0"/>
              <a:t>1500mm</a:t>
            </a:r>
            <a:r>
              <a:rPr kumimoji="1" lang="ja-JP" altLang="en-US" sz="600" dirty="0"/>
              <a:t>）</a:t>
            </a: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DA9424EF-497A-4B02-A667-DB313DA0F1EC}"/>
              </a:ext>
            </a:extLst>
          </p:cNvPr>
          <p:cNvSpPr/>
          <p:nvPr/>
        </p:nvSpPr>
        <p:spPr>
          <a:xfrm rot="5400000">
            <a:off x="8827278" y="2570421"/>
            <a:ext cx="4006392" cy="14296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C446741A-EA9A-48B1-8FBE-A0B5C83C8693}"/>
              </a:ext>
            </a:extLst>
          </p:cNvPr>
          <p:cNvSpPr txBox="1"/>
          <p:nvPr/>
        </p:nvSpPr>
        <p:spPr>
          <a:xfrm>
            <a:off x="10202837" y="1508713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en-US" altLang="ja-JP" sz="600" dirty="0"/>
              <a:t>3</a:t>
            </a:r>
            <a:r>
              <a:rPr kumimoji="1" lang="ja-JP" altLang="en-US" sz="600" dirty="0"/>
              <a:t>階への階段</a:t>
            </a: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1FA58B03-30D0-42B7-8320-FF799C564EC8}"/>
              </a:ext>
            </a:extLst>
          </p:cNvPr>
          <p:cNvSpPr/>
          <p:nvPr/>
        </p:nvSpPr>
        <p:spPr>
          <a:xfrm>
            <a:off x="2010982" y="2782466"/>
            <a:ext cx="2366810" cy="2499317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7CDF13F6-8326-4584-AEA9-ACAF541860A5}"/>
              </a:ext>
            </a:extLst>
          </p:cNvPr>
          <p:cNvSpPr txBox="1"/>
          <p:nvPr/>
        </p:nvSpPr>
        <p:spPr>
          <a:xfrm>
            <a:off x="10727826" y="1271828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600" dirty="0"/>
              <a:t>（</a:t>
            </a:r>
            <a:r>
              <a:rPr kumimoji="1" lang="en-US" altLang="ja-JP" sz="600" dirty="0"/>
              <a:t>750mm</a:t>
            </a:r>
            <a:r>
              <a:rPr kumimoji="1" lang="ja-JP" altLang="en-US" sz="600" dirty="0"/>
              <a:t>）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D57D35AF-C7A5-48F1-AB2A-FCA63ABB1584}"/>
              </a:ext>
            </a:extLst>
          </p:cNvPr>
          <p:cNvSpPr txBox="1"/>
          <p:nvPr/>
        </p:nvSpPr>
        <p:spPr>
          <a:xfrm>
            <a:off x="10702511" y="5420586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ja-JP" altLang="en-US" sz="600" dirty="0"/>
              <a:t>室内高　</a:t>
            </a:r>
            <a:r>
              <a:rPr lang="en-US" altLang="ja-JP" sz="600" dirty="0"/>
              <a:t>2500mm</a:t>
            </a:r>
            <a:endParaRPr kumimoji="1" lang="ja-JP" altLang="en-US" sz="600" dirty="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E7EB8569-EC71-49E3-A603-B05811C565C6}"/>
              </a:ext>
            </a:extLst>
          </p:cNvPr>
          <p:cNvSpPr txBox="1"/>
          <p:nvPr/>
        </p:nvSpPr>
        <p:spPr>
          <a:xfrm rot="5400000">
            <a:off x="839648" y="4121700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600" dirty="0"/>
              <a:t>（</a:t>
            </a:r>
            <a:r>
              <a:rPr lang="en-US" altLang="ja-JP" sz="600" dirty="0"/>
              <a:t>4750</a:t>
            </a:r>
            <a:r>
              <a:rPr kumimoji="1" lang="ja-JP" altLang="en-US" sz="600" dirty="0"/>
              <a:t>ｍｍ）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6A3EA780-53DF-4D4E-9098-A64D690F12AE}"/>
              </a:ext>
            </a:extLst>
          </p:cNvPr>
          <p:cNvSpPr txBox="1"/>
          <p:nvPr/>
        </p:nvSpPr>
        <p:spPr>
          <a:xfrm>
            <a:off x="2592203" y="2827090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600" dirty="0"/>
              <a:t>（</a:t>
            </a:r>
            <a:r>
              <a:rPr kumimoji="1" lang="en-US" altLang="ja-JP" sz="600" dirty="0"/>
              <a:t>735</a:t>
            </a:r>
            <a:r>
              <a:rPr lang="en-US" altLang="ja-JP" sz="600" dirty="0"/>
              <a:t>0</a:t>
            </a:r>
            <a:r>
              <a:rPr kumimoji="1" lang="en-US" altLang="ja-JP" sz="600" dirty="0"/>
              <a:t>mm</a:t>
            </a:r>
            <a:r>
              <a:rPr kumimoji="1" lang="ja-JP" altLang="en-US" sz="600" dirty="0"/>
              <a:t>）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EFC9A573-0319-4FF4-9310-F2AB461F6D8A}"/>
              </a:ext>
            </a:extLst>
          </p:cNvPr>
          <p:cNvSpPr txBox="1"/>
          <p:nvPr/>
        </p:nvSpPr>
        <p:spPr>
          <a:xfrm rot="5400000">
            <a:off x="3757918" y="1927328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600" dirty="0"/>
              <a:t>（</a:t>
            </a:r>
            <a:r>
              <a:rPr kumimoji="1" lang="en-US" altLang="ja-JP" sz="600" dirty="0"/>
              <a:t>2500</a:t>
            </a:r>
            <a:r>
              <a:rPr kumimoji="1" lang="ja-JP" altLang="en-US" sz="600" dirty="0"/>
              <a:t>ｍｍ）</a:t>
            </a:r>
          </a:p>
        </p:txBody>
      </p:sp>
      <p:sp>
        <p:nvSpPr>
          <p:cNvPr id="17" name="L 字 16">
            <a:extLst>
              <a:ext uri="{FF2B5EF4-FFF2-40B4-BE49-F238E27FC236}">
                <a16:creationId xmlns:a16="http://schemas.microsoft.com/office/drawing/2014/main" id="{35EAAE7D-C3D4-46BB-8751-6AA6211504C2}"/>
              </a:ext>
            </a:extLst>
          </p:cNvPr>
          <p:cNvSpPr/>
          <p:nvPr/>
        </p:nvSpPr>
        <p:spPr>
          <a:xfrm rot="5400000">
            <a:off x="4371388" y="1302484"/>
            <a:ext cx="2131257" cy="2121775"/>
          </a:xfrm>
          <a:prstGeom prst="corner">
            <a:avLst>
              <a:gd name="adj1" fmla="val 59534"/>
              <a:gd name="adj2" fmla="val 6678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89E37703-2CA3-4E8B-AFD9-E06F3A8527F8}"/>
              </a:ext>
            </a:extLst>
          </p:cNvPr>
          <p:cNvSpPr/>
          <p:nvPr/>
        </p:nvSpPr>
        <p:spPr>
          <a:xfrm>
            <a:off x="4386540" y="3429000"/>
            <a:ext cx="1709460" cy="18594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6201F3F8-F9E8-438E-A12E-50B2210349C2}"/>
              </a:ext>
            </a:extLst>
          </p:cNvPr>
          <p:cNvCxnSpPr/>
          <p:nvPr/>
        </p:nvCxnSpPr>
        <p:spPr>
          <a:xfrm>
            <a:off x="6096000" y="3429000"/>
            <a:ext cx="40190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5D330749-D43C-406F-A9A9-EE2E4391A652}"/>
              </a:ext>
            </a:extLst>
          </p:cNvPr>
          <p:cNvSpPr/>
          <p:nvPr/>
        </p:nvSpPr>
        <p:spPr>
          <a:xfrm>
            <a:off x="6096000" y="4352065"/>
            <a:ext cx="401904" cy="9297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FC7BA2DF-842F-46C1-AFB3-27361C5F88FC}"/>
              </a:ext>
            </a:extLst>
          </p:cNvPr>
          <p:cNvSpPr/>
          <p:nvPr/>
        </p:nvSpPr>
        <p:spPr>
          <a:xfrm>
            <a:off x="6497904" y="3703007"/>
            <a:ext cx="401904" cy="1578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D0B45CD0-F2A6-42D1-BFDE-4F2609229052}"/>
              </a:ext>
            </a:extLst>
          </p:cNvPr>
          <p:cNvSpPr/>
          <p:nvPr/>
        </p:nvSpPr>
        <p:spPr>
          <a:xfrm>
            <a:off x="6899808" y="3703000"/>
            <a:ext cx="1497638" cy="1578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5FFEC273-975C-4C58-8E6C-18F638AEEC2F}"/>
              </a:ext>
            </a:extLst>
          </p:cNvPr>
          <p:cNvSpPr/>
          <p:nvPr/>
        </p:nvSpPr>
        <p:spPr>
          <a:xfrm>
            <a:off x="8408845" y="3702999"/>
            <a:ext cx="1295963" cy="1578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0AF87790-9B0C-4D94-899F-0D7E02E52ACD}"/>
              </a:ext>
            </a:extLst>
          </p:cNvPr>
          <p:cNvSpPr/>
          <p:nvPr/>
        </p:nvSpPr>
        <p:spPr>
          <a:xfrm>
            <a:off x="10108696" y="3702998"/>
            <a:ext cx="593815" cy="1578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DD9B8706-2B66-47BE-914B-6DEE89DC62CC}"/>
              </a:ext>
            </a:extLst>
          </p:cNvPr>
          <p:cNvSpPr/>
          <p:nvPr/>
        </p:nvSpPr>
        <p:spPr>
          <a:xfrm>
            <a:off x="9711766" y="4224042"/>
            <a:ext cx="396929" cy="10643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69B4CC18-954D-4E01-A20B-68AD81AE73C8}"/>
              </a:ext>
            </a:extLst>
          </p:cNvPr>
          <p:cNvSpPr/>
          <p:nvPr/>
        </p:nvSpPr>
        <p:spPr>
          <a:xfrm>
            <a:off x="10128952" y="1282046"/>
            <a:ext cx="1416341" cy="3454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DE344F12-63D6-462C-809A-2859D3430C69}"/>
              </a:ext>
            </a:extLst>
          </p:cNvPr>
          <p:cNvSpPr txBox="1"/>
          <p:nvPr/>
        </p:nvSpPr>
        <p:spPr>
          <a:xfrm>
            <a:off x="10342162" y="1444724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ja-JP" sz="600" dirty="0"/>
              <a:t>2</a:t>
            </a:r>
            <a:r>
              <a:rPr kumimoji="1" lang="ja-JP" altLang="en-US" sz="600" dirty="0"/>
              <a:t>階への階段</a:t>
            </a:r>
          </a:p>
        </p:txBody>
      </p:sp>
      <p:cxnSp>
        <p:nvCxnSpPr>
          <p:cNvPr id="67" name="直線矢印コネクタ 66">
            <a:extLst>
              <a:ext uri="{FF2B5EF4-FFF2-40B4-BE49-F238E27FC236}">
                <a16:creationId xmlns:a16="http://schemas.microsoft.com/office/drawing/2014/main" id="{4BCC577F-0C03-40D5-AEE7-6864DC15A9D3}"/>
              </a:ext>
            </a:extLst>
          </p:cNvPr>
          <p:cNvCxnSpPr>
            <a:cxnSpLocks/>
          </p:cNvCxnSpPr>
          <p:nvPr/>
        </p:nvCxnSpPr>
        <p:spPr>
          <a:xfrm>
            <a:off x="10512619" y="1432188"/>
            <a:ext cx="828892" cy="125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A39FEF49-66B8-4460-A017-8E72EDFF0AAA}"/>
              </a:ext>
            </a:extLst>
          </p:cNvPr>
          <p:cNvSpPr txBox="1"/>
          <p:nvPr/>
        </p:nvSpPr>
        <p:spPr>
          <a:xfrm rot="5400000">
            <a:off x="9727780" y="1391815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600" dirty="0"/>
              <a:t>（</a:t>
            </a:r>
            <a:r>
              <a:rPr lang="en-US" altLang="ja-JP" sz="600" dirty="0"/>
              <a:t>12</a:t>
            </a:r>
            <a:r>
              <a:rPr kumimoji="1" lang="en-US" altLang="ja-JP" sz="600" dirty="0"/>
              <a:t>00</a:t>
            </a:r>
            <a:r>
              <a:rPr kumimoji="1" lang="ja-JP" altLang="en-US" sz="600" dirty="0"/>
              <a:t>ｍｍ）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5981EEAD-9761-4433-9033-737FC5E67FA2}"/>
              </a:ext>
            </a:extLst>
          </p:cNvPr>
          <p:cNvSpPr txBox="1"/>
          <p:nvPr/>
        </p:nvSpPr>
        <p:spPr>
          <a:xfrm>
            <a:off x="10348891" y="1250827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600" dirty="0"/>
              <a:t>（</a:t>
            </a:r>
            <a:r>
              <a:rPr kumimoji="1" lang="en-US" altLang="ja-JP" sz="600" dirty="0"/>
              <a:t>450</a:t>
            </a:r>
            <a:r>
              <a:rPr lang="en-US" altLang="ja-JP" sz="600" dirty="0"/>
              <a:t>0mm</a:t>
            </a:r>
            <a:r>
              <a:rPr kumimoji="1" lang="ja-JP" altLang="en-US" sz="600" dirty="0"/>
              <a:t>）</a:t>
            </a: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F76C93E2-14AE-4722-9458-B0386C8E16E9}"/>
              </a:ext>
            </a:extLst>
          </p:cNvPr>
          <p:cNvSpPr txBox="1"/>
          <p:nvPr/>
        </p:nvSpPr>
        <p:spPr>
          <a:xfrm>
            <a:off x="4872815" y="1339855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600" dirty="0"/>
              <a:t>（</a:t>
            </a:r>
            <a:r>
              <a:rPr lang="en-US" altLang="ja-JP" sz="600" dirty="0"/>
              <a:t>4500mm</a:t>
            </a:r>
            <a:r>
              <a:rPr kumimoji="1" lang="ja-JP" altLang="en-US" sz="600" dirty="0"/>
              <a:t>）</a:t>
            </a:r>
          </a:p>
        </p:txBody>
      </p:sp>
      <p:cxnSp>
        <p:nvCxnSpPr>
          <p:cNvPr id="11" name="コネクタ: カギ線 10">
            <a:extLst>
              <a:ext uri="{FF2B5EF4-FFF2-40B4-BE49-F238E27FC236}">
                <a16:creationId xmlns:a16="http://schemas.microsoft.com/office/drawing/2014/main" id="{44D8FAC6-3385-4652-BEEB-AA154C296D31}"/>
              </a:ext>
            </a:extLst>
          </p:cNvPr>
          <p:cNvCxnSpPr>
            <a:cxnSpLocks/>
          </p:cNvCxnSpPr>
          <p:nvPr/>
        </p:nvCxnSpPr>
        <p:spPr>
          <a:xfrm>
            <a:off x="1574582" y="3702998"/>
            <a:ext cx="1565128" cy="1431493"/>
          </a:xfrm>
          <a:prstGeom prst="bentConnector3">
            <a:avLst>
              <a:gd name="adj1" fmla="val -151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16529856-E1ED-45C9-8BBF-F9BB277791B4}"/>
              </a:ext>
            </a:extLst>
          </p:cNvPr>
          <p:cNvSpPr txBox="1"/>
          <p:nvPr/>
        </p:nvSpPr>
        <p:spPr>
          <a:xfrm>
            <a:off x="642750" y="5262179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600" dirty="0"/>
              <a:t>（</a:t>
            </a:r>
            <a:r>
              <a:rPr lang="en-US" altLang="ja-JP" sz="600" dirty="0"/>
              <a:t>600</a:t>
            </a:r>
            <a:r>
              <a:rPr kumimoji="1" lang="en-US" altLang="ja-JP" sz="600" dirty="0"/>
              <a:t>mm</a:t>
            </a:r>
            <a:r>
              <a:rPr kumimoji="1" lang="ja-JP" altLang="en-US" sz="600" dirty="0"/>
              <a:t>）</a:t>
            </a: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FD89D1B9-94EB-4986-994B-09CAB597BAC2}"/>
              </a:ext>
            </a:extLst>
          </p:cNvPr>
          <p:cNvSpPr txBox="1"/>
          <p:nvPr/>
        </p:nvSpPr>
        <p:spPr>
          <a:xfrm>
            <a:off x="4737194" y="3443806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600" dirty="0"/>
              <a:t>（</a:t>
            </a:r>
            <a:r>
              <a:rPr lang="en-US" altLang="ja-JP" sz="600" dirty="0"/>
              <a:t>3500</a:t>
            </a:r>
            <a:r>
              <a:rPr kumimoji="1" lang="en-US" altLang="ja-JP" sz="600" dirty="0"/>
              <a:t>mm</a:t>
            </a:r>
            <a:r>
              <a:rPr kumimoji="1" lang="ja-JP" altLang="en-US" sz="600" dirty="0"/>
              <a:t>）</a:t>
            </a: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EC82BB73-FC27-4848-9200-92867759E1FF}"/>
              </a:ext>
            </a:extLst>
          </p:cNvPr>
          <p:cNvSpPr txBox="1"/>
          <p:nvPr/>
        </p:nvSpPr>
        <p:spPr>
          <a:xfrm>
            <a:off x="5829562" y="3457248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600" dirty="0"/>
              <a:t>（</a:t>
            </a:r>
            <a:r>
              <a:rPr kumimoji="1" lang="en-US" altLang="ja-JP" sz="600" dirty="0"/>
              <a:t>10</a:t>
            </a:r>
            <a:r>
              <a:rPr lang="en-US" altLang="ja-JP" sz="600" dirty="0"/>
              <a:t>00</a:t>
            </a:r>
            <a:r>
              <a:rPr kumimoji="1" lang="en-US" altLang="ja-JP" sz="600" dirty="0"/>
              <a:t>mm</a:t>
            </a:r>
            <a:r>
              <a:rPr kumimoji="1" lang="ja-JP" altLang="en-US" sz="600" dirty="0"/>
              <a:t>）</a:t>
            </a: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D6D6E0C3-0D49-47C1-9EC9-EBAEDAE184D8}"/>
              </a:ext>
            </a:extLst>
          </p:cNvPr>
          <p:cNvSpPr txBox="1"/>
          <p:nvPr/>
        </p:nvSpPr>
        <p:spPr>
          <a:xfrm>
            <a:off x="6208389" y="3708928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600" dirty="0"/>
              <a:t>（</a:t>
            </a:r>
            <a:r>
              <a:rPr lang="en-US" altLang="ja-JP" sz="600" dirty="0"/>
              <a:t>850</a:t>
            </a:r>
            <a:r>
              <a:rPr kumimoji="1" lang="en-US" altLang="ja-JP" sz="600" dirty="0"/>
              <a:t>mm</a:t>
            </a:r>
            <a:r>
              <a:rPr kumimoji="1" lang="ja-JP" altLang="en-US" sz="600" dirty="0"/>
              <a:t>）</a:t>
            </a: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3497ACAF-8F87-45F0-9807-168819E39F01}"/>
              </a:ext>
            </a:extLst>
          </p:cNvPr>
          <p:cNvSpPr txBox="1"/>
          <p:nvPr/>
        </p:nvSpPr>
        <p:spPr>
          <a:xfrm>
            <a:off x="7005229" y="3692583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600" dirty="0"/>
              <a:t>（</a:t>
            </a:r>
            <a:r>
              <a:rPr kumimoji="1" lang="en-US" altLang="ja-JP" sz="600" dirty="0"/>
              <a:t>4500mm</a:t>
            </a:r>
            <a:r>
              <a:rPr kumimoji="1" lang="ja-JP" altLang="en-US" sz="600" dirty="0"/>
              <a:t>）</a:t>
            </a: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CA3D0E70-61D8-4DDF-AAE7-30526AE95D1F}"/>
              </a:ext>
            </a:extLst>
          </p:cNvPr>
          <p:cNvSpPr txBox="1"/>
          <p:nvPr/>
        </p:nvSpPr>
        <p:spPr>
          <a:xfrm>
            <a:off x="9426679" y="4288474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600" dirty="0"/>
              <a:t>（</a:t>
            </a:r>
            <a:r>
              <a:rPr kumimoji="1" lang="en-US" altLang="ja-JP" sz="600" dirty="0"/>
              <a:t>10</a:t>
            </a:r>
            <a:r>
              <a:rPr lang="en-US" altLang="ja-JP" sz="600" dirty="0"/>
              <a:t>00</a:t>
            </a:r>
            <a:r>
              <a:rPr kumimoji="1" lang="en-US" altLang="ja-JP" sz="600" dirty="0"/>
              <a:t>mm</a:t>
            </a:r>
            <a:r>
              <a:rPr kumimoji="1" lang="ja-JP" altLang="en-US" sz="600" dirty="0"/>
              <a:t>）</a:t>
            </a: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D8F1CF58-B16C-4BCA-9AA7-AF351B8F1C5A}"/>
              </a:ext>
            </a:extLst>
          </p:cNvPr>
          <p:cNvSpPr txBox="1"/>
          <p:nvPr/>
        </p:nvSpPr>
        <p:spPr>
          <a:xfrm>
            <a:off x="8513144" y="3702998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600" dirty="0"/>
              <a:t>（</a:t>
            </a:r>
            <a:r>
              <a:rPr lang="en-US" altLang="ja-JP" sz="600" dirty="0"/>
              <a:t>245</a:t>
            </a:r>
            <a:r>
              <a:rPr kumimoji="1" lang="en-US" altLang="ja-JP" sz="600" dirty="0"/>
              <a:t>0mm</a:t>
            </a:r>
            <a:r>
              <a:rPr kumimoji="1" lang="ja-JP" altLang="en-US" sz="600" dirty="0"/>
              <a:t>）</a:t>
            </a: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2E035A51-5CBF-4B36-B5C3-EBB6F89A696D}"/>
              </a:ext>
            </a:extLst>
          </p:cNvPr>
          <p:cNvSpPr txBox="1"/>
          <p:nvPr/>
        </p:nvSpPr>
        <p:spPr>
          <a:xfrm>
            <a:off x="6208388" y="4243387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ja-JP" altLang="en-US" sz="600" dirty="0"/>
              <a:t>押入</a:t>
            </a:r>
            <a:endParaRPr kumimoji="1" lang="ja-JP" altLang="en-US" sz="600" dirty="0"/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0AEEFD8A-B886-449C-B3F8-BC4FB024D569}"/>
              </a:ext>
            </a:extLst>
          </p:cNvPr>
          <p:cNvSpPr txBox="1"/>
          <p:nvPr/>
        </p:nvSpPr>
        <p:spPr>
          <a:xfrm>
            <a:off x="5800913" y="4634988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ja-JP" altLang="en-US" sz="600" dirty="0"/>
              <a:t>押入</a:t>
            </a:r>
            <a:endParaRPr kumimoji="1" lang="ja-JP" altLang="en-US" sz="600" dirty="0"/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E9CFA190-DC54-493C-9499-D561D6DC7EE8}"/>
              </a:ext>
            </a:extLst>
          </p:cNvPr>
          <p:cNvSpPr txBox="1"/>
          <p:nvPr/>
        </p:nvSpPr>
        <p:spPr>
          <a:xfrm rot="5400000">
            <a:off x="3954220" y="2294538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600" dirty="0"/>
              <a:t>（</a:t>
            </a:r>
            <a:r>
              <a:rPr kumimoji="1" lang="en-US" altLang="ja-JP" sz="600" dirty="0"/>
              <a:t>3500</a:t>
            </a:r>
            <a:r>
              <a:rPr kumimoji="1" lang="ja-JP" altLang="en-US" sz="600" dirty="0"/>
              <a:t>ｍｍ）</a:t>
            </a: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D225B390-93DF-4E58-871D-758B7115B187}"/>
              </a:ext>
            </a:extLst>
          </p:cNvPr>
          <p:cNvSpPr txBox="1"/>
          <p:nvPr/>
        </p:nvSpPr>
        <p:spPr>
          <a:xfrm rot="5400000">
            <a:off x="4051485" y="3914083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600" dirty="0"/>
              <a:t>（</a:t>
            </a:r>
            <a:r>
              <a:rPr kumimoji="1" lang="en-US" altLang="ja-JP" sz="600" dirty="0"/>
              <a:t>3750</a:t>
            </a:r>
            <a:r>
              <a:rPr kumimoji="1" lang="ja-JP" altLang="en-US" sz="600" dirty="0"/>
              <a:t>ｍｍ）</a:t>
            </a: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2707EEFD-34FC-48C6-B3A9-66E8BC9A8129}"/>
              </a:ext>
            </a:extLst>
          </p:cNvPr>
          <p:cNvSpPr txBox="1"/>
          <p:nvPr/>
        </p:nvSpPr>
        <p:spPr>
          <a:xfrm rot="5400000">
            <a:off x="6499679" y="4453634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600" dirty="0"/>
              <a:t>（</a:t>
            </a:r>
            <a:r>
              <a:rPr kumimoji="1" lang="en-US" altLang="ja-JP" sz="600" dirty="0"/>
              <a:t>3150</a:t>
            </a:r>
            <a:r>
              <a:rPr kumimoji="1" lang="ja-JP" altLang="en-US" sz="600" dirty="0"/>
              <a:t>ｍｍ）</a:t>
            </a: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F3922187-BCB9-4D06-9880-C9C1CBDA464B}"/>
              </a:ext>
            </a:extLst>
          </p:cNvPr>
          <p:cNvSpPr txBox="1"/>
          <p:nvPr/>
        </p:nvSpPr>
        <p:spPr>
          <a:xfrm>
            <a:off x="9879298" y="3729477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600" dirty="0"/>
              <a:t>（</a:t>
            </a:r>
            <a:r>
              <a:rPr kumimoji="1" lang="en-US" altLang="ja-JP" sz="600" dirty="0"/>
              <a:t>1</a:t>
            </a:r>
            <a:r>
              <a:rPr lang="en-US" altLang="ja-JP" sz="600" dirty="0"/>
              <a:t>500</a:t>
            </a:r>
            <a:r>
              <a:rPr kumimoji="1" lang="en-US" altLang="ja-JP" sz="600" dirty="0"/>
              <a:t>mm</a:t>
            </a:r>
            <a:r>
              <a:rPr kumimoji="1" lang="ja-JP" altLang="en-US" sz="600" dirty="0"/>
              <a:t>）</a:t>
            </a: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A7ECAFFD-AC09-4636-AF0A-8B4351CF58E0}"/>
              </a:ext>
            </a:extLst>
          </p:cNvPr>
          <p:cNvSpPr txBox="1"/>
          <p:nvPr/>
        </p:nvSpPr>
        <p:spPr>
          <a:xfrm>
            <a:off x="10676028" y="5095849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600" dirty="0"/>
              <a:t>（</a:t>
            </a:r>
            <a:r>
              <a:rPr lang="en-US" altLang="ja-JP" sz="600" dirty="0"/>
              <a:t>3000</a:t>
            </a:r>
            <a:r>
              <a:rPr kumimoji="1" lang="en-US" altLang="ja-JP" sz="600" dirty="0"/>
              <a:t>mm</a:t>
            </a:r>
            <a:r>
              <a:rPr kumimoji="1" lang="ja-JP" altLang="en-US" sz="600" dirty="0"/>
              <a:t>）</a:t>
            </a:r>
          </a:p>
        </p:txBody>
      </p:sp>
      <p:sp>
        <p:nvSpPr>
          <p:cNvPr id="88" name="部分円 87">
            <a:extLst>
              <a:ext uri="{FF2B5EF4-FFF2-40B4-BE49-F238E27FC236}">
                <a16:creationId xmlns:a16="http://schemas.microsoft.com/office/drawing/2014/main" id="{56E32591-957C-450A-A8CE-57E46B8775BC}"/>
              </a:ext>
            </a:extLst>
          </p:cNvPr>
          <p:cNvSpPr/>
          <p:nvPr/>
        </p:nvSpPr>
        <p:spPr>
          <a:xfrm>
            <a:off x="3709588" y="2507391"/>
            <a:ext cx="841572" cy="639397"/>
          </a:xfrm>
          <a:prstGeom prst="pie">
            <a:avLst>
              <a:gd name="adj1" fmla="val 10804289"/>
              <a:gd name="adj2" fmla="val 16200000"/>
            </a:avLst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9" name="部分円 88">
            <a:extLst>
              <a:ext uri="{FF2B5EF4-FFF2-40B4-BE49-F238E27FC236}">
                <a16:creationId xmlns:a16="http://schemas.microsoft.com/office/drawing/2014/main" id="{155576A2-B442-4D9F-BD55-64C63D6C2B44}"/>
              </a:ext>
            </a:extLst>
          </p:cNvPr>
          <p:cNvSpPr/>
          <p:nvPr/>
        </p:nvSpPr>
        <p:spPr>
          <a:xfrm>
            <a:off x="1386579" y="2520425"/>
            <a:ext cx="841572" cy="639397"/>
          </a:xfrm>
          <a:prstGeom prst="pie">
            <a:avLst>
              <a:gd name="adj1" fmla="val 10804289"/>
              <a:gd name="adj2" fmla="val 16200000"/>
            </a:avLst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0" name="部分円 89">
            <a:extLst>
              <a:ext uri="{FF2B5EF4-FFF2-40B4-BE49-F238E27FC236}">
                <a16:creationId xmlns:a16="http://schemas.microsoft.com/office/drawing/2014/main" id="{C73CF234-BC4B-4380-9617-9CBE5C0C9103}"/>
              </a:ext>
            </a:extLst>
          </p:cNvPr>
          <p:cNvSpPr/>
          <p:nvPr/>
        </p:nvSpPr>
        <p:spPr>
          <a:xfrm>
            <a:off x="5712545" y="3208876"/>
            <a:ext cx="506744" cy="516364"/>
          </a:xfrm>
          <a:prstGeom prst="pie">
            <a:avLst>
              <a:gd name="adj1" fmla="val 10804289"/>
              <a:gd name="adj2" fmla="val 16200000"/>
            </a:avLst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1" name="部分円 90">
            <a:extLst>
              <a:ext uri="{FF2B5EF4-FFF2-40B4-BE49-F238E27FC236}">
                <a16:creationId xmlns:a16="http://schemas.microsoft.com/office/drawing/2014/main" id="{1B04093C-ECB0-4B21-AC09-FDD9C186C0E3}"/>
              </a:ext>
            </a:extLst>
          </p:cNvPr>
          <p:cNvSpPr/>
          <p:nvPr/>
        </p:nvSpPr>
        <p:spPr>
          <a:xfrm>
            <a:off x="9303850" y="3536645"/>
            <a:ext cx="506744" cy="516364"/>
          </a:xfrm>
          <a:prstGeom prst="pie">
            <a:avLst>
              <a:gd name="adj1" fmla="val 10804289"/>
              <a:gd name="adj2" fmla="val 16200000"/>
            </a:avLst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2" name="部分円 91">
            <a:extLst>
              <a:ext uri="{FF2B5EF4-FFF2-40B4-BE49-F238E27FC236}">
                <a16:creationId xmlns:a16="http://schemas.microsoft.com/office/drawing/2014/main" id="{69A7E7CA-74F0-4564-9534-9BF5AEF07EA3}"/>
              </a:ext>
            </a:extLst>
          </p:cNvPr>
          <p:cNvSpPr/>
          <p:nvPr/>
        </p:nvSpPr>
        <p:spPr>
          <a:xfrm>
            <a:off x="7950759" y="3515760"/>
            <a:ext cx="506744" cy="516364"/>
          </a:xfrm>
          <a:prstGeom prst="pie">
            <a:avLst>
              <a:gd name="adj1" fmla="val 10804289"/>
              <a:gd name="adj2" fmla="val 16200000"/>
            </a:avLst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3" name="部分円 92">
            <a:extLst>
              <a:ext uri="{FF2B5EF4-FFF2-40B4-BE49-F238E27FC236}">
                <a16:creationId xmlns:a16="http://schemas.microsoft.com/office/drawing/2014/main" id="{BC4260F8-9093-4C27-B3C3-CA6726BCCA36}"/>
              </a:ext>
            </a:extLst>
          </p:cNvPr>
          <p:cNvSpPr/>
          <p:nvPr/>
        </p:nvSpPr>
        <p:spPr>
          <a:xfrm rot="10800000">
            <a:off x="10047550" y="1309460"/>
            <a:ext cx="506744" cy="516364"/>
          </a:xfrm>
          <a:prstGeom prst="pie">
            <a:avLst>
              <a:gd name="adj1" fmla="val 10804289"/>
              <a:gd name="adj2" fmla="val 16200000"/>
            </a:avLst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4" name="部分円 93">
            <a:extLst>
              <a:ext uri="{FF2B5EF4-FFF2-40B4-BE49-F238E27FC236}">
                <a16:creationId xmlns:a16="http://schemas.microsoft.com/office/drawing/2014/main" id="{817E8A1D-69BB-4DF8-BB2E-B022795621DA}"/>
              </a:ext>
            </a:extLst>
          </p:cNvPr>
          <p:cNvSpPr/>
          <p:nvPr/>
        </p:nvSpPr>
        <p:spPr>
          <a:xfrm>
            <a:off x="9986237" y="3835444"/>
            <a:ext cx="506744" cy="516364"/>
          </a:xfrm>
          <a:prstGeom prst="pie">
            <a:avLst>
              <a:gd name="adj1" fmla="val 10804289"/>
              <a:gd name="adj2" fmla="val 16200000"/>
            </a:avLst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5" name="部分円 94">
            <a:extLst>
              <a:ext uri="{FF2B5EF4-FFF2-40B4-BE49-F238E27FC236}">
                <a16:creationId xmlns:a16="http://schemas.microsoft.com/office/drawing/2014/main" id="{4AFC734C-796E-429F-B010-7A8A45FDE0F1}"/>
              </a:ext>
            </a:extLst>
          </p:cNvPr>
          <p:cNvSpPr/>
          <p:nvPr/>
        </p:nvSpPr>
        <p:spPr>
          <a:xfrm rot="5400000">
            <a:off x="9531779" y="3993442"/>
            <a:ext cx="506744" cy="516364"/>
          </a:xfrm>
          <a:prstGeom prst="pie">
            <a:avLst>
              <a:gd name="adj1" fmla="val 10804289"/>
              <a:gd name="adj2" fmla="val 16200000"/>
            </a:avLst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6" name="部分円 95">
            <a:extLst>
              <a:ext uri="{FF2B5EF4-FFF2-40B4-BE49-F238E27FC236}">
                <a16:creationId xmlns:a16="http://schemas.microsoft.com/office/drawing/2014/main" id="{BD7BD96B-92C2-47D1-9450-120950B5F701}"/>
              </a:ext>
            </a:extLst>
          </p:cNvPr>
          <p:cNvSpPr/>
          <p:nvPr/>
        </p:nvSpPr>
        <p:spPr>
          <a:xfrm rot="5400000">
            <a:off x="6182652" y="2262243"/>
            <a:ext cx="506744" cy="516364"/>
          </a:xfrm>
          <a:prstGeom prst="pie">
            <a:avLst>
              <a:gd name="adj1" fmla="val 10804289"/>
              <a:gd name="adj2" fmla="val 16200000"/>
            </a:avLst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7" name="正方形/長方形 96">
            <a:extLst>
              <a:ext uri="{FF2B5EF4-FFF2-40B4-BE49-F238E27FC236}">
                <a16:creationId xmlns:a16="http://schemas.microsoft.com/office/drawing/2014/main" id="{FCF6AC6C-3080-441B-91B2-F5948946AC85}"/>
              </a:ext>
            </a:extLst>
          </p:cNvPr>
          <p:cNvSpPr/>
          <p:nvPr/>
        </p:nvSpPr>
        <p:spPr>
          <a:xfrm>
            <a:off x="8708301" y="1311769"/>
            <a:ext cx="1386105" cy="315759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BD4269D-5634-4F96-9D6E-FC5A65A223D8}"/>
              </a:ext>
            </a:extLst>
          </p:cNvPr>
          <p:cNvSpPr txBox="1"/>
          <p:nvPr/>
        </p:nvSpPr>
        <p:spPr>
          <a:xfrm>
            <a:off x="7719451" y="1314020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600" dirty="0"/>
              <a:t>（</a:t>
            </a:r>
            <a:r>
              <a:rPr kumimoji="1" lang="en-US" altLang="ja-JP" sz="600" dirty="0"/>
              <a:t>880</a:t>
            </a:r>
            <a:r>
              <a:rPr lang="en-US" altLang="ja-JP" sz="600" dirty="0"/>
              <a:t>0mm</a:t>
            </a:r>
            <a:r>
              <a:rPr kumimoji="1" lang="ja-JP" altLang="en-US" sz="600" dirty="0"/>
              <a:t>）</a:t>
            </a: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A6783B34-2FD6-4D05-8EBC-C2D14A2177B9}"/>
              </a:ext>
            </a:extLst>
          </p:cNvPr>
          <p:cNvSpPr txBox="1"/>
          <p:nvPr/>
        </p:nvSpPr>
        <p:spPr>
          <a:xfrm>
            <a:off x="8728250" y="1353864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600" dirty="0"/>
              <a:t>システムキッチン</a:t>
            </a:r>
          </a:p>
        </p:txBody>
      </p: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22C65D45-0A77-4246-B882-2BFF7CB20175}"/>
              </a:ext>
            </a:extLst>
          </p:cNvPr>
          <p:cNvSpPr txBox="1"/>
          <p:nvPr/>
        </p:nvSpPr>
        <p:spPr>
          <a:xfrm>
            <a:off x="512822" y="539498"/>
            <a:ext cx="3361948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ja-JP" dirty="0"/>
              <a:t>3</a:t>
            </a:r>
            <a:r>
              <a:rPr kumimoji="1" lang="ja-JP" altLang="en-US" dirty="0"/>
              <a:t>階　完成予想図（参考）</a:t>
            </a: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D7F0A263-D2CA-4049-8D47-E3F3CE52E4A7}"/>
              </a:ext>
            </a:extLst>
          </p:cNvPr>
          <p:cNvSpPr txBox="1"/>
          <p:nvPr/>
        </p:nvSpPr>
        <p:spPr>
          <a:xfrm>
            <a:off x="9419677" y="4622719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600" dirty="0"/>
              <a:t>トイレ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F1B0563D-705D-4B01-B7D0-328D06EFACAB}"/>
              </a:ext>
            </a:extLst>
          </p:cNvPr>
          <p:cNvSpPr txBox="1"/>
          <p:nvPr/>
        </p:nvSpPr>
        <p:spPr>
          <a:xfrm>
            <a:off x="9919823" y="4459507"/>
            <a:ext cx="999349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ja-JP" altLang="en-US" sz="600" dirty="0"/>
              <a:t>バスルーム</a:t>
            </a:r>
            <a:endParaRPr kumimoji="1" lang="ja-JP" altLang="en-US" sz="600" dirty="0"/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567709AF-4A69-4C7B-BA30-FC8830769932}"/>
              </a:ext>
            </a:extLst>
          </p:cNvPr>
          <p:cNvSpPr/>
          <p:nvPr/>
        </p:nvSpPr>
        <p:spPr>
          <a:xfrm>
            <a:off x="4395957" y="4342526"/>
            <a:ext cx="401904" cy="9297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36E548A3-6BF7-4C50-8AF9-1B698F48D994}"/>
              </a:ext>
            </a:extLst>
          </p:cNvPr>
          <p:cNvSpPr txBox="1"/>
          <p:nvPr/>
        </p:nvSpPr>
        <p:spPr>
          <a:xfrm>
            <a:off x="4415972" y="4323444"/>
            <a:ext cx="369332" cy="92971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kumimoji="1" lang="ja-JP" altLang="en-US" sz="600" dirty="0"/>
              <a:t>トイレ</a:t>
            </a:r>
            <a:endParaRPr kumimoji="1" lang="en-US" altLang="ja-JP" sz="600" dirty="0"/>
          </a:p>
          <a:p>
            <a:pPr algn="ctr"/>
            <a:r>
              <a:rPr lang="ja-JP" altLang="en-US" sz="600" dirty="0"/>
              <a:t>バスルーム</a:t>
            </a:r>
            <a:endParaRPr kumimoji="1" lang="ja-JP" altLang="en-US" sz="600" dirty="0"/>
          </a:p>
        </p:txBody>
      </p:sp>
      <p:sp>
        <p:nvSpPr>
          <p:cNvPr id="100" name="吹き出し: 線 99">
            <a:extLst>
              <a:ext uri="{FF2B5EF4-FFF2-40B4-BE49-F238E27FC236}">
                <a16:creationId xmlns:a16="http://schemas.microsoft.com/office/drawing/2014/main" id="{EDCEEED6-CEDF-49A0-9238-EB01256D5636}"/>
              </a:ext>
            </a:extLst>
          </p:cNvPr>
          <p:cNvSpPr/>
          <p:nvPr/>
        </p:nvSpPr>
        <p:spPr>
          <a:xfrm>
            <a:off x="3333685" y="743847"/>
            <a:ext cx="2261372" cy="389872"/>
          </a:xfrm>
          <a:prstGeom prst="borderCallout1">
            <a:avLst>
              <a:gd name="adj1" fmla="val 124358"/>
              <a:gd name="adj2" fmla="val 16753"/>
              <a:gd name="adj3" fmla="val 318105"/>
              <a:gd name="adj4" fmla="val -3150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/>
              <a:t>屋上菜園</a:t>
            </a:r>
          </a:p>
        </p:txBody>
      </p:sp>
      <p:pic>
        <p:nvPicPr>
          <p:cNvPr id="2050" name="Picture 2" descr="屋上菜園のイラスト素材 - PIXTA">
            <a:extLst>
              <a:ext uri="{FF2B5EF4-FFF2-40B4-BE49-F238E27FC236}">
                <a16:creationId xmlns:a16="http://schemas.microsoft.com/office/drawing/2014/main" id="{5BAB906E-706C-46F4-9C3E-BBA41C0C3D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82" t="28654" r="5729" b="18346"/>
          <a:stretch/>
        </p:blipFill>
        <p:spPr bwMode="auto">
          <a:xfrm>
            <a:off x="2908764" y="1472340"/>
            <a:ext cx="1169597" cy="114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2" descr="屋上菜園のイラスト素材 - PIXTA">
            <a:extLst>
              <a:ext uri="{FF2B5EF4-FFF2-40B4-BE49-F238E27FC236}">
                <a16:creationId xmlns:a16="http://schemas.microsoft.com/office/drawing/2014/main" id="{ED762D64-99F8-488D-B6ED-52173CBC6E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82" t="28654" r="5729" b="18346"/>
          <a:stretch/>
        </p:blipFill>
        <p:spPr bwMode="auto">
          <a:xfrm flipH="1">
            <a:off x="1757912" y="1474786"/>
            <a:ext cx="1169596" cy="114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東屋（寄棟）ベンチ付 - 株式会社ザイエンス">
            <a:extLst>
              <a:ext uri="{FF2B5EF4-FFF2-40B4-BE49-F238E27FC236}">
                <a16:creationId xmlns:a16="http://schemas.microsoft.com/office/drawing/2014/main" id="{F704D665-BB4B-4A77-A797-8A51CE29C0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3" t="21750" r="3385" b="7899"/>
          <a:stretch/>
        </p:blipFill>
        <p:spPr bwMode="auto">
          <a:xfrm>
            <a:off x="2112505" y="3621537"/>
            <a:ext cx="2205331" cy="111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吹き出し: 線 72">
            <a:extLst>
              <a:ext uri="{FF2B5EF4-FFF2-40B4-BE49-F238E27FC236}">
                <a16:creationId xmlns:a16="http://schemas.microsoft.com/office/drawing/2014/main" id="{22172402-6BCD-420C-9307-DF64AC33D3E3}"/>
              </a:ext>
            </a:extLst>
          </p:cNvPr>
          <p:cNvSpPr/>
          <p:nvPr/>
        </p:nvSpPr>
        <p:spPr>
          <a:xfrm>
            <a:off x="1720713" y="5744220"/>
            <a:ext cx="2261372" cy="389872"/>
          </a:xfrm>
          <a:prstGeom prst="borderCallout1">
            <a:avLst>
              <a:gd name="adj1" fmla="val -14899"/>
              <a:gd name="adj2" fmla="val 33602"/>
              <a:gd name="adj3" fmla="val -307331"/>
              <a:gd name="adj4" fmla="val 5441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/>
              <a:t>東屋</a:t>
            </a:r>
          </a:p>
        </p:txBody>
      </p:sp>
      <p:pic>
        <p:nvPicPr>
          <p:cNvPr id="2054" name="Picture 6" descr="平面図 家具クリップアートベクターグラフィック。2,061 平面図  家具EPSクリップアートベクターとストックイラストは数千ものロイヤリティーフリーイラストレーターから購入が可能です。">
            <a:extLst>
              <a:ext uri="{FF2B5EF4-FFF2-40B4-BE49-F238E27FC236}">
                <a16:creationId xmlns:a16="http://schemas.microsoft.com/office/drawing/2014/main" id="{E2F2D5E3-7BCD-4FB3-AA1A-9F34EC6250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28" t="72044" r="35928" b="18582"/>
          <a:stretch/>
        </p:blipFill>
        <p:spPr bwMode="auto">
          <a:xfrm rot="10800000">
            <a:off x="9556533" y="1346221"/>
            <a:ext cx="488089" cy="22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 descr="武器 が含まれている画像&#10;&#10;自動的に生成された説明">
            <a:extLst>
              <a:ext uri="{FF2B5EF4-FFF2-40B4-BE49-F238E27FC236}">
                <a16:creationId xmlns:a16="http://schemas.microsoft.com/office/drawing/2014/main" id="{8CFDD6DF-320A-43EE-8BC2-FB64D4B724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258" y="2040978"/>
            <a:ext cx="1636063" cy="1154225"/>
          </a:xfrm>
          <a:prstGeom prst="rect">
            <a:avLst/>
          </a:prstGeom>
        </p:spPr>
      </p:pic>
      <p:pic>
        <p:nvPicPr>
          <p:cNvPr id="9" name="図 8" descr="座る, テーブル, 男, 記号 が含まれている画像&#10;&#10;自動的に生成された説明">
            <a:extLst>
              <a:ext uri="{FF2B5EF4-FFF2-40B4-BE49-F238E27FC236}">
                <a16:creationId xmlns:a16="http://schemas.microsoft.com/office/drawing/2014/main" id="{DADA4A7A-2FCC-4F07-AEAB-151074F6AF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44700" y="1806099"/>
            <a:ext cx="804110" cy="502185"/>
          </a:xfrm>
          <a:prstGeom prst="rect">
            <a:avLst/>
          </a:prstGeom>
        </p:spPr>
      </p:pic>
      <p:pic>
        <p:nvPicPr>
          <p:cNvPr id="106" name="図 105" descr="座る, テーブル, 男, 記号 が含まれている画像&#10;&#10;自動的に生成された説明">
            <a:extLst>
              <a:ext uri="{FF2B5EF4-FFF2-40B4-BE49-F238E27FC236}">
                <a16:creationId xmlns:a16="http://schemas.microsoft.com/office/drawing/2014/main" id="{FF527E37-A9C0-4029-824A-A0E82C2FDFD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32"/>
          <a:stretch/>
        </p:blipFill>
        <p:spPr>
          <a:xfrm rot="16200000" flipH="1">
            <a:off x="6201479" y="1770107"/>
            <a:ext cx="804110" cy="207241"/>
          </a:xfrm>
          <a:prstGeom prst="rect">
            <a:avLst/>
          </a:prstGeom>
        </p:spPr>
      </p:pic>
      <p:pic>
        <p:nvPicPr>
          <p:cNvPr id="2056" name="Picture 8" descr="間取り図家具セットイラスト - No: 913470／無料イラストなら「イラストAC」">
            <a:extLst>
              <a:ext uri="{FF2B5EF4-FFF2-40B4-BE49-F238E27FC236}">
                <a16:creationId xmlns:a16="http://schemas.microsoft.com/office/drawing/2014/main" id="{122E4F61-B0AE-4F9C-859C-426625CE13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" t="45813" r="53940" b="38990"/>
          <a:stretch/>
        </p:blipFill>
        <p:spPr bwMode="auto">
          <a:xfrm>
            <a:off x="6751741" y="1297743"/>
            <a:ext cx="1211332" cy="29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平面図 家具クリップアートベクターグラフィック。2,061 平面図  家具EPSクリップアートベクターとストックイラストは数千ものロイヤリティーフリーイラストレーターから購入が可能です。">
            <a:extLst>
              <a:ext uri="{FF2B5EF4-FFF2-40B4-BE49-F238E27FC236}">
                <a16:creationId xmlns:a16="http://schemas.microsoft.com/office/drawing/2014/main" id="{B5EE9415-6FDF-48AA-AD36-D7F3646CD9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726" b="78726"/>
          <a:stretch/>
        </p:blipFill>
        <p:spPr bwMode="auto">
          <a:xfrm rot="5400000">
            <a:off x="5237310" y="1437755"/>
            <a:ext cx="710525" cy="110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10" descr="平面図 家具クリップアートベクターグラフィック。2,061 平面図  家具EPSクリップアートベクターとストックイラストは数千ものロイヤリティーフリーイラストレーターから購入が可能です。">
            <a:extLst>
              <a:ext uri="{FF2B5EF4-FFF2-40B4-BE49-F238E27FC236}">
                <a16:creationId xmlns:a16="http://schemas.microsoft.com/office/drawing/2014/main" id="{2E1E86D2-05C3-41DC-98A2-5F3D844A93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726" b="78726"/>
          <a:stretch/>
        </p:blipFill>
        <p:spPr bwMode="auto">
          <a:xfrm rot="5400000">
            <a:off x="5104830" y="3941675"/>
            <a:ext cx="710525" cy="110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10" descr="平面図 家具クリップアートベクターグラフィック。2,061 平面図  家具EPSクリップアートベクターとストックイラストは数千ものロイヤリティーフリーイラストレーターから購入が可能です。">
            <a:extLst>
              <a:ext uri="{FF2B5EF4-FFF2-40B4-BE49-F238E27FC236}">
                <a16:creationId xmlns:a16="http://schemas.microsoft.com/office/drawing/2014/main" id="{4747C044-9739-44DF-845B-88AC8E70C4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726" b="78726"/>
          <a:stretch/>
        </p:blipFill>
        <p:spPr bwMode="auto">
          <a:xfrm rot="5400000">
            <a:off x="7370483" y="3981557"/>
            <a:ext cx="710525" cy="110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10" descr="平面図 家具クリップアートベクターグラフィック。2,061 平面図  家具EPSクリップアートベクターとストックイラストは数千ものロイヤリティーフリーイラストレーターから購入が可能です。">
            <a:extLst>
              <a:ext uri="{FF2B5EF4-FFF2-40B4-BE49-F238E27FC236}">
                <a16:creationId xmlns:a16="http://schemas.microsoft.com/office/drawing/2014/main" id="{600D1B9F-7DDD-4BF0-AB6E-E83C1D8993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726" b="78726"/>
          <a:stretch/>
        </p:blipFill>
        <p:spPr bwMode="auto">
          <a:xfrm rot="5400000">
            <a:off x="8744568" y="3981557"/>
            <a:ext cx="710525" cy="110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" name="吹き出し: 線 110">
            <a:extLst>
              <a:ext uri="{FF2B5EF4-FFF2-40B4-BE49-F238E27FC236}">
                <a16:creationId xmlns:a16="http://schemas.microsoft.com/office/drawing/2014/main" id="{A8811BF8-B628-49C8-AF86-B5E6993C9515}"/>
              </a:ext>
            </a:extLst>
          </p:cNvPr>
          <p:cNvSpPr/>
          <p:nvPr/>
        </p:nvSpPr>
        <p:spPr>
          <a:xfrm>
            <a:off x="7450394" y="5740159"/>
            <a:ext cx="2261372" cy="389872"/>
          </a:xfrm>
          <a:prstGeom prst="borderCallout1">
            <a:avLst>
              <a:gd name="adj1" fmla="val -14899"/>
              <a:gd name="adj2" fmla="val 33602"/>
              <a:gd name="adj3" fmla="val -727546"/>
              <a:gd name="adj4" fmla="val 2198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/>
              <a:t>生活訓練モデルルーム</a:t>
            </a:r>
          </a:p>
        </p:txBody>
      </p:sp>
    </p:spTree>
    <p:extLst>
      <p:ext uri="{BB962C8B-B14F-4D97-AF65-F5344CB8AC3E}">
        <p14:creationId xmlns:p14="http://schemas.microsoft.com/office/powerpoint/2010/main" val="3530711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ローカウンター(左)とハイカウンター(右)">
            <a:extLst>
              <a:ext uri="{FF2B5EF4-FFF2-40B4-BE49-F238E27FC236}">
                <a16:creationId xmlns:a16="http://schemas.microsoft.com/office/drawing/2014/main" id="{65C0CFEA-2A39-4903-A2EE-93D0FCBB8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173" y="894982"/>
            <a:ext cx="9016513" cy="481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右中かっこ 2">
            <a:extLst>
              <a:ext uri="{FF2B5EF4-FFF2-40B4-BE49-F238E27FC236}">
                <a16:creationId xmlns:a16="http://schemas.microsoft.com/office/drawing/2014/main" id="{76610D94-2543-4009-8485-8310C1886103}"/>
              </a:ext>
            </a:extLst>
          </p:cNvPr>
          <p:cNvSpPr/>
          <p:nvPr/>
        </p:nvSpPr>
        <p:spPr>
          <a:xfrm>
            <a:off x="9381506" y="3336966"/>
            <a:ext cx="510639" cy="1816925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928AA31-FA23-40DE-9648-BC4081843A53}"/>
              </a:ext>
            </a:extLst>
          </p:cNvPr>
          <p:cNvSpPr txBox="1"/>
          <p:nvPr/>
        </p:nvSpPr>
        <p:spPr>
          <a:xfrm>
            <a:off x="9984317" y="4060762"/>
            <a:ext cx="111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950mm</a:t>
            </a:r>
          </a:p>
        </p:txBody>
      </p:sp>
      <p:sp>
        <p:nvSpPr>
          <p:cNvPr id="6" name="右中かっこ 5">
            <a:extLst>
              <a:ext uri="{FF2B5EF4-FFF2-40B4-BE49-F238E27FC236}">
                <a16:creationId xmlns:a16="http://schemas.microsoft.com/office/drawing/2014/main" id="{9E83F21D-8069-4A5E-8332-BA7114C20BBE}"/>
              </a:ext>
            </a:extLst>
          </p:cNvPr>
          <p:cNvSpPr/>
          <p:nvPr/>
        </p:nvSpPr>
        <p:spPr>
          <a:xfrm>
            <a:off x="4935049" y="3623733"/>
            <a:ext cx="510639" cy="1345492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CC00E0B-371C-4C3B-B8FF-0B0C17B288A2}"/>
              </a:ext>
            </a:extLst>
          </p:cNvPr>
          <p:cNvSpPr txBox="1"/>
          <p:nvPr/>
        </p:nvSpPr>
        <p:spPr>
          <a:xfrm>
            <a:off x="5445688" y="4111813"/>
            <a:ext cx="111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700mm</a:t>
            </a:r>
          </a:p>
        </p:txBody>
      </p:sp>
    </p:spTree>
    <p:extLst>
      <p:ext uri="{BB962C8B-B14F-4D97-AF65-F5344CB8AC3E}">
        <p14:creationId xmlns:p14="http://schemas.microsoft.com/office/powerpoint/2010/main" val="1077370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2345</TotalTime>
  <Words>1063</Words>
  <Application>Microsoft Office PowerPoint</Application>
  <PresentationFormat>ワイド画面</PresentationFormat>
  <Paragraphs>273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3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村濱 興仁</dc:creator>
  <cp:lastModifiedBy>office365</cp:lastModifiedBy>
  <cp:revision>5</cp:revision>
  <cp:lastPrinted>2022-02-17T12:17:19Z</cp:lastPrinted>
  <dcterms:created xsi:type="dcterms:W3CDTF">2021-12-07T02:08:12Z</dcterms:created>
  <dcterms:modified xsi:type="dcterms:W3CDTF">2022-05-31T16:40:55Z</dcterms:modified>
</cp:coreProperties>
</file>