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5"/>
  </p:notesMasterIdLst>
  <p:sldIdLst>
    <p:sldId id="345" r:id="rId2"/>
    <p:sldId id="262" r:id="rId3"/>
    <p:sldId id="259" r:id="rId4"/>
  </p:sldIdLst>
  <p:sldSz cx="9144000" cy="6858000" type="screen4x3"/>
  <p:notesSz cx="6735763" cy="9866313"/>
  <p:defaultTextStyle>
    <a:defPPr>
      <a:defRPr lang="ja-JP"/>
    </a:defPPr>
    <a:lvl1pPr marL="0" algn="l" defTabSz="1092342" rtl="0" eaLnBrk="1" latinLnBrk="0" hangingPunct="1">
      <a:defRPr kumimoji="1" sz="2150" kern="1200">
        <a:solidFill>
          <a:schemeClr val="tx1"/>
        </a:solidFill>
        <a:latin typeface="+mn-lt"/>
        <a:ea typeface="+mn-ea"/>
        <a:cs typeface="+mn-cs"/>
      </a:defRPr>
    </a:lvl1pPr>
    <a:lvl2pPr marL="546171" algn="l" defTabSz="1092342" rtl="0" eaLnBrk="1" latinLnBrk="0" hangingPunct="1">
      <a:defRPr kumimoji="1" sz="2150" kern="1200">
        <a:solidFill>
          <a:schemeClr val="tx1"/>
        </a:solidFill>
        <a:latin typeface="+mn-lt"/>
        <a:ea typeface="+mn-ea"/>
        <a:cs typeface="+mn-cs"/>
      </a:defRPr>
    </a:lvl2pPr>
    <a:lvl3pPr marL="1092342" algn="l" defTabSz="1092342" rtl="0" eaLnBrk="1" latinLnBrk="0" hangingPunct="1">
      <a:defRPr kumimoji="1" sz="2150" kern="1200">
        <a:solidFill>
          <a:schemeClr val="tx1"/>
        </a:solidFill>
        <a:latin typeface="+mn-lt"/>
        <a:ea typeface="+mn-ea"/>
        <a:cs typeface="+mn-cs"/>
      </a:defRPr>
    </a:lvl3pPr>
    <a:lvl4pPr marL="1638513" algn="l" defTabSz="1092342" rtl="0" eaLnBrk="1" latinLnBrk="0" hangingPunct="1">
      <a:defRPr kumimoji="1" sz="2150" kern="1200">
        <a:solidFill>
          <a:schemeClr val="tx1"/>
        </a:solidFill>
        <a:latin typeface="+mn-lt"/>
        <a:ea typeface="+mn-ea"/>
        <a:cs typeface="+mn-cs"/>
      </a:defRPr>
    </a:lvl4pPr>
    <a:lvl5pPr marL="2184684" algn="l" defTabSz="1092342" rtl="0" eaLnBrk="1" latinLnBrk="0" hangingPunct="1">
      <a:defRPr kumimoji="1" sz="2150" kern="1200">
        <a:solidFill>
          <a:schemeClr val="tx1"/>
        </a:solidFill>
        <a:latin typeface="+mn-lt"/>
        <a:ea typeface="+mn-ea"/>
        <a:cs typeface="+mn-cs"/>
      </a:defRPr>
    </a:lvl5pPr>
    <a:lvl6pPr marL="2730856" algn="l" defTabSz="1092342" rtl="0" eaLnBrk="1" latinLnBrk="0" hangingPunct="1">
      <a:defRPr kumimoji="1" sz="2150" kern="1200">
        <a:solidFill>
          <a:schemeClr val="tx1"/>
        </a:solidFill>
        <a:latin typeface="+mn-lt"/>
        <a:ea typeface="+mn-ea"/>
        <a:cs typeface="+mn-cs"/>
      </a:defRPr>
    </a:lvl6pPr>
    <a:lvl7pPr marL="3277027" algn="l" defTabSz="1092342" rtl="0" eaLnBrk="1" latinLnBrk="0" hangingPunct="1">
      <a:defRPr kumimoji="1" sz="2150" kern="1200">
        <a:solidFill>
          <a:schemeClr val="tx1"/>
        </a:solidFill>
        <a:latin typeface="+mn-lt"/>
        <a:ea typeface="+mn-ea"/>
        <a:cs typeface="+mn-cs"/>
      </a:defRPr>
    </a:lvl7pPr>
    <a:lvl8pPr marL="3823198" algn="l" defTabSz="1092342" rtl="0" eaLnBrk="1" latinLnBrk="0" hangingPunct="1">
      <a:defRPr kumimoji="1" sz="2150" kern="1200">
        <a:solidFill>
          <a:schemeClr val="tx1"/>
        </a:solidFill>
        <a:latin typeface="+mn-lt"/>
        <a:ea typeface="+mn-ea"/>
        <a:cs typeface="+mn-cs"/>
      </a:defRPr>
    </a:lvl8pPr>
    <a:lvl9pPr marL="4369369" algn="l" defTabSz="1092342" rtl="0" eaLnBrk="1" latinLnBrk="0" hangingPunct="1">
      <a:defRPr kumimoji="1" sz="21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88763" autoAdjust="0"/>
  </p:normalViewPr>
  <p:slideViewPr>
    <p:cSldViewPr snapToGrid="0">
      <p:cViewPr varScale="1">
        <p:scale>
          <a:sx n="64" d="100"/>
          <a:sy n="64" d="100"/>
        </p:scale>
        <p:origin x="160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9CC1A1-5EA6-4C66-9AFC-044D5B19C04F}" type="datetimeFigureOut">
              <a:rPr kumimoji="1" lang="ja-JP" altLang="en-US" smtClean="0"/>
              <a:t>2020/1/31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62B80-0C96-4CC4-B5F6-929C09B2DB6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64312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>
          <a:xfrm>
            <a:off x="1149350" y="1233488"/>
            <a:ext cx="4437063" cy="3328987"/>
          </a:xfrm>
        </p:spPr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sz="2000" dirty="0"/>
          </a:p>
        </p:txBody>
      </p:sp>
    </p:spTree>
    <p:extLst>
      <p:ext uri="{BB962C8B-B14F-4D97-AF65-F5344CB8AC3E}">
        <p14:creationId xmlns:p14="http://schemas.microsoft.com/office/powerpoint/2010/main" val="2724118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9602" y="138010"/>
            <a:ext cx="6347713" cy="59165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FCEDA0D-8DA8-48B6-A984-FD996157F92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635243" y="6668368"/>
            <a:ext cx="684132" cy="152884"/>
          </a:xfrm>
          <a:prstGeom prst="rect">
            <a:avLst/>
          </a:prstGeom>
        </p:spPr>
        <p:txBody>
          <a:bodyPr anchor="ctr"/>
          <a:lstStyle>
            <a:lvl1pPr>
              <a:defRPr lang="en-US" sz="703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1pPr>
          </a:lstStyle>
          <a:p>
            <a:fld id="{F0E2B2F6-158A-4613-9E7A-86AB498EB246}" type="datetimeFigureOut">
              <a:rPr kumimoji="1" lang="ja-JP" altLang="en-US" smtClean="0"/>
              <a:t>2020/1/31</a:t>
            </a:fld>
            <a:endParaRPr kumimoji="1" lang="ja-JP" alt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5CB1FB2-DCCD-4BB3-B70F-52EE7BFEE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0920" y="6618732"/>
            <a:ext cx="4622973" cy="239267"/>
          </a:xfrm>
          <a:prstGeom prst="rect">
            <a:avLst/>
          </a:prstGeom>
        </p:spPr>
        <p:txBody>
          <a:bodyPr anchor="ctr"/>
          <a:lstStyle>
            <a:lvl1pPr algn="l">
              <a:defRPr sz="703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C0A8601-951D-4AB0-A23A-3B07ACF93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913621" y="6668368"/>
            <a:ext cx="354414" cy="152884"/>
          </a:xfrm>
          <a:prstGeom prst="rect">
            <a:avLst/>
          </a:prstGeom>
        </p:spPr>
        <p:txBody>
          <a:bodyPr anchor="ctr"/>
          <a:lstStyle>
            <a:lvl1pPr>
              <a:defRPr lang="ja-JP" altLang="en-US" sz="703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1pPr>
          </a:lstStyle>
          <a:p>
            <a:fld id="{0F226BB1-E7F8-436A-A2C5-A85757B08481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8519B8A6-BE79-471B-9DF5-83281B477A48}"/>
              </a:ext>
            </a:extLst>
          </p:cNvPr>
          <p:cNvCxnSpPr/>
          <p:nvPr/>
        </p:nvCxnSpPr>
        <p:spPr>
          <a:xfrm>
            <a:off x="-15244" y="6669360"/>
            <a:ext cx="9144000" cy="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3CF8FF1-A71D-4C66-848D-DF55ABFF109A}"/>
              </a:ext>
            </a:extLst>
          </p:cNvPr>
          <p:cNvSpPr/>
          <p:nvPr userDrawn="1"/>
        </p:nvSpPr>
        <p:spPr>
          <a:xfrm>
            <a:off x="7923146" y="-13063"/>
            <a:ext cx="1215135" cy="77688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39171" y="1150623"/>
            <a:ext cx="8607206" cy="5468108"/>
          </a:xfrm>
          <a:prstGeom prst="rect">
            <a:avLst/>
          </a:prstGeom>
        </p:spPr>
        <p:txBody>
          <a:bodyPr/>
          <a:lstStyle>
            <a:lvl1pPr>
              <a:defRPr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1pPr>
            <a:lvl2pPr>
              <a:defRPr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2pPr>
            <a:lvl3pPr>
              <a:defRPr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3pPr>
            <a:lvl4pPr>
              <a:defRPr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4pPr>
            <a:lvl5pPr>
              <a:defRPr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367D147-668B-4A16-ADF8-A1DAD53797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9F6D9"/>
              </a:clrFrom>
              <a:clrTo>
                <a:srgbClr val="F9F6D9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>
            <a:off x="144186" y="75673"/>
            <a:ext cx="746918" cy="669650"/>
          </a:xfrm>
          <a:prstGeom prst="rect">
            <a:avLst/>
          </a:prstGeom>
          <a:ln>
            <a:solidFill>
              <a:schemeClr val="accent2">
                <a:lumMod val="75000"/>
              </a:schemeClr>
            </a:solidFill>
          </a:ln>
          <a:effectLst>
            <a:softEdge rad="63500"/>
          </a:effectLst>
        </p:spPr>
      </p:pic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89229288-F1A9-4061-A7A5-7F8A4D846761}"/>
              </a:ext>
            </a:extLst>
          </p:cNvPr>
          <p:cNvCxnSpPr/>
          <p:nvPr/>
        </p:nvCxnSpPr>
        <p:spPr>
          <a:xfrm>
            <a:off x="0" y="783145"/>
            <a:ext cx="9144000" cy="0"/>
          </a:xfrm>
          <a:prstGeom prst="line">
            <a:avLst/>
          </a:prstGeom>
          <a:ln w="28575">
            <a:solidFill>
              <a:schemeClr val="accent2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4491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89FBB4-3F59-4BA4-9468-48C9DC2E304F}" type="datetimeFigureOut">
              <a:rPr kumimoji="1" lang="ja-JP" altLang="en-US" smtClean="0"/>
              <a:t>2020/1/31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E3B28F-D16A-4209-BD51-0D183E943AA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6163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6" y="-8467"/>
            <a:ext cx="9162850" cy="6874934"/>
            <a:chOff x="-8467" y="-8467"/>
            <a:chExt cx="9162850" cy="6874934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 userDrawn="1"/>
          </p:nvSpPr>
          <p:spPr>
            <a:xfrm>
              <a:off x="8207528" y="4239090"/>
              <a:ext cx="943933" cy="2618909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8207528" y="-8467"/>
              <a:ext cx="945777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ja-JP" altLang="en-US" sz="1266" dirty="0"/>
            </a:p>
          </p:txBody>
        </p:sp>
        <p:sp>
          <p:nvSpPr>
            <p:cNvPr id="14" name="Freeform 13"/>
            <p:cNvSpPr/>
            <p:nvPr userDrawn="1"/>
          </p:nvSpPr>
          <p:spPr>
            <a:xfrm>
              <a:off x="8622450" y="-8467"/>
              <a:ext cx="530857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470557" y="-1"/>
              <a:ext cx="673443" cy="6858000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470558" y="4893733"/>
              <a:ext cx="683825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1640" y="1302514"/>
            <a:ext cx="6347713" cy="10126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ja-JP" altLang="en-US" dirty="0"/>
              <a:t>マスター タイトルの書式設定</a:t>
            </a:r>
            <a:endParaRPr lang="en-US" dirty="0"/>
          </a:p>
        </p:txBody>
      </p:sp>
      <p:sp>
        <p:nvSpPr>
          <p:cNvPr id="20" name="Date Placeholder 3">
            <a:extLst>
              <a:ext uri="{FF2B5EF4-FFF2-40B4-BE49-F238E27FC236}">
                <a16:creationId xmlns:a16="http://schemas.microsoft.com/office/drawing/2014/main" id="{B9EE68BB-5938-413C-BFD9-069345106F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35243" y="6668368"/>
            <a:ext cx="684132" cy="152884"/>
          </a:xfrm>
          <a:prstGeom prst="rect">
            <a:avLst/>
          </a:prstGeom>
        </p:spPr>
        <p:txBody>
          <a:bodyPr anchor="ctr"/>
          <a:lstStyle>
            <a:lvl1pPr>
              <a:defRPr lang="en-US" sz="703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1pPr>
          </a:lstStyle>
          <a:p>
            <a:fld id="{F0E2B2F6-158A-4613-9E7A-86AB498EB246}" type="datetimeFigureOut">
              <a:rPr kumimoji="1" lang="ja-JP" altLang="en-US" smtClean="0"/>
              <a:t>2020/1/31</a:t>
            </a:fld>
            <a:endParaRPr kumimoji="1" lang="ja-JP" altLang="en-US"/>
          </a:p>
        </p:txBody>
      </p:sp>
      <p:sp>
        <p:nvSpPr>
          <p:cNvPr id="21" name="Footer Placeholder 4">
            <a:extLst>
              <a:ext uri="{FF2B5EF4-FFF2-40B4-BE49-F238E27FC236}">
                <a16:creationId xmlns:a16="http://schemas.microsoft.com/office/drawing/2014/main" id="{093BC6F2-93D9-4695-88B8-FE183BB54F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0920" y="6668368"/>
            <a:ext cx="4622973" cy="152884"/>
          </a:xfrm>
          <a:prstGeom prst="rect">
            <a:avLst/>
          </a:prstGeom>
        </p:spPr>
        <p:txBody>
          <a:bodyPr anchor="ctr"/>
          <a:lstStyle>
            <a:lvl1pPr algn="l">
              <a:defRPr sz="703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1pPr>
          </a:lstStyle>
          <a:p>
            <a:endParaRPr kumimoji="1" lang="ja-JP" altLang="en-US"/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0B19ED70-FEFD-4E6D-A01D-00052DE2A1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583020" y="6668368"/>
            <a:ext cx="354414" cy="152884"/>
          </a:xfrm>
          <a:prstGeom prst="rect">
            <a:avLst/>
          </a:prstGeom>
        </p:spPr>
        <p:txBody>
          <a:bodyPr anchor="ctr"/>
          <a:lstStyle>
            <a:lvl1pPr>
              <a:defRPr lang="ja-JP" altLang="en-US" sz="703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1pPr>
          </a:lstStyle>
          <a:p>
            <a:fld id="{0F226BB1-E7F8-436A-A2C5-A85757B0848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7700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5" r:id="rId2"/>
  </p:sldLayoutIdLst>
  <p:txStyles>
    <p:titleStyle>
      <a:lvl1pPr algn="l" defTabSz="457177" rtl="0" eaLnBrk="1" latinLnBrk="0" hangingPunct="1">
        <a:spcBef>
          <a:spcPct val="0"/>
        </a:spcBef>
        <a:buNone/>
        <a:defRPr kumimoji="1" sz="3375" b="1" kern="1200">
          <a:solidFill>
            <a:schemeClr val="accent1">
              <a:lumMod val="50000"/>
            </a:schemeClr>
          </a:solidFill>
          <a:latin typeface="HG丸ｺﾞｼｯｸM-PRO" panose="020F0600000000000000" pitchFamily="50" charset="-128"/>
          <a:ea typeface="HG丸ｺﾞｼｯｸM-PRO" panose="020F0600000000000000" pitchFamily="50" charset="-128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882" indent="-342882" algn="l" defTabSz="457177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12" indent="-285736" algn="l" defTabSz="457177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942" indent="-228588" algn="l" defTabSz="457177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118" indent="-228588" algn="l" defTabSz="457177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295" indent="-228588" algn="l" defTabSz="457177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471" indent="-228588" algn="l" defTabSz="457177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648" indent="-228588" algn="l" defTabSz="457177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8825" indent="-228588" algn="l" defTabSz="457177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001" indent="-228588" algn="l" defTabSz="457177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kumimoji="1"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1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4571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4571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4571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4571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4571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4571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4571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457177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933704" y="208861"/>
            <a:ext cx="7306572" cy="591652"/>
          </a:xfrm>
        </p:spPr>
        <p:txBody>
          <a:bodyPr>
            <a:noAutofit/>
          </a:bodyPr>
          <a:lstStyle/>
          <a:p>
            <a:pPr algn="l"/>
            <a:r>
              <a:rPr lang="en-US" altLang="ja-JP" sz="2400" dirty="0">
                <a:solidFill>
                  <a:schemeClr val="accent2">
                    <a:lumMod val="50000"/>
                  </a:schemeClr>
                </a:solidFill>
                <a:latin typeface="AR P丸ゴシック体M" pitchFamily="50" charset="-128"/>
                <a:ea typeface="AR P丸ゴシック体M" pitchFamily="50" charset="-128"/>
              </a:rPr>
              <a:t>NPO</a:t>
            </a:r>
            <a:r>
              <a:rPr lang="ja-JP" altLang="en-US" sz="2400" dirty="0">
                <a:solidFill>
                  <a:schemeClr val="accent2">
                    <a:lumMod val="50000"/>
                  </a:schemeClr>
                </a:solidFill>
                <a:latin typeface="AR P丸ゴシック体M" pitchFamily="50" charset="-128"/>
                <a:ea typeface="AR P丸ゴシック体M" pitchFamily="50" charset="-128"/>
              </a:rPr>
              <a:t>法人ホームホスピス武蔵野　</a:t>
            </a:r>
            <a:endParaRPr lang="ja-JP" altLang="en-US" sz="3200" b="1" dirty="0">
              <a:solidFill>
                <a:schemeClr val="accent2">
                  <a:lumMod val="50000"/>
                </a:schemeClr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5B7E7CE4-2A8B-4421-8100-560E3D87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0921" y="6668368"/>
            <a:ext cx="4622973" cy="152884"/>
          </a:xfrm>
          <a:prstGeom prst="rect">
            <a:avLst/>
          </a:prstGeom>
        </p:spPr>
        <p:txBody>
          <a:bodyPr anchor="ctr"/>
          <a:lstStyle>
            <a:lvl1pPr algn="l">
              <a:defRPr sz="703">
                <a:latin typeface="HG丸ｺﾞｼｯｸM-PRO" panose="020F0600000000000000" pitchFamily="50" charset="-128"/>
                <a:ea typeface="HG丸ｺﾞｼｯｸM-PRO" panose="020F0600000000000000" pitchFamily="50" charset="-128"/>
              </a:defRPr>
            </a:lvl1pPr>
          </a:lstStyle>
          <a:p>
            <a:r>
              <a:rPr lang="en-US" altLang="ja-JP" dirty="0"/>
              <a:t>NPO</a:t>
            </a:r>
            <a:r>
              <a:rPr lang="ja-JP" altLang="en-US" dirty="0"/>
              <a:t>法人ホームホスピス武蔵野 </a:t>
            </a:r>
            <a:r>
              <a:rPr lang="en-US" altLang="ja-JP" dirty="0"/>
              <a:t>/ Home Hospice </a:t>
            </a:r>
            <a:r>
              <a:rPr lang="en-US" altLang="ja-JP" dirty="0" err="1"/>
              <a:t>Yuzuriha</a:t>
            </a:r>
            <a:endParaRPr lang="ja-JP" altLang="en-US" dirty="0"/>
          </a:p>
        </p:txBody>
      </p:sp>
      <p:sp>
        <p:nvSpPr>
          <p:cNvPr id="5" name="サブタイトル 2"/>
          <p:cNvSpPr txBox="1">
            <a:spLocks/>
          </p:cNvSpPr>
          <p:nvPr/>
        </p:nvSpPr>
        <p:spPr>
          <a:xfrm>
            <a:off x="1129119" y="2770803"/>
            <a:ext cx="6581981" cy="614647"/>
          </a:xfrm>
          <a:prstGeom prst="rect">
            <a:avLst/>
          </a:prstGeom>
        </p:spPr>
        <p:txBody>
          <a:bodyPr vert="horz" lIns="0" tIns="45719" rIns="18288" bIns="45719">
            <a:normAutofit/>
          </a:bodyPr>
          <a:lstStyle>
            <a:lvl1pPr marL="0" marR="45720" indent="0" algn="r" rtl="0" eaLnBrk="1" latinLnBrk="0" hangingPunct="1">
              <a:spcBef>
                <a:spcPct val="20000"/>
              </a:spcBef>
              <a:buClr>
                <a:schemeClr val="accent3"/>
              </a:buClr>
              <a:buSzPct val="95000"/>
              <a:buFont typeface="Wingdings 2"/>
              <a:buNone/>
              <a:defRPr kumimoji="1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Wingdings 2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ct val="20000"/>
              </a:spcBef>
              <a:buClr>
                <a:schemeClr val="accent2"/>
              </a:buClr>
              <a:buSzPct val="70000"/>
              <a:buFont typeface="Wingdings 2"/>
              <a:buNone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ct val="20000"/>
              </a:spcBef>
              <a:buClr>
                <a:schemeClr val="accent3"/>
              </a:buClr>
              <a:buSzPct val="65000"/>
              <a:buFont typeface="Wingdings 2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ct val="20000"/>
              </a:spcBef>
              <a:buClr>
                <a:schemeClr val="accent4"/>
              </a:buClr>
              <a:buSzPct val="65000"/>
              <a:buFont typeface="Wingdings 2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ct val="20000"/>
              </a:spcBef>
              <a:buClr>
                <a:schemeClr val="accent5"/>
              </a:buClr>
              <a:buSzPct val="80000"/>
              <a:buFont typeface="Wingdings 2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ct val="20000"/>
              </a:spcBef>
              <a:buClr>
                <a:schemeClr val="accent6"/>
              </a:buClr>
              <a:buSzPct val="80000"/>
              <a:buFont typeface="Wingdings 2"/>
              <a:buNone/>
              <a:defRPr kumimoji="1"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ct val="20000"/>
              </a:spcBef>
              <a:buClr>
                <a:schemeClr val="tx2"/>
              </a:buClr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ct val="20000"/>
              </a:spcBef>
              <a:buClr>
                <a:schemeClr val="tx2"/>
              </a:buClr>
              <a:buFontTx/>
              <a:buNone/>
              <a:defRPr kumimoji="1"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ja-JP" sz="1828" dirty="0"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9940AC43-212A-45ED-BB50-345BAD689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585" y="239269"/>
            <a:ext cx="7901101" cy="2838857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943429AB-9980-4BB3-9D80-48B26A94E0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764" y="3078126"/>
            <a:ext cx="3993226" cy="314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364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C5334D0E-A27C-47CD-BDF2-B9C1DB8231BD}"/>
              </a:ext>
            </a:extLst>
          </p:cNvPr>
          <p:cNvSpPr txBox="1"/>
          <p:nvPr/>
        </p:nvSpPr>
        <p:spPr>
          <a:xfrm>
            <a:off x="7185894" y="1005884"/>
            <a:ext cx="113043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2018/10/31</a:t>
            </a:r>
            <a:r>
              <a:rPr kumimoji="1" lang="ja-JP" altLang="en-US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游ゴシック" panose="020F0502020204030204"/>
                <a:ea typeface="游ゴシック" panose="020B0400000000000000" pitchFamily="50" charset="-128"/>
                <a:cs typeface="+mn-cs"/>
              </a:rPr>
              <a:t>現在</a:t>
            </a:r>
          </a:p>
        </p:txBody>
      </p:sp>
      <p:sp>
        <p:nvSpPr>
          <p:cNvPr id="23" name="タイトル 7">
            <a:extLst>
              <a:ext uri="{FF2B5EF4-FFF2-40B4-BE49-F238E27FC236}">
                <a16:creationId xmlns:a16="http://schemas.microsoft.com/office/drawing/2014/main" id="{C687C0BB-2A1C-4400-B031-2BCA081AD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748" y="373474"/>
            <a:ext cx="6798365" cy="930273"/>
          </a:xfrm>
        </p:spPr>
        <p:txBody>
          <a:bodyPr>
            <a:normAutofit/>
          </a:bodyPr>
          <a:lstStyle/>
          <a:p>
            <a:pPr algn="ctr"/>
            <a:r>
              <a:rPr lang="ja-JP" altLang="en-US" sz="28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スクリンプラー設置完了　写真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5AB4C51-7254-4CB2-A8D9-24ADC2F713F6}"/>
              </a:ext>
            </a:extLst>
          </p:cNvPr>
          <p:cNvSpPr txBox="1"/>
          <p:nvPr/>
        </p:nvSpPr>
        <p:spPr>
          <a:xfrm>
            <a:off x="2464958" y="1426634"/>
            <a:ext cx="13612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1</a:t>
            </a:r>
            <a:r>
              <a:rPr kumimoji="1" lang="ja-JP" altLang="en-US" sz="1400" b="1" dirty="0"/>
              <a:t>階　居室天井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6A084B25-D0B0-49D9-B685-AB6BE0A96EDF}"/>
              </a:ext>
            </a:extLst>
          </p:cNvPr>
          <p:cNvSpPr txBox="1"/>
          <p:nvPr/>
        </p:nvSpPr>
        <p:spPr>
          <a:xfrm>
            <a:off x="6861311" y="1546228"/>
            <a:ext cx="13612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1</a:t>
            </a:r>
            <a:r>
              <a:rPr kumimoji="1" lang="ja-JP" altLang="en-US" sz="1400" b="1" dirty="0"/>
              <a:t>階　居間天井</a:t>
            </a: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C678CDC5-E0DF-4A86-B120-0503FB16F64D}"/>
              </a:ext>
            </a:extLst>
          </p:cNvPr>
          <p:cNvSpPr txBox="1"/>
          <p:nvPr/>
        </p:nvSpPr>
        <p:spPr>
          <a:xfrm>
            <a:off x="5986910" y="6285746"/>
            <a:ext cx="172034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b="1" dirty="0"/>
              <a:t>1</a:t>
            </a:r>
            <a:r>
              <a:rPr kumimoji="1" lang="ja-JP" altLang="en-US" sz="1400" b="1" dirty="0"/>
              <a:t>階　キッチン天井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8BD4AD83-ED0B-4F0A-871A-97776FC646E5}"/>
              </a:ext>
            </a:extLst>
          </p:cNvPr>
          <p:cNvSpPr txBox="1"/>
          <p:nvPr/>
        </p:nvSpPr>
        <p:spPr>
          <a:xfrm>
            <a:off x="1795063" y="6263254"/>
            <a:ext cx="16209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b="1" dirty="0"/>
              <a:t>２</a:t>
            </a:r>
            <a:r>
              <a:rPr kumimoji="1" lang="ja-JP" altLang="en-US" sz="1400" b="1" dirty="0"/>
              <a:t>階　事務室天井</a:t>
            </a:r>
          </a:p>
        </p:txBody>
      </p:sp>
      <p:pic>
        <p:nvPicPr>
          <p:cNvPr id="3" name="図 2" descr="壁, 室内, 置き時計 が含まれている画像&#10;&#10;非常に高い精度で生成された説明">
            <a:extLst>
              <a:ext uri="{FF2B5EF4-FFF2-40B4-BE49-F238E27FC236}">
                <a16:creationId xmlns:a16="http://schemas.microsoft.com/office/drawing/2014/main" id="{F768727A-07B2-422F-B101-5391FB33FE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955" y="4704521"/>
            <a:ext cx="882531" cy="1568943"/>
          </a:xfrm>
          <a:prstGeom prst="rect">
            <a:avLst/>
          </a:prstGeom>
        </p:spPr>
      </p:pic>
      <p:pic>
        <p:nvPicPr>
          <p:cNvPr id="9" name="図 8" descr="壁, 室内 が含まれている画像&#10;&#10;非常に高い精度で生成された説明">
            <a:extLst>
              <a:ext uri="{FF2B5EF4-FFF2-40B4-BE49-F238E27FC236}">
                <a16:creationId xmlns:a16="http://schemas.microsoft.com/office/drawing/2014/main" id="{4B1CDA1A-59F9-4171-A6EC-E36614730A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4328" y="4703454"/>
            <a:ext cx="2791132" cy="1570012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D2684961-B913-44E5-9C7B-1178D1999F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344" y="3642848"/>
            <a:ext cx="1469095" cy="2611725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1887EBD9-3A95-404C-ABB8-6AB7042647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806" y="1734411"/>
            <a:ext cx="5091715" cy="2864089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66A0FCE3-4323-4D5C-9BD8-F5B2002E5E4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820" y="1970288"/>
            <a:ext cx="2365392" cy="1330534"/>
          </a:xfrm>
          <a:prstGeom prst="rect">
            <a:avLst/>
          </a:prstGeom>
        </p:spPr>
      </p:pic>
      <p:sp>
        <p:nvSpPr>
          <p:cNvPr id="18" name="吹き出し: 円形 17">
            <a:extLst>
              <a:ext uri="{FF2B5EF4-FFF2-40B4-BE49-F238E27FC236}">
                <a16:creationId xmlns:a16="http://schemas.microsoft.com/office/drawing/2014/main" id="{B59D2DF1-A46D-4762-A947-CF4A07CA45DF}"/>
              </a:ext>
            </a:extLst>
          </p:cNvPr>
          <p:cNvSpPr/>
          <p:nvPr/>
        </p:nvSpPr>
        <p:spPr>
          <a:xfrm>
            <a:off x="3733464" y="4876799"/>
            <a:ext cx="719266" cy="634079"/>
          </a:xfrm>
          <a:prstGeom prst="wedgeEllipseCallout">
            <a:avLst>
              <a:gd name="adj1" fmla="val 139110"/>
              <a:gd name="adj2" fmla="val 80449"/>
            </a:avLst>
          </a:prstGeom>
          <a:noFill/>
          <a:ln w="28575">
            <a:solidFill>
              <a:srgbClr val="FF0066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FEE7912D-FA27-4FAB-AC27-AA927D2FC2E5}"/>
              </a:ext>
            </a:extLst>
          </p:cNvPr>
          <p:cNvSpPr txBox="1"/>
          <p:nvPr/>
        </p:nvSpPr>
        <p:spPr>
          <a:xfrm>
            <a:off x="4969565" y="5762666"/>
            <a:ext cx="1172116" cy="261610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ja-JP" altLang="en-US" sz="1100" b="1"/>
              <a:t>スプリンクラー</a:t>
            </a:r>
            <a:endParaRPr kumimoji="1" lang="ja-JP" altLang="en-US" sz="1100" b="1" dirty="0"/>
          </a:p>
        </p:txBody>
      </p:sp>
      <p:sp>
        <p:nvSpPr>
          <p:cNvPr id="35" name="吹き出し: 円形 34">
            <a:extLst>
              <a:ext uri="{FF2B5EF4-FFF2-40B4-BE49-F238E27FC236}">
                <a16:creationId xmlns:a16="http://schemas.microsoft.com/office/drawing/2014/main" id="{F6F5871F-3B3C-4F62-812C-72CC9669EE6F}"/>
              </a:ext>
            </a:extLst>
          </p:cNvPr>
          <p:cNvSpPr/>
          <p:nvPr/>
        </p:nvSpPr>
        <p:spPr>
          <a:xfrm>
            <a:off x="2785960" y="2765086"/>
            <a:ext cx="719266" cy="634079"/>
          </a:xfrm>
          <a:prstGeom prst="wedgeEllipseCallout">
            <a:avLst>
              <a:gd name="adj1" fmla="val 280979"/>
              <a:gd name="adj2" fmla="val 414847"/>
            </a:avLst>
          </a:prstGeom>
          <a:noFill/>
          <a:ln w="28575">
            <a:solidFill>
              <a:srgbClr val="FF0066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吹き出し: 円形 37">
            <a:extLst>
              <a:ext uri="{FF2B5EF4-FFF2-40B4-BE49-F238E27FC236}">
                <a16:creationId xmlns:a16="http://schemas.microsoft.com/office/drawing/2014/main" id="{2336D1C1-2BE4-4F96-851C-2B9EFD26A77E}"/>
              </a:ext>
            </a:extLst>
          </p:cNvPr>
          <p:cNvSpPr/>
          <p:nvPr/>
        </p:nvSpPr>
        <p:spPr>
          <a:xfrm>
            <a:off x="6501678" y="3937916"/>
            <a:ext cx="719266" cy="634079"/>
          </a:xfrm>
          <a:prstGeom prst="wedgeEllipseCallout">
            <a:avLst>
              <a:gd name="adj1" fmla="val -183320"/>
              <a:gd name="adj2" fmla="val 226748"/>
            </a:avLst>
          </a:prstGeom>
          <a:noFill/>
          <a:ln w="28575">
            <a:solidFill>
              <a:srgbClr val="FF0066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吹き出し: 円形 38">
            <a:extLst>
              <a:ext uri="{FF2B5EF4-FFF2-40B4-BE49-F238E27FC236}">
                <a16:creationId xmlns:a16="http://schemas.microsoft.com/office/drawing/2014/main" id="{721E55C6-C94C-4181-93F3-1ABC9DC14BCE}"/>
              </a:ext>
            </a:extLst>
          </p:cNvPr>
          <p:cNvSpPr/>
          <p:nvPr/>
        </p:nvSpPr>
        <p:spPr>
          <a:xfrm>
            <a:off x="6098066" y="2000026"/>
            <a:ext cx="719266" cy="634079"/>
          </a:xfrm>
          <a:prstGeom prst="wedgeEllipseCallout">
            <a:avLst>
              <a:gd name="adj1" fmla="val -137258"/>
              <a:gd name="adj2" fmla="val 523526"/>
            </a:avLst>
          </a:prstGeom>
          <a:noFill/>
          <a:ln w="28575">
            <a:solidFill>
              <a:srgbClr val="FF0066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2BB8D5-2290-4128-8C73-6587CDC43149}"/>
              </a:ext>
            </a:extLst>
          </p:cNvPr>
          <p:cNvSpPr txBox="1"/>
          <p:nvPr/>
        </p:nvSpPr>
        <p:spPr>
          <a:xfrm>
            <a:off x="278301" y="95182"/>
            <a:ext cx="7090403" cy="3385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ja-JP" altLang="en-US" sz="1600" b="1" dirty="0">
                <a:solidFill>
                  <a:schemeClr val="bg1"/>
                </a:solidFill>
              </a:rPr>
              <a:t>スプリンクラー設置完了に関しては　</a:t>
            </a:r>
            <a:r>
              <a:rPr kumimoji="1" lang="en-US" altLang="ja-JP" sz="1600" b="1" dirty="0">
                <a:solidFill>
                  <a:schemeClr val="bg1"/>
                </a:solidFill>
              </a:rPr>
              <a:t>2017</a:t>
            </a:r>
            <a:r>
              <a:rPr kumimoji="1" lang="ja-JP" altLang="en-US" sz="1600" b="1" dirty="0">
                <a:solidFill>
                  <a:schemeClr val="bg1"/>
                </a:solidFill>
              </a:rPr>
              <a:t>年総会（</a:t>
            </a:r>
            <a:r>
              <a:rPr kumimoji="1" lang="en-US" altLang="ja-JP" sz="1600" b="1" dirty="0">
                <a:solidFill>
                  <a:schemeClr val="bg1"/>
                </a:solidFill>
              </a:rPr>
              <a:t>2018/11/1)</a:t>
            </a:r>
            <a:r>
              <a:rPr kumimoji="1" lang="ja-JP" altLang="en-US" sz="1600" b="1" dirty="0">
                <a:solidFill>
                  <a:schemeClr val="bg1"/>
                </a:solidFill>
              </a:rPr>
              <a:t>にて報告済み</a:t>
            </a:r>
          </a:p>
        </p:txBody>
      </p:sp>
    </p:spTree>
    <p:extLst>
      <p:ext uri="{BB962C8B-B14F-4D97-AF65-F5344CB8AC3E}">
        <p14:creationId xmlns:p14="http://schemas.microsoft.com/office/powerpoint/2010/main" val="237873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2926405-2B54-4CC1-AEFB-2D031E58BD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372" y="1065010"/>
            <a:ext cx="3042278" cy="536712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5569EC22-B1F2-4168-8AA8-E43215F6B4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26784" y="2862401"/>
            <a:ext cx="2825246" cy="1791004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D72C873-7723-43C3-8C43-C0C2796803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6150" y="952199"/>
            <a:ext cx="1444877" cy="2987299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AAA557A9-834C-451F-9E30-23048E617711}"/>
              </a:ext>
            </a:extLst>
          </p:cNvPr>
          <p:cNvSpPr txBox="1"/>
          <p:nvPr/>
        </p:nvSpPr>
        <p:spPr>
          <a:xfrm>
            <a:off x="6480984" y="4674777"/>
            <a:ext cx="14414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400" b="1" dirty="0"/>
              <a:t>スプリンクラー</a:t>
            </a:r>
            <a:endParaRPr kumimoji="1" lang="en-US" altLang="ja-JP" sz="1400" b="1" dirty="0"/>
          </a:p>
          <a:p>
            <a:pPr algn="ctr"/>
            <a:r>
              <a:rPr kumimoji="1" lang="ja-JP" altLang="en-US" sz="1400" b="1" dirty="0"/>
              <a:t>警報盤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10FE84E-FE97-44C9-8EBE-5B1D4687FD95}"/>
              </a:ext>
            </a:extLst>
          </p:cNvPr>
          <p:cNvSpPr txBox="1"/>
          <p:nvPr/>
        </p:nvSpPr>
        <p:spPr>
          <a:xfrm>
            <a:off x="383505" y="3557131"/>
            <a:ext cx="1441420" cy="73866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400" b="1" dirty="0"/>
              <a:t>スプリンクラー</a:t>
            </a:r>
            <a:endParaRPr kumimoji="1" lang="en-US" altLang="ja-JP" sz="1400" b="1" dirty="0"/>
          </a:p>
          <a:p>
            <a:pPr algn="ctr"/>
            <a:r>
              <a:rPr kumimoji="1" lang="ja-JP" altLang="en-US" sz="1400" b="1" dirty="0"/>
              <a:t>屋外タンク</a:t>
            </a:r>
            <a:endParaRPr kumimoji="1" lang="en-US" altLang="ja-JP" sz="1400" b="1" dirty="0"/>
          </a:p>
          <a:p>
            <a:pPr algn="ctr"/>
            <a:r>
              <a:rPr kumimoji="1" lang="ja-JP" altLang="en-US" sz="1400" b="1" dirty="0"/>
              <a:t>外観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E9DC544-7CC8-4DE6-9C62-A6028A875A41}"/>
              </a:ext>
            </a:extLst>
          </p:cNvPr>
          <p:cNvSpPr txBox="1"/>
          <p:nvPr/>
        </p:nvSpPr>
        <p:spPr>
          <a:xfrm>
            <a:off x="1359045" y="5079719"/>
            <a:ext cx="10823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400" b="1" dirty="0"/>
              <a:t>屋外タンク</a:t>
            </a:r>
            <a:endParaRPr kumimoji="1" lang="en-US" altLang="ja-JP" sz="1400" b="1" dirty="0"/>
          </a:p>
          <a:p>
            <a:pPr algn="ctr"/>
            <a:r>
              <a:rPr kumimoji="1" lang="ja-JP" altLang="en-US" sz="1400" b="1" dirty="0"/>
              <a:t>内部</a:t>
            </a:r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2C837006-F32F-4F30-919F-85814D93C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3704" y="208861"/>
            <a:ext cx="7306572" cy="591652"/>
          </a:xfrm>
        </p:spPr>
        <p:txBody>
          <a:bodyPr>
            <a:noAutofit/>
          </a:bodyPr>
          <a:lstStyle/>
          <a:p>
            <a:pPr algn="l"/>
            <a:r>
              <a:rPr lang="en-US" altLang="ja-JP" sz="2400" dirty="0">
                <a:solidFill>
                  <a:schemeClr val="accent2">
                    <a:lumMod val="50000"/>
                  </a:schemeClr>
                </a:solidFill>
                <a:latin typeface="AR P丸ゴシック体M" pitchFamily="50" charset="-128"/>
                <a:ea typeface="AR P丸ゴシック体M" pitchFamily="50" charset="-128"/>
              </a:rPr>
              <a:t>NPO</a:t>
            </a:r>
            <a:r>
              <a:rPr lang="ja-JP" altLang="en-US" sz="2400" dirty="0">
                <a:solidFill>
                  <a:schemeClr val="accent2">
                    <a:lumMod val="50000"/>
                  </a:schemeClr>
                </a:solidFill>
                <a:latin typeface="AR P丸ゴシック体M" pitchFamily="50" charset="-128"/>
                <a:ea typeface="AR P丸ゴシック体M" pitchFamily="50" charset="-128"/>
              </a:rPr>
              <a:t>法人ホームホスピス武蔵野　</a:t>
            </a:r>
            <a:endParaRPr lang="ja-JP" altLang="en-US" sz="3200" b="1" dirty="0">
              <a:solidFill>
                <a:schemeClr val="accent2">
                  <a:lumMod val="50000"/>
                </a:schemeClr>
              </a:solidFill>
              <a:latin typeface="AR P丸ゴシック体M" pitchFamily="50" charset="-128"/>
              <a:ea typeface="AR P丸ゴシック体M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29617400"/>
      </p:ext>
    </p:extLst>
  </p:cSld>
  <p:clrMapOvr>
    <a:masterClrMapping/>
  </p:clrMapOvr>
</p:sld>
</file>

<file path=ppt/theme/theme1.xml><?xml version="1.0" encoding="utf-8"?>
<a:theme xmlns:a="http://schemas.openxmlformats.org/drawingml/2006/main" name="ファセット">
  <a:themeElements>
    <a:clrScheme name="ファセット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ファセット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ファセット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ppt550C.tmp</Template>
  <TotalTime>1555</TotalTime>
  <Words>61</Words>
  <Application>Microsoft Office PowerPoint</Application>
  <PresentationFormat>画面に合わせる (4:3)</PresentationFormat>
  <Paragraphs>18</Paragraphs>
  <Slides>3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</vt:i4>
      </vt:variant>
    </vt:vector>
  </HeadingPairs>
  <TitlesOfParts>
    <vt:vector size="10" baseType="lpstr">
      <vt:lpstr>AR P丸ゴシック体M</vt:lpstr>
      <vt:lpstr>HG丸ｺﾞｼｯｸM-PRO</vt:lpstr>
      <vt:lpstr>游ゴシック</vt:lpstr>
      <vt:lpstr>Trebuchet MS</vt:lpstr>
      <vt:lpstr>Wingdings 2</vt:lpstr>
      <vt:lpstr>Wingdings 3</vt:lpstr>
      <vt:lpstr>ファセット</vt:lpstr>
      <vt:lpstr>NPO法人ホームホスピス武蔵野　</vt:lpstr>
      <vt:lpstr>スクリンプラー設置完了　写真</vt:lpstr>
      <vt:lpstr>NPO法人ホームホスピス武蔵野　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処遇改善加算に関して</dc:title>
  <dc:creator>shimazaki yoshiko</dc:creator>
  <cp:lastModifiedBy>shimazaki yoshiko</cp:lastModifiedBy>
  <cp:revision>104</cp:revision>
  <cp:lastPrinted>2019-12-04T04:37:09Z</cp:lastPrinted>
  <dcterms:created xsi:type="dcterms:W3CDTF">2019-06-07T08:00:21Z</dcterms:created>
  <dcterms:modified xsi:type="dcterms:W3CDTF">2020-01-31T09:30:17Z</dcterms:modified>
</cp:coreProperties>
</file>