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drawings/drawing1.xml" ContentType="application/vnd.openxmlformats-officedocument.drawingml.chartshapes+xml"/>
  <Override PartName="/ppt/charts/chart1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14.xml" ContentType="application/vnd.openxmlformats-officedocument.presentationml.notesSlide+xml"/>
  <Override PartName="/ppt/charts/chart13.xml" ContentType="application/vnd.openxmlformats-officedocument.drawingml.chart+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9.xml" ContentType="application/vnd.openxmlformats-officedocument.drawingml.chart+xml"/>
  <Override PartName="/ppt/notesSlides/notesSlide21.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3.xml" ContentType="application/vnd.openxmlformats-officedocument.presentationml.notesSlide+xml"/>
  <Override PartName="/ppt/charts/chart25.xml" ContentType="application/vnd.openxmlformats-officedocument.drawingml.chart+xml"/>
  <Override PartName="/ppt/notesSlides/notesSlide24.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1332" r:id="rId2"/>
    <p:sldId id="1383" r:id="rId3"/>
    <p:sldId id="1312" r:id="rId4"/>
    <p:sldId id="1542" r:id="rId5"/>
    <p:sldId id="1499" r:id="rId6"/>
    <p:sldId id="1555" r:id="rId7"/>
    <p:sldId id="1523" r:id="rId8"/>
    <p:sldId id="1514" r:id="rId9"/>
    <p:sldId id="1512" r:id="rId10"/>
    <p:sldId id="1515" r:id="rId11"/>
    <p:sldId id="1583" r:id="rId12"/>
    <p:sldId id="1500" r:id="rId13"/>
    <p:sldId id="1524" r:id="rId14"/>
    <p:sldId id="1525" r:id="rId15"/>
    <p:sldId id="1526" r:id="rId16"/>
    <p:sldId id="1585" r:id="rId17"/>
    <p:sldId id="1528" r:id="rId18"/>
    <p:sldId id="1544" r:id="rId19"/>
    <p:sldId id="1543" r:id="rId20"/>
    <p:sldId id="1507" r:id="rId21"/>
    <p:sldId id="1452" r:id="rId22"/>
    <p:sldId id="1447" r:id="rId23"/>
    <p:sldId id="1559" r:id="rId24"/>
    <p:sldId id="1440" r:id="rId25"/>
    <p:sldId id="1556" r:id="rId26"/>
    <p:sldId id="1557" r:id="rId27"/>
    <p:sldId id="1548" r:id="rId28"/>
    <p:sldId id="1546" r:id="rId29"/>
    <p:sldId id="1547" r:id="rId30"/>
    <p:sldId id="1458" r:id="rId31"/>
    <p:sldId id="1459" r:id="rId32"/>
    <p:sldId id="1586" r:id="rId33"/>
    <p:sldId id="1491" r:id="rId34"/>
    <p:sldId id="1461" r:id="rId35"/>
    <p:sldId id="1562" r:id="rId36"/>
    <p:sldId id="1470" r:id="rId37"/>
    <p:sldId id="1545" r:id="rId38"/>
    <p:sldId id="1462" r:id="rId39"/>
    <p:sldId id="1464" r:id="rId40"/>
    <p:sldId id="1471" r:id="rId41"/>
    <p:sldId id="1582" r:id="rId42"/>
    <p:sldId id="1495" r:id="rId43"/>
    <p:sldId id="1531" r:id="rId44"/>
    <p:sldId id="1532" r:id="rId45"/>
    <p:sldId id="1533" r:id="rId46"/>
    <p:sldId id="1474" r:id="rId47"/>
    <p:sldId id="1534" r:id="rId48"/>
    <p:sldId id="1323" r:id="rId49"/>
    <p:sldId id="1535" r:id="rId50"/>
    <p:sldId id="1538" r:id="rId51"/>
    <p:sldId id="1567" r:id="rId52"/>
    <p:sldId id="1568" r:id="rId53"/>
    <p:sldId id="1569" r:id="rId54"/>
    <p:sldId id="1570" r:id="rId55"/>
    <p:sldId id="1328" r:id="rId56"/>
    <p:sldId id="1587" r:id="rId57"/>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藥師実芳" initials="Y" lastIdx="3" clrIdx="0"/>
  <p:cmAuthor id="1" name="Re Bit" initials="RB" lastIdx="6" clrIdx="1">
    <p:extLst/>
  </p:cmAuthor>
  <p:cmAuthor id="2" name="Yakushi"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472"/>
    <a:srgbClr val="8AB5F6"/>
    <a:srgbClr val="FC4E05"/>
    <a:srgbClr val="FE874F"/>
    <a:srgbClr val="F5C1D7"/>
    <a:srgbClr val="93CDDD"/>
    <a:srgbClr val="F4C03B"/>
    <a:srgbClr val="A3EC22"/>
    <a:srgbClr val="BEEC61"/>
    <a:srgbClr val="37FF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70" autoAdjust="0"/>
    <p:restoredTop sz="96423" autoAdjust="0"/>
  </p:normalViewPr>
  <p:slideViewPr>
    <p:cSldViewPr snapToGrid="0" snapToObjects="1">
      <p:cViewPr>
        <p:scale>
          <a:sx n="121" d="100"/>
          <a:sy n="121" d="100"/>
        </p:scale>
        <p:origin x="-576" y="-224"/>
      </p:cViewPr>
      <p:guideLst>
        <p:guide orient="horz" pos="2160"/>
        <p:guide pos="2880"/>
      </p:guideLst>
    </p:cSldViewPr>
  </p:slideViewPr>
  <p:outlineViewPr>
    <p:cViewPr>
      <p:scale>
        <a:sx n="33" d="100"/>
        <a:sy n="33" d="100"/>
      </p:scale>
      <p:origin x="24" y="388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commentAuthors" Target="commentAuthors.xml"/><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yakun28:Dropbox:&#23601;&#32887;&#32076;&#39443;&#32773;_&#12463;&#12441;&#12521;&#12501;&#20316;&#25104;_20181212%20.xlsx" TargetMode="External"/><Relationship Id="rId2"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yakun28:Dropbox:&#23601;&#32887;&#32076;&#39443;&#32773;_&#12463;&#12441;&#12521;&#12501;&#20316;&#25104;_20181212%20.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yakun28:Downloads:&#24046;&#26367;&#12360;:LGBT&#23601;&#27963;&#32076;&#39443;&#32773;&#35519;&#26619;_20181008.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yakun28:Dropbox:&#23601;&#32887;&#32076;&#39443;&#32773;_&#12464;&#12521;&#12501;&#20316;&#25104;_20181212%20.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yakun28:Downloads:&#24046;&#26367;&#12360;:LGBT&#23601;&#27963;&#32076;&#39443;&#32773;&#35519;&#26619;_20181008.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Macintosh%20HD:Users:yakun28:Dropbox:&#23601;&#32887;&#32076;&#39443;&#32773;_&#12464;&#12521;&#12501;&#20316;&#25104;_20181212%20.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yakun28:Dropbox:&#23601;&#32887;&#32076;&#39443;&#32773;_&#12464;&#12521;&#12501;&#20316;&#25104;_20181212%20.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Macintosh%20HD:Users:yakun28:Dropbox:&#23601;&#32887;&#32076;&#39443;&#32773;_&#12464;&#12521;&#12501;&#20316;&#25104;_20181212%20.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Macintosh%20HD:Users:yakun28:Dropbox:&#23601;&#32887;&#32076;&#39443;&#32773;_&#12463;&#12441;&#12521;&#12501;&#20316;&#25104;_20181212%20.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Macintosh%20HD:Users:yakun28:Downloads:&#24046;&#26367;&#12360;:LGBT&#23601;&#27963;&#32076;&#39443;&#32773;&#35519;&#26619;_20181008.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20.xml.rels><?xml version="1.0" encoding="UTF-8" standalone="yes"?>
<Relationships xmlns="http://schemas.openxmlformats.org/package/2006/relationships"><Relationship Id="rId1" Type="http://schemas.openxmlformats.org/officeDocument/2006/relationships/oleObject" Target="Macintosh%20HD:Users:yakun28:Dropbox:&#23601;&#32887;&#32076;&#39443;&#32773;_&#12463;&#12441;&#12521;&#12501;&#20316;&#25104;_20181212%20.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Macintosh%20HD:Users:yakun28:Dropbox:&#23601;&#32887;&#32076;&#39443;&#32773;_&#12464;&#12521;&#12501;&#20316;&#25104;_20181212%20.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Macintosh%20HD:Users:yakun28:Downloads:ReBit&#12373;&#12414;&#12408;&#31532;2&#31456;Q&amp;A&#21407;&#31295;&#26696;:&#23601;&#21172;&#25903;&#25588;&#32773;_&#12464;&#12521;&#12501;_2018121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Macintosh%20HD:Users:yakun28:Downloads:ReBit&#12373;&#12414;&#12408;&#31532;2&#31456;Q&amp;A&#21407;&#31295;&#26696;:&#23601;&#21172;&#25903;&#25588;&#32773;_&#12464;&#12521;&#12501;_20181218.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Macintosh%20HD:Users:yakun28:Downloads:ReBit&#12373;&#12414;&#12408;&#31532;2&#31456;Q&amp;A&#21407;&#31295;&#26696;:&#23601;&#21172;&#25903;&#25588;&#32773;_&#12464;&#12521;&#12501;_20181218.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Macintosh%20HD:Users:yakun28:Downloads:ReBit&#12373;&#12414;&#12408;&#31532;2&#31456;Q&amp;A&#21407;&#31295;&#26696;:&#23601;&#21172;&#25903;&#25588;&#32773;_&#12464;&#12521;&#12501;_20181218.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Macintosh%20HD:Users:yakun28:Downloads:LGBT&#12420;&#24615;&#30340;&#12510;&#12452;&#12494;&#12522;&#12486;&#12451;&#12398;&#23601;&#21172;&#25903;&#25588;&#12395;&#38306;&#12377;&#12427;&#29694;&#29366;&#35519;&#26619;2018&#24180;_&#20491;&#20154;&#24773;&#22577;&#25244;&#12365;_&#12487;&#12540;&#12479;&#12376;&#12426;.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Macintosh%20HD:Users:yakun28:Downloads:ReBit&#12373;&#12414;&#12408;&#31532;2&#31456;Q&amp;A&#21407;&#31295;&#26696;:&#23601;&#21172;&#25903;&#25588;&#32773;_&#12464;&#12521;&#12501;_20181218.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yakun28:Dropbox:&#23601;&#32887;&#32076;&#39443;&#32773;_&#12463;&#12441;&#12521;&#12501;&#20316;&#25104;_20181212%2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yakun28:Dropbox:&#23601;&#32887;&#32076;&#39443;&#32773;_&#12463;&#12441;&#12521;&#12501;&#20316;&#25104;_20181212%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yakun28:Dropbox:&#23601;&#32887;&#32076;&#39443;&#32773;_&#12464;&#12521;&#12501;&#20316;&#25104;_20181212%2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yakun28:Dropbox:&#23601;&#32887;&#32076;&#39443;&#32773;_&#12463;&#12441;&#12521;&#12501;&#20316;&#25104;_20181212%20.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yakun28:Dropbox:&#23601;&#32887;&#32076;&#39443;&#32773;_&#12463;&#12441;&#12521;&#12501;&#20316;&#25104;_20181212%2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yakun28:Dropbox:&#23601;&#32887;&#32076;&#39443;&#32773;_&#12463;&#12441;&#12521;&#12501;&#20316;&#25104;_20181212%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invertIfNegative val="0"/>
          <c:cat>
            <c:strRef>
              <c:f>'Q11'!$B$1:$B$14</c:f>
              <c:strCache>
                <c:ptCount val="14"/>
                <c:pt idx="0">
                  <c:v>中学校</c:v>
                </c:pt>
                <c:pt idx="1">
                  <c:v>高等学校（高校）</c:v>
                </c:pt>
                <c:pt idx="2">
                  <c:v>高等専修学校</c:v>
                </c:pt>
                <c:pt idx="3">
                  <c:v>特別支援学校</c:v>
                </c:pt>
                <c:pt idx="4">
                  <c:v>専修学校一般課程</c:v>
                </c:pt>
                <c:pt idx="5">
                  <c:v>各種学校</c:v>
                </c:pt>
                <c:pt idx="6">
                  <c:v>高等専門学校</c:v>
                </c:pt>
                <c:pt idx="7">
                  <c:v>短期大学</c:v>
                </c:pt>
                <c:pt idx="8">
                  <c:v>専門学校（高校卒業後）</c:v>
                </c:pt>
                <c:pt idx="9">
                  <c:v>専門学校（大学卒業後）</c:v>
                </c:pt>
                <c:pt idx="10">
                  <c:v>大学（学部）</c:v>
                </c:pt>
                <c:pt idx="11">
                  <c:v>大学院（修士課程）</c:v>
                </c:pt>
                <c:pt idx="12">
                  <c:v>大学院（博士課程）</c:v>
                </c:pt>
                <c:pt idx="13">
                  <c:v>その他</c:v>
                </c:pt>
              </c:strCache>
            </c:strRef>
          </c:cat>
          <c:val>
            <c:numRef>
              <c:f>'Q11'!$C$1:$C$14</c:f>
              <c:numCache>
                <c:formatCode>0.00%</c:formatCode>
                <c:ptCount val="14"/>
                <c:pt idx="0">
                  <c:v>0.0</c:v>
                </c:pt>
                <c:pt idx="1">
                  <c:v>0.0746887966804979</c:v>
                </c:pt>
                <c:pt idx="2">
                  <c:v>0.0</c:v>
                </c:pt>
                <c:pt idx="3">
                  <c:v>0.00414937759336099</c:v>
                </c:pt>
                <c:pt idx="4">
                  <c:v>0.00414937759336099</c:v>
                </c:pt>
                <c:pt idx="5">
                  <c:v>0.0</c:v>
                </c:pt>
                <c:pt idx="6">
                  <c:v>0.020746887966805</c:v>
                </c:pt>
                <c:pt idx="7">
                  <c:v>0.00829875518672199</c:v>
                </c:pt>
                <c:pt idx="8">
                  <c:v>0.0539419087136929</c:v>
                </c:pt>
                <c:pt idx="9">
                  <c:v>0.00829875518672199</c:v>
                </c:pt>
                <c:pt idx="10">
                  <c:v>0.663900414937759</c:v>
                </c:pt>
                <c:pt idx="11">
                  <c:v>0.145228215767635</c:v>
                </c:pt>
                <c:pt idx="12">
                  <c:v>0.012448132780083</c:v>
                </c:pt>
                <c:pt idx="13">
                  <c:v>0.00414937759336099</c:v>
                </c:pt>
              </c:numCache>
            </c:numRef>
          </c:val>
        </c:ser>
        <c:dLbls>
          <c:showLegendKey val="0"/>
          <c:showVal val="1"/>
          <c:showCatName val="0"/>
          <c:showSerName val="0"/>
          <c:showPercent val="0"/>
          <c:showBubbleSize val="0"/>
        </c:dLbls>
        <c:gapWidth val="100"/>
        <c:axId val="-2139530888"/>
        <c:axId val="-2139527864"/>
      </c:barChart>
      <c:catAx>
        <c:axId val="-2139530888"/>
        <c:scaling>
          <c:orientation val="minMax"/>
        </c:scaling>
        <c:delete val="0"/>
        <c:axPos val="b"/>
        <c:majorTickMark val="none"/>
        <c:minorTickMark val="none"/>
        <c:tickLblPos val="nextTo"/>
        <c:crossAx val="-2139527864"/>
        <c:crosses val="autoZero"/>
        <c:auto val="1"/>
        <c:lblAlgn val="ctr"/>
        <c:lblOffset val="100"/>
        <c:noMultiLvlLbl val="0"/>
      </c:catAx>
      <c:valAx>
        <c:axId val="-2139527864"/>
        <c:scaling>
          <c:orientation val="minMax"/>
        </c:scaling>
        <c:delete val="0"/>
        <c:axPos val="l"/>
        <c:numFmt formatCode="0%" sourceLinked="0"/>
        <c:majorTickMark val="out"/>
        <c:minorTickMark val="none"/>
        <c:tickLblPos val="nextTo"/>
        <c:crossAx val="-2139530888"/>
        <c:crosses val="autoZero"/>
        <c:crossBetween val="between"/>
      </c:valAx>
    </c:plotArea>
    <c:plotVisOnly val="1"/>
    <c:dispBlanksAs val="gap"/>
    <c:showDLblsOverMax val="0"/>
  </c:chart>
  <c:txPr>
    <a:bodyPr/>
    <a:lstStyle/>
    <a:p>
      <a:pPr>
        <a:defRPr sz="1400"/>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doughnutChart>
        <c:varyColors val="1"/>
        <c:ser>
          <c:idx val="0"/>
          <c:order val="0"/>
          <c:val>
            <c:numRef>
              <c:f>Q4243_カムア!$A$4:$B$4</c:f>
              <c:numCache>
                <c:formatCode>0.000%</c:formatCode>
                <c:ptCount val="2"/>
                <c:pt idx="0" formatCode="0.00%">
                  <c:v>0.922</c:v>
                </c:pt>
                <c:pt idx="1">
                  <c:v>0.0779999999999999</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Q43_カムア率!$B$8</c:f>
              <c:strCache>
                <c:ptCount val="1"/>
                <c:pt idx="0">
                  <c:v>COなし（n-58）</c:v>
                </c:pt>
              </c:strCache>
            </c:strRef>
          </c:tx>
          <c:invertIfNegative val="0"/>
          <c:cat>
            <c:strRef>
              <c:f>Q43_カムア率!$A$9:$A$22</c:f>
              <c:strCache>
                <c:ptCount val="14"/>
                <c:pt idx="0">
                  <c:v>1. 性自認と異なる性で就活をし困った</c:v>
                </c:pt>
                <c:pt idx="1">
                  <c:v>2.望む性で働くにはカムアしないとならず困った</c:v>
                </c:pt>
                <c:pt idx="2">
                  <c:v>3. 性自認であつかってもらえず困った</c:v>
                </c:pt>
                <c:pt idx="3">
                  <c:v>4. スーツ・服装、髪型、化粧をする困難</c:v>
                </c:pt>
                <c:pt idx="4">
                  <c:v>5. 履歴書に性別記載が必須で困った</c:v>
                </c:pt>
                <c:pt idx="5">
                  <c:v>6. スーツやバッグなどを購入する困難</c:v>
                </c:pt>
                <c:pt idx="6">
                  <c:v>7. 名前に関する困難</c:v>
                </c:pt>
                <c:pt idx="7">
                  <c:v>8. 経歴などにより、カムアしなくてはならず困った</c:v>
                </c:pt>
                <c:pt idx="8">
                  <c:v>9.希望伝えられず、性自認と異なるトイレ等設備を使用</c:v>
                </c:pt>
                <c:pt idx="9">
                  <c:v>10. 希望を伝えたが、希望のトイレ等設備の使用不可</c:v>
                </c:pt>
                <c:pt idx="10">
                  <c:v>11. トランス考慮した個別対応・配慮がなくて困った</c:v>
                </c:pt>
                <c:pt idx="11">
                  <c:v>12. 困ったことなし</c:v>
                </c:pt>
                <c:pt idx="12">
                  <c:v>13.覚えていない</c:v>
                </c:pt>
                <c:pt idx="13">
                  <c:v>14. その他</c:v>
                </c:pt>
              </c:strCache>
            </c:strRef>
          </c:cat>
          <c:val>
            <c:numRef>
              <c:f>Q43_カムア率!$B$9:$B$22</c:f>
              <c:numCache>
                <c:formatCode>0.00%</c:formatCode>
                <c:ptCount val="14"/>
                <c:pt idx="0">
                  <c:v>0.396551724137931</c:v>
                </c:pt>
                <c:pt idx="1">
                  <c:v>0.293103448275862</c:v>
                </c:pt>
                <c:pt idx="2">
                  <c:v>0.0344827586206896</c:v>
                </c:pt>
                <c:pt idx="3">
                  <c:v>0.431034482758621</c:v>
                </c:pt>
                <c:pt idx="4">
                  <c:v>0.603448275862069</c:v>
                </c:pt>
                <c:pt idx="5">
                  <c:v>0.46551724137931</c:v>
                </c:pt>
                <c:pt idx="6">
                  <c:v>0.172413793103448</c:v>
                </c:pt>
                <c:pt idx="7">
                  <c:v>0.0689655172413793</c:v>
                </c:pt>
                <c:pt idx="8">
                  <c:v>0.120689655172414</c:v>
                </c:pt>
                <c:pt idx="9">
                  <c:v>0.0172413793103448</c:v>
                </c:pt>
                <c:pt idx="10">
                  <c:v>0.0862068965517241</c:v>
                </c:pt>
                <c:pt idx="11">
                  <c:v>0.103448275862069</c:v>
                </c:pt>
                <c:pt idx="12">
                  <c:v>0.0172413793103448</c:v>
                </c:pt>
                <c:pt idx="13">
                  <c:v>0.0344827586206896</c:v>
                </c:pt>
              </c:numCache>
            </c:numRef>
          </c:val>
        </c:ser>
        <c:ser>
          <c:idx val="1"/>
          <c:order val="1"/>
          <c:tx>
            <c:strRef>
              <c:f>Q43_カムア率!$C$8</c:f>
              <c:strCache>
                <c:ptCount val="1"/>
                <c:pt idx="0">
                  <c:v>COあり(n=35)</c:v>
                </c:pt>
              </c:strCache>
            </c:strRef>
          </c:tx>
          <c:invertIfNegative val="0"/>
          <c:cat>
            <c:strRef>
              <c:f>Q43_カムア率!$A$9:$A$22</c:f>
              <c:strCache>
                <c:ptCount val="14"/>
                <c:pt idx="0">
                  <c:v>1. 性自認と異なる性で就活をし困った</c:v>
                </c:pt>
                <c:pt idx="1">
                  <c:v>2.望む性で働くにはカムアしないとならず困った</c:v>
                </c:pt>
                <c:pt idx="2">
                  <c:v>3. 性自認であつかってもらえず困った</c:v>
                </c:pt>
                <c:pt idx="3">
                  <c:v>4. スーツ・服装、髪型、化粧をする困難</c:v>
                </c:pt>
                <c:pt idx="4">
                  <c:v>5. 履歴書に性別記載が必須で困った</c:v>
                </c:pt>
                <c:pt idx="5">
                  <c:v>6. スーツやバッグなどを購入する困難</c:v>
                </c:pt>
                <c:pt idx="6">
                  <c:v>7. 名前に関する困難</c:v>
                </c:pt>
                <c:pt idx="7">
                  <c:v>8. 経歴などにより、カムアしなくてはならず困った</c:v>
                </c:pt>
                <c:pt idx="8">
                  <c:v>9.希望伝えられず、性自認と異なるトイレ等設備を使用</c:v>
                </c:pt>
                <c:pt idx="9">
                  <c:v>10. 希望を伝えたが、希望のトイレ等設備の使用不可</c:v>
                </c:pt>
                <c:pt idx="10">
                  <c:v>11. トランス考慮した個別対応・配慮がなくて困った</c:v>
                </c:pt>
                <c:pt idx="11">
                  <c:v>12. 困ったことなし</c:v>
                </c:pt>
                <c:pt idx="12">
                  <c:v>13.覚えていない</c:v>
                </c:pt>
                <c:pt idx="13">
                  <c:v>14. その他</c:v>
                </c:pt>
              </c:strCache>
            </c:strRef>
          </c:cat>
          <c:val>
            <c:numRef>
              <c:f>Q43_カムア率!$C$9:$C$22</c:f>
              <c:numCache>
                <c:formatCode>0.00%</c:formatCode>
                <c:ptCount val="14"/>
                <c:pt idx="0">
                  <c:v>0.114285714285714</c:v>
                </c:pt>
                <c:pt idx="1">
                  <c:v>0.0857142857142857</c:v>
                </c:pt>
                <c:pt idx="2">
                  <c:v>0.0</c:v>
                </c:pt>
                <c:pt idx="3">
                  <c:v>0.0857142857142857</c:v>
                </c:pt>
                <c:pt idx="4">
                  <c:v>0.257142857142857</c:v>
                </c:pt>
                <c:pt idx="5">
                  <c:v>0.114285714285714</c:v>
                </c:pt>
                <c:pt idx="6">
                  <c:v>0.0857142857142857</c:v>
                </c:pt>
                <c:pt idx="7">
                  <c:v>0.0571428571428571</c:v>
                </c:pt>
                <c:pt idx="8">
                  <c:v>0.0571428571428571</c:v>
                </c:pt>
                <c:pt idx="9">
                  <c:v>0.0</c:v>
                </c:pt>
                <c:pt idx="10">
                  <c:v>0.0285714285714286</c:v>
                </c:pt>
                <c:pt idx="11">
                  <c:v>0.0857142857142857</c:v>
                </c:pt>
                <c:pt idx="12">
                  <c:v>0.0</c:v>
                </c:pt>
                <c:pt idx="13">
                  <c:v>0.0</c:v>
                </c:pt>
              </c:numCache>
            </c:numRef>
          </c:val>
        </c:ser>
        <c:dLbls>
          <c:showLegendKey val="0"/>
          <c:showVal val="0"/>
          <c:showCatName val="0"/>
          <c:showSerName val="0"/>
          <c:showPercent val="0"/>
          <c:showBubbleSize val="0"/>
        </c:dLbls>
        <c:gapWidth val="150"/>
        <c:axId val="-2134331464"/>
        <c:axId val="-2137749544"/>
      </c:barChart>
      <c:catAx>
        <c:axId val="-2134331464"/>
        <c:scaling>
          <c:orientation val="minMax"/>
        </c:scaling>
        <c:delete val="0"/>
        <c:axPos val="b"/>
        <c:majorTickMark val="none"/>
        <c:minorTickMark val="none"/>
        <c:tickLblPos val="nextTo"/>
        <c:crossAx val="-2137749544"/>
        <c:crosses val="autoZero"/>
        <c:auto val="1"/>
        <c:lblAlgn val="ctr"/>
        <c:lblOffset val="100"/>
        <c:noMultiLvlLbl val="0"/>
      </c:catAx>
      <c:valAx>
        <c:axId val="-2137749544"/>
        <c:scaling>
          <c:orientation val="minMax"/>
        </c:scaling>
        <c:delete val="0"/>
        <c:axPos val="l"/>
        <c:majorGridlines/>
        <c:numFmt formatCode="0%" sourceLinked="0"/>
        <c:majorTickMark val="none"/>
        <c:minorTickMark val="none"/>
        <c:tickLblPos val="nextTo"/>
        <c:crossAx val="-213433146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doughnutChart>
        <c:varyColors val="1"/>
        <c:ser>
          <c:idx val="0"/>
          <c:order val="0"/>
          <c:cat>
            <c:strRef>
              <c:f>カミングアウト望むか!$A$15:$A$18</c:f>
              <c:strCache>
                <c:ptCount val="4"/>
                <c:pt idx="0">
                  <c:v>伝えたいと思っていた</c:v>
                </c:pt>
                <c:pt idx="1">
                  <c:v>伝えたくないと思っていた</c:v>
                </c:pt>
                <c:pt idx="2">
                  <c:v>伝えるか伝えないか考えたことがなかった</c:v>
                </c:pt>
                <c:pt idx="3">
                  <c:v>その他</c:v>
                </c:pt>
              </c:strCache>
            </c:strRef>
          </c:cat>
          <c:val>
            <c:numRef>
              <c:f>カミングアウト望むか!$B$15:$B$18</c:f>
              <c:numCache>
                <c:formatCode>0.0%</c:formatCode>
                <c:ptCount val="4"/>
                <c:pt idx="0">
                  <c:v>0.195</c:v>
                </c:pt>
                <c:pt idx="1">
                  <c:v>0.462</c:v>
                </c:pt>
                <c:pt idx="2">
                  <c:v>0.253</c:v>
                </c:pt>
                <c:pt idx="3">
                  <c:v>0.091</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invertIfNegative val="0"/>
          <c:cat>
            <c:strRef>
              <c:f>Q40_したくなかった!$F$45:$F$59</c:f>
              <c:strCache>
                <c:ptCount val="15"/>
                <c:pt idx="0">
                  <c:v>差別やハラスメントを受けるかも</c:v>
                </c:pt>
                <c:pt idx="1">
                  <c:v>採用結果へ悪影響があるかも</c:v>
                </c:pt>
                <c:pt idx="2">
                  <c:v>就職後に困ることがあるかも</c:v>
                </c:pt>
                <c:pt idx="3">
                  <c:v>日常的にカミングアウトしてない</c:v>
                </c:pt>
                <c:pt idx="4">
                  <c:v>家族や学校に広められてしまうかも</c:v>
                </c:pt>
                <c:pt idx="5">
                  <c:v>自己PRや志望理由にかかわらない</c:v>
                </c:pt>
                <c:pt idx="6">
                  <c:v>働く上で性のあり方は関係がない</c:v>
                </c:pt>
                <c:pt idx="7">
                  <c:v>以前カミングアウトに嫌な経験</c:v>
                </c:pt>
                <c:pt idx="8">
                  <c:v>入社後、伝えるか考える</c:v>
                </c:pt>
                <c:pt idx="9">
                  <c:v>その他</c:v>
                </c:pt>
                <c:pt idx="10">
                  <c:v>周囲に止められた</c:v>
                </c:pt>
                <c:pt idx="11">
                  <c:v>わからない</c:v>
                </c:pt>
                <c:pt idx="12">
                  <c:v>特に理由はない</c:v>
                </c:pt>
                <c:pt idx="13">
                  <c:v>内定後、伝えるか考える</c:v>
                </c:pt>
                <c:pt idx="14">
                  <c:v>無回答</c:v>
                </c:pt>
              </c:strCache>
            </c:strRef>
          </c:cat>
          <c:val>
            <c:numRef>
              <c:f>Q40_したくなかった!$G$45:$G$59</c:f>
              <c:numCache>
                <c:formatCode>0.00%</c:formatCode>
                <c:ptCount val="15"/>
                <c:pt idx="0">
                  <c:v>0.707547169811321</c:v>
                </c:pt>
                <c:pt idx="1">
                  <c:v>0.688679245283019</c:v>
                </c:pt>
                <c:pt idx="2">
                  <c:v>0.688679245283019</c:v>
                </c:pt>
                <c:pt idx="3">
                  <c:v>0.679245283018868</c:v>
                </c:pt>
                <c:pt idx="4">
                  <c:v>0.415094339622642</c:v>
                </c:pt>
                <c:pt idx="5">
                  <c:v>0.415094339622642</c:v>
                </c:pt>
                <c:pt idx="6">
                  <c:v>0.377358490566038</c:v>
                </c:pt>
                <c:pt idx="7">
                  <c:v>0.122641509433962</c:v>
                </c:pt>
                <c:pt idx="8">
                  <c:v>0.0849056603773585</c:v>
                </c:pt>
                <c:pt idx="9">
                  <c:v>0.0566037735849056</c:v>
                </c:pt>
                <c:pt idx="10">
                  <c:v>0.0283018867924528</c:v>
                </c:pt>
                <c:pt idx="11">
                  <c:v>0.00943396226415094</c:v>
                </c:pt>
                <c:pt idx="12">
                  <c:v>0.00943396226415094</c:v>
                </c:pt>
                <c:pt idx="13">
                  <c:v>0.0</c:v>
                </c:pt>
                <c:pt idx="14">
                  <c:v>0.0</c:v>
                </c:pt>
              </c:numCache>
            </c:numRef>
          </c:val>
        </c:ser>
        <c:dLbls>
          <c:showLegendKey val="0"/>
          <c:showVal val="1"/>
          <c:showCatName val="0"/>
          <c:showSerName val="0"/>
          <c:showPercent val="0"/>
          <c:showBubbleSize val="0"/>
        </c:dLbls>
        <c:gapWidth val="150"/>
        <c:axId val="-2141865560"/>
        <c:axId val="-2141862680"/>
      </c:barChart>
      <c:catAx>
        <c:axId val="-2141865560"/>
        <c:scaling>
          <c:orientation val="maxMin"/>
        </c:scaling>
        <c:delete val="0"/>
        <c:axPos val="l"/>
        <c:majorTickMark val="out"/>
        <c:minorTickMark val="none"/>
        <c:tickLblPos val="nextTo"/>
        <c:crossAx val="-2141862680"/>
        <c:crosses val="autoZero"/>
        <c:auto val="1"/>
        <c:lblAlgn val="ctr"/>
        <c:lblOffset val="100"/>
        <c:noMultiLvlLbl val="0"/>
      </c:catAx>
      <c:valAx>
        <c:axId val="-2141862680"/>
        <c:scaling>
          <c:orientation val="minMax"/>
        </c:scaling>
        <c:delete val="0"/>
        <c:axPos val="t"/>
        <c:numFmt formatCode="0%" sourceLinked="0"/>
        <c:majorTickMark val="out"/>
        <c:minorTickMark val="none"/>
        <c:tickLblPos val="nextTo"/>
        <c:crossAx val="-2141865560"/>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doughnutChart>
        <c:varyColors val="1"/>
        <c:ser>
          <c:idx val="0"/>
          <c:order val="0"/>
          <c:cat>
            <c:strRef>
              <c:f>Sheet1!$A$20:$A$23</c:f>
              <c:strCache>
                <c:ptCount val="4"/>
                <c:pt idx="0">
                  <c:v>0</c:v>
                </c:pt>
                <c:pt idx="1">
                  <c:v>1~5</c:v>
                </c:pt>
                <c:pt idx="2">
                  <c:v>6~10</c:v>
                </c:pt>
                <c:pt idx="3">
                  <c:v>11以上</c:v>
                </c:pt>
              </c:strCache>
            </c:strRef>
          </c:cat>
          <c:val>
            <c:numRef>
              <c:f>Sheet1!$B$20:$B$23</c:f>
              <c:numCache>
                <c:formatCode>0.0%</c:formatCode>
                <c:ptCount val="4"/>
                <c:pt idx="0">
                  <c:v>0.549450549450549</c:v>
                </c:pt>
                <c:pt idx="1">
                  <c:v>0.304945054945055</c:v>
                </c:pt>
                <c:pt idx="2">
                  <c:v>0.0879120879120879</c:v>
                </c:pt>
                <c:pt idx="3">
                  <c:v>0.057</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921985815602837"/>
          <c:y val="0.0"/>
          <c:w val="0.907801418439716"/>
          <c:h val="0.822469378827647"/>
        </c:manualLayout>
      </c:layout>
      <c:barChart>
        <c:barDir val="col"/>
        <c:grouping val="clustered"/>
        <c:varyColors val="0"/>
        <c:ser>
          <c:idx val="0"/>
          <c:order val="0"/>
          <c:invertIfNegative val="0"/>
          <c:dLbls>
            <c:dLbl>
              <c:idx val="2"/>
              <c:layout>
                <c:manualLayout>
                  <c:x val="-8.83320467134109E-17"/>
                  <c:y val="0.0"/>
                </c:manualLayout>
              </c:layout>
              <c:showLegendKey val="0"/>
              <c:showVal val="1"/>
              <c:showCatName val="0"/>
              <c:showSerName val="0"/>
              <c:showPercent val="0"/>
              <c:showBubbleSize val="0"/>
            </c:dLbl>
            <c:txPr>
              <a:bodyPr/>
              <a:lstStyle/>
              <a:p>
                <a:pPr>
                  <a:defRPr sz="1200" baseline="0"/>
                </a:pPr>
                <a:endParaRPr lang="ja-JP"/>
              </a:p>
            </c:txPr>
            <c:showLegendKey val="0"/>
            <c:showVal val="1"/>
            <c:showCatName val="0"/>
            <c:showSerName val="0"/>
            <c:showPercent val="0"/>
            <c:showBubbleSize val="0"/>
            <c:showLeaderLines val="0"/>
          </c:dLbls>
          <c:cat>
            <c:strRef>
              <c:f>Q5152_2!$A$2:$A$4</c:f>
              <c:strCache>
                <c:ptCount val="3"/>
                <c:pt idx="0">
                  <c:v>選考時</c:v>
                </c:pt>
                <c:pt idx="1">
                  <c:v>内定後</c:v>
                </c:pt>
                <c:pt idx="2">
                  <c:v>入社後3年</c:v>
                </c:pt>
              </c:strCache>
            </c:strRef>
          </c:cat>
          <c:val>
            <c:numRef>
              <c:f>Q5152_2!$B$2:$B$4</c:f>
              <c:numCache>
                <c:formatCode>0.00%</c:formatCode>
                <c:ptCount val="3"/>
                <c:pt idx="0">
                  <c:v>0.425</c:v>
                </c:pt>
                <c:pt idx="1">
                  <c:v>0.678</c:v>
                </c:pt>
                <c:pt idx="2">
                  <c:v>0.938</c:v>
                </c:pt>
              </c:numCache>
            </c:numRef>
          </c:val>
        </c:ser>
        <c:dLbls>
          <c:showLegendKey val="0"/>
          <c:showVal val="1"/>
          <c:showCatName val="0"/>
          <c:showSerName val="0"/>
          <c:showPercent val="0"/>
          <c:showBubbleSize val="0"/>
        </c:dLbls>
        <c:gapWidth val="100"/>
        <c:overlap val="-25"/>
        <c:axId val="-2137940936"/>
        <c:axId val="-2134483592"/>
      </c:barChart>
      <c:catAx>
        <c:axId val="-2137940936"/>
        <c:scaling>
          <c:orientation val="minMax"/>
        </c:scaling>
        <c:delete val="0"/>
        <c:axPos val="b"/>
        <c:majorTickMark val="none"/>
        <c:minorTickMark val="none"/>
        <c:tickLblPos val="nextTo"/>
        <c:txPr>
          <a:bodyPr/>
          <a:lstStyle/>
          <a:p>
            <a:pPr>
              <a:defRPr sz="1200"/>
            </a:pPr>
            <a:endParaRPr lang="ja-JP"/>
          </a:p>
        </c:txPr>
        <c:crossAx val="-2134483592"/>
        <c:crosses val="autoZero"/>
        <c:auto val="1"/>
        <c:lblAlgn val="ctr"/>
        <c:lblOffset val="100"/>
        <c:noMultiLvlLbl val="0"/>
      </c:catAx>
      <c:valAx>
        <c:axId val="-2134483592"/>
        <c:scaling>
          <c:orientation val="minMax"/>
        </c:scaling>
        <c:delete val="1"/>
        <c:axPos val="l"/>
        <c:numFmt formatCode="0.00%" sourceLinked="1"/>
        <c:majorTickMark val="out"/>
        <c:minorTickMark val="none"/>
        <c:tickLblPos val="nextTo"/>
        <c:crossAx val="-2137940936"/>
        <c:crosses val="autoZero"/>
        <c:crossBetween val="between"/>
      </c:valAx>
      <c:spPr>
        <a:noFill/>
        <a:ln w="25400">
          <a:noFill/>
        </a:ln>
      </c:spPr>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invertIfNegative val="0"/>
          <c:dLbls>
            <c:txPr>
              <a:bodyPr/>
              <a:lstStyle/>
              <a:p>
                <a:pPr>
                  <a:defRPr sz="1200"/>
                </a:pPr>
                <a:endParaRPr lang="ja-JP"/>
              </a:p>
            </c:txPr>
            <c:showLegendKey val="0"/>
            <c:showVal val="1"/>
            <c:showCatName val="0"/>
            <c:showSerName val="0"/>
            <c:showPercent val="0"/>
            <c:showBubbleSize val="0"/>
            <c:showLeaderLines val="0"/>
          </c:dLbls>
          <c:cat>
            <c:strRef>
              <c:f>Q5152_2!$A$6:$A$8</c:f>
              <c:strCache>
                <c:ptCount val="3"/>
                <c:pt idx="0">
                  <c:v>選考時</c:v>
                </c:pt>
                <c:pt idx="1">
                  <c:v>内定後</c:v>
                </c:pt>
                <c:pt idx="2">
                  <c:v>入社後3年</c:v>
                </c:pt>
              </c:strCache>
            </c:strRef>
          </c:cat>
          <c:val>
            <c:numRef>
              <c:f>Q5152_2!$B$6:$B$8</c:f>
              <c:numCache>
                <c:formatCode>0.00%</c:formatCode>
                <c:ptCount val="3"/>
                <c:pt idx="0">
                  <c:v>0.705</c:v>
                </c:pt>
                <c:pt idx="1">
                  <c:v>0.705</c:v>
                </c:pt>
                <c:pt idx="2">
                  <c:v>0.874</c:v>
                </c:pt>
              </c:numCache>
            </c:numRef>
          </c:val>
        </c:ser>
        <c:dLbls>
          <c:showLegendKey val="0"/>
          <c:showVal val="1"/>
          <c:showCatName val="0"/>
          <c:showSerName val="0"/>
          <c:showPercent val="0"/>
          <c:showBubbleSize val="0"/>
        </c:dLbls>
        <c:gapWidth val="100"/>
        <c:overlap val="-25"/>
        <c:axId val="-2137948536"/>
        <c:axId val="-2134580904"/>
      </c:barChart>
      <c:catAx>
        <c:axId val="-2137948536"/>
        <c:scaling>
          <c:orientation val="minMax"/>
        </c:scaling>
        <c:delete val="0"/>
        <c:axPos val="b"/>
        <c:majorTickMark val="none"/>
        <c:minorTickMark val="none"/>
        <c:tickLblPos val="nextTo"/>
        <c:txPr>
          <a:bodyPr/>
          <a:lstStyle/>
          <a:p>
            <a:pPr>
              <a:defRPr sz="1200"/>
            </a:pPr>
            <a:endParaRPr lang="ja-JP"/>
          </a:p>
        </c:txPr>
        <c:crossAx val="-2134580904"/>
        <c:crosses val="autoZero"/>
        <c:auto val="1"/>
        <c:lblAlgn val="ctr"/>
        <c:lblOffset val="100"/>
        <c:noMultiLvlLbl val="0"/>
      </c:catAx>
      <c:valAx>
        <c:axId val="-2134580904"/>
        <c:scaling>
          <c:orientation val="minMax"/>
        </c:scaling>
        <c:delete val="1"/>
        <c:axPos val="l"/>
        <c:numFmt formatCode="0.00%" sourceLinked="1"/>
        <c:majorTickMark val="none"/>
        <c:minorTickMark val="none"/>
        <c:tickLblPos val="nextTo"/>
        <c:crossAx val="-2137948536"/>
        <c:crosses val="autoZero"/>
        <c:crossBetween val="between"/>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invertIfNegative val="0"/>
          <c:dLbls>
            <c:txPr>
              <a:bodyPr/>
              <a:lstStyle/>
              <a:p>
                <a:pPr>
                  <a:defRPr sz="1200"/>
                </a:pPr>
                <a:endParaRPr lang="ja-JP"/>
              </a:p>
            </c:txPr>
            <c:showLegendKey val="0"/>
            <c:showVal val="1"/>
            <c:showCatName val="0"/>
            <c:showSerName val="0"/>
            <c:showPercent val="0"/>
            <c:showBubbleSize val="0"/>
            <c:showLeaderLines val="0"/>
          </c:dLbls>
          <c:cat>
            <c:strRef>
              <c:f>Q5152_2!$A$10:$A$12</c:f>
              <c:strCache>
                <c:ptCount val="3"/>
                <c:pt idx="0">
                  <c:v>選考時</c:v>
                </c:pt>
                <c:pt idx="1">
                  <c:v>内定後</c:v>
                </c:pt>
                <c:pt idx="2">
                  <c:v>入社後3年</c:v>
                </c:pt>
              </c:strCache>
            </c:strRef>
          </c:cat>
          <c:val>
            <c:numRef>
              <c:f>Q5152_2!$B$10:$B$12</c:f>
              <c:numCache>
                <c:formatCode>0.00%</c:formatCode>
                <c:ptCount val="3"/>
                <c:pt idx="0">
                  <c:v>0.874</c:v>
                </c:pt>
                <c:pt idx="1">
                  <c:v>0.779</c:v>
                </c:pt>
                <c:pt idx="2">
                  <c:v>0.916</c:v>
                </c:pt>
              </c:numCache>
            </c:numRef>
          </c:val>
        </c:ser>
        <c:dLbls>
          <c:showLegendKey val="0"/>
          <c:showVal val="1"/>
          <c:showCatName val="0"/>
          <c:showSerName val="0"/>
          <c:showPercent val="0"/>
          <c:showBubbleSize val="0"/>
        </c:dLbls>
        <c:gapWidth val="100"/>
        <c:overlap val="-25"/>
        <c:axId val="-2134508248"/>
        <c:axId val="-2134500136"/>
      </c:barChart>
      <c:catAx>
        <c:axId val="-2134508248"/>
        <c:scaling>
          <c:orientation val="minMax"/>
        </c:scaling>
        <c:delete val="0"/>
        <c:axPos val="b"/>
        <c:majorTickMark val="none"/>
        <c:minorTickMark val="none"/>
        <c:tickLblPos val="nextTo"/>
        <c:txPr>
          <a:bodyPr/>
          <a:lstStyle/>
          <a:p>
            <a:pPr>
              <a:defRPr sz="1200"/>
            </a:pPr>
            <a:endParaRPr lang="ja-JP"/>
          </a:p>
        </c:txPr>
        <c:crossAx val="-2134500136"/>
        <c:crosses val="autoZero"/>
        <c:auto val="1"/>
        <c:lblAlgn val="ctr"/>
        <c:lblOffset val="100"/>
        <c:noMultiLvlLbl val="0"/>
      </c:catAx>
      <c:valAx>
        <c:axId val="-2134500136"/>
        <c:scaling>
          <c:orientation val="minMax"/>
          <c:min val="0.0"/>
        </c:scaling>
        <c:delete val="1"/>
        <c:axPos val="l"/>
        <c:numFmt formatCode="0.00%" sourceLinked="1"/>
        <c:majorTickMark val="out"/>
        <c:minorTickMark val="none"/>
        <c:tickLblPos val="nextTo"/>
        <c:crossAx val="-2134508248"/>
        <c:crosses val="autoZero"/>
        <c:crossBetween val="between"/>
        <c:majorUnit val="0.1"/>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Q53_グラフ!$G$5:$G$14</c:f>
              <c:strCache>
                <c:ptCount val="10"/>
                <c:pt idx="0">
                  <c:v>仕事のやる気や、職場への愛着が下がった</c:v>
                </c:pt>
                <c:pt idx="1">
                  <c:v>職場を辞めたいと思った</c:v>
                </c:pt>
                <c:pt idx="2">
                  <c:v>特になし</c:v>
                </c:pt>
                <c:pt idx="3">
                  <c:v>心身に不調をきたした</c:v>
                </c:pt>
                <c:pt idx="4">
                  <c:v>職場を辞めた</c:v>
                </c:pt>
                <c:pt idx="5">
                  <c:v>職場の人間関係が悪くなった</c:v>
                </c:pt>
                <c:pt idx="6">
                  <c:v>別の部署や地域に異動したいと思った</c:v>
                </c:pt>
                <c:pt idx="7">
                  <c:v>休職したいと思った</c:v>
                </c:pt>
                <c:pt idx="8">
                  <c:v>休職した</c:v>
                </c:pt>
                <c:pt idx="9">
                  <c:v>別の部署や地域に異動願いを出した</c:v>
                </c:pt>
              </c:strCache>
            </c:strRef>
          </c:cat>
          <c:val>
            <c:numRef>
              <c:f>Q53_グラフ!$H$5:$H$14</c:f>
              <c:numCache>
                <c:formatCode>0.00%</c:formatCode>
                <c:ptCount val="10"/>
                <c:pt idx="0">
                  <c:v>0.319502074688797</c:v>
                </c:pt>
                <c:pt idx="1">
                  <c:v>0.253112033195021</c:v>
                </c:pt>
                <c:pt idx="2">
                  <c:v>0.20746887966805</c:v>
                </c:pt>
                <c:pt idx="3">
                  <c:v>0.16597510373444</c:v>
                </c:pt>
                <c:pt idx="4">
                  <c:v>0.112033195020747</c:v>
                </c:pt>
                <c:pt idx="5">
                  <c:v>0.112033195020747</c:v>
                </c:pt>
                <c:pt idx="6">
                  <c:v>0.0912863070539419</c:v>
                </c:pt>
                <c:pt idx="7">
                  <c:v>0.0705394190871369</c:v>
                </c:pt>
                <c:pt idx="8">
                  <c:v>0.037344398340249</c:v>
                </c:pt>
                <c:pt idx="9">
                  <c:v>0.00829875518672199</c:v>
                </c:pt>
              </c:numCache>
            </c:numRef>
          </c:val>
        </c:ser>
        <c:dLbls>
          <c:showLegendKey val="0"/>
          <c:showVal val="0"/>
          <c:showCatName val="0"/>
          <c:showSerName val="0"/>
          <c:showPercent val="0"/>
          <c:showBubbleSize val="0"/>
        </c:dLbls>
        <c:gapWidth val="75"/>
        <c:overlap val="-25"/>
        <c:axId val="-2134971800"/>
        <c:axId val="-2135021512"/>
      </c:barChart>
      <c:catAx>
        <c:axId val="-2134971800"/>
        <c:scaling>
          <c:orientation val="maxMin"/>
        </c:scaling>
        <c:delete val="0"/>
        <c:axPos val="l"/>
        <c:majorTickMark val="none"/>
        <c:minorTickMark val="none"/>
        <c:tickLblPos val="nextTo"/>
        <c:crossAx val="-2135021512"/>
        <c:crosses val="autoZero"/>
        <c:auto val="1"/>
        <c:lblAlgn val="ctr"/>
        <c:lblOffset val="100"/>
        <c:noMultiLvlLbl val="0"/>
      </c:catAx>
      <c:valAx>
        <c:axId val="-2135021512"/>
        <c:scaling>
          <c:orientation val="minMax"/>
        </c:scaling>
        <c:delete val="0"/>
        <c:axPos val="t"/>
        <c:majorGridlines/>
        <c:numFmt formatCode="0%" sourceLinked="0"/>
        <c:majorTickMark val="none"/>
        <c:minorTickMark val="none"/>
        <c:tickLblPos val="nextTo"/>
        <c:spPr>
          <a:ln w="9525">
            <a:noFill/>
          </a:ln>
        </c:spPr>
        <c:crossAx val="-2134971800"/>
        <c:crosses val="autoZero"/>
        <c:crossBetween val="between"/>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doughnutChart>
        <c:varyColors val="1"/>
        <c:ser>
          <c:idx val="0"/>
          <c:order val="0"/>
          <c:cat>
            <c:strRef>
              <c:f>相談の有無!$A$2:$A$3</c:f>
              <c:strCache>
                <c:ptCount val="2"/>
                <c:pt idx="0">
                  <c:v>有</c:v>
                </c:pt>
                <c:pt idx="1">
                  <c:v>無</c:v>
                </c:pt>
              </c:strCache>
            </c:strRef>
          </c:cat>
          <c:val>
            <c:numRef>
              <c:f>相談の有無!$B$2:$B$3</c:f>
              <c:numCache>
                <c:formatCode>0.0%</c:formatCode>
                <c:ptCount val="2"/>
                <c:pt idx="0">
                  <c:v>0.039</c:v>
                </c:pt>
                <c:pt idx="1">
                  <c:v>0.961</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percentStacked"/>
        <c:varyColors val="0"/>
        <c:ser>
          <c:idx val="0"/>
          <c:order val="0"/>
          <c:tx>
            <c:strRef>
              <c:f>'Q1011'!$A$9</c:f>
              <c:strCache>
                <c:ptCount val="1"/>
                <c:pt idx="0">
                  <c:v>正答</c:v>
                </c:pt>
              </c:strCache>
            </c:strRef>
          </c:tx>
          <c:invertIfNegative val="0"/>
          <c:dLbls>
            <c:txPr>
              <a:bodyPr/>
              <a:lstStyle/>
              <a:p>
                <a:pPr>
                  <a:defRPr sz="1600"/>
                </a:pPr>
                <a:endParaRPr lang="ja-JP"/>
              </a:p>
            </c:txPr>
            <c:showLegendKey val="0"/>
            <c:showVal val="1"/>
            <c:showCatName val="0"/>
            <c:showSerName val="0"/>
            <c:showPercent val="0"/>
            <c:showBubbleSize val="0"/>
            <c:showLeaderLines val="0"/>
          </c:dLbls>
          <c:cat>
            <c:strRef>
              <c:f>'Q1011'!$B$8:$C$8</c:f>
              <c:strCache>
                <c:ptCount val="2"/>
                <c:pt idx="0">
                  <c:v>本調査</c:v>
                </c:pt>
                <c:pt idx="1">
                  <c:v>全国</c:v>
                </c:pt>
              </c:strCache>
            </c:strRef>
          </c:cat>
          <c:val>
            <c:numRef>
              <c:f>'Q1011'!$B$9:$C$9</c:f>
              <c:numCache>
                <c:formatCode>0%</c:formatCode>
                <c:ptCount val="2"/>
                <c:pt idx="0" formatCode="0.00%">
                  <c:v>0.882845188284519</c:v>
                </c:pt>
                <c:pt idx="1">
                  <c:v>0.55</c:v>
                </c:pt>
              </c:numCache>
            </c:numRef>
          </c:val>
        </c:ser>
        <c:ser>
          <c:idx val="1"/>
          <c:order val="1"/>
          <c:tx>
            <c:strRef>
              <c:f>'Q1011'!$A$10</c:f>
              <c:strCache>
                <c:ptCount val="1"/>
                <c:pt idx="0">
                  <c:v>誤答</c:v>
                </c:pt>
              </c:strCache>
            </c:strRef>
          </c:tx>
          <c:invertIfNegative val="0"/>
          <c:dLbls>
            <c:txPr>
              <a:bodyPr/>
              <a:lstStyle/>
              <a:p>
                <a:pPr>
                  <a:defRPr sz="1600"/>
                </a:pPr>
                <a:endParaRPr lang="ja-JP"/>
              </a:p>
            </c:txPr>
            <c:showLegendKey val="0"/>
            <c:showVal val="1"/>
            <c:showCatName val="0"/>
            <c:showSerName val="0"/>
            <c:showPercent val="0"/>
            <c:showBubbleSize val="0"/>
            <c:showLeaderLines val="0"/>
          </c:dLbls>
          <c:cat>
            <c:strRef>
              <c:f>'Q1011'!$B$8:$C$8</c:f>
              <c:strCache>
                <c:ptCount val="2"/>
                <c:pt idx="0">
                  <c:v>本調査</c:v>
                </c:pt>
                <c:pt idx="1">
                  <c:v>全国</c:v>
                </c:pt>
              </c:strCache>
            </c:strRef>
          </c:cat>
          <c:val>
            <c:numRef>
              <c:f>'Q1011'!$B$10:$C$10</c:f>
              <c:numCache>
                <c:formatCode>0%</c:formatCode>
                <c:ptCount val="2"/>
                <c:pt idx="0" formatCode="0.00%">
                  <c:v>0.0334728033472803</c:v>
                </c:pt>
                <c:pt idx="1">
                  <c:v>0.03</c:v>
                </c:pt>
              </c:numCache>
            </c:numRef>
          </c:val>
        </c:ser>
        <c:ser>
          <c:idx val="2"/>
          <c:order val="2"/>
          <c:tx>
            <c:strRef>
              <c:f>'Q1011'!$A$11</c:f>
              <c:strCache>
                <c:ptCount val="1"/>
                <c:pt idx="0">
                  <c:v>わからない</c:v>
                </c:pt>
              </c:strCache>
            </c:strRef>
          </c:tx>
          <c:invertIfNegative val="0"/>
          <c:dLbls>
            <c:dLbl>
              <c:idx val="0"/>
              <c:layout>
                <c:manualLayout>
                  <c:x val="-0.00878990770942964"/>
                  <c:y val="0.0708341776929183"/>
                </c:manualLayout>
              </c:layout>
              <c:showLegendKey val="0"/>
              <c:showVal val="1"/>
              <c:showCatName val="0"/>
              <c:showSerName val="0"/>
              <c:showPercent val="0"/>
              <c:showBubbleSize val="0"/>
            </c:dLbl>
            <c:txPr>
              <a:bodyPr/>
              <a:lstStyle/>
              <a:p>
                <a:pPr>
                  <a:defRPr sz="1600"/>
                </a:pPr>
                <a:endParaRPr lang="ja-JP"/>
              </a:p>
            </c:txPr>
            <c:showLegendKey val="0"/>
            <c:showVal val="1"/>
            <c:showCatName val="0"/>
            <c:showSerName val="0"/>
            <c:showPercent val="0"/>
            <c:showBubbleSize val="0"/>
            <c:showLeaderLines val="0"/>
          </c:dLbls>
          <c:cat>
            <c:strRef>
              <c:f>'Q1011'!$B$8:$C$8</c:f>
              <c:strCache>
                <c:ptCount val="2"/>
                <c:pt idx="0">
                  <c:v>本調査</c:v>
                </c:pt>
                <c:pt idx="1">
                  <c:v>全国</c:v>
                </c:pt>
              </c:strCache>
            </c:strRef>
          </c:cat>
          <c:val>
            <c:numRef>
              <c:f>'Q1011'!$B$11:$C$11</c:f>
              <c:numCache>
                <c:formatCode>0%</c:formatCode>
                <c:ptCount val="2"/>
                <c:pt idx="0" formatCode="0.00%">
                  <c:v>0.0836820083682008</c:v>
                </c:pt>
                <c:pt idx="1">
                  <c:v>0.39</c:v>
                </c:pt>
              </c:numCache>
            </c:numRef>
          </c:val>
        </c:ser>
        <c:ser>
          <c:idx val="3"/>
          <c:order val="3"/>
          <c:tx>
            <c:strRef>
              <c:f>'Q1011'!$A$12</c:f>
              <c:strCache>
                <c:ptCount val="1"/>
                <c:pt idx="0">
                  <c:v>無回答</c:v>
                </c:pt>
              </c:strCache>
            </c:strRef>
          </c:tx>
          <c:invertIfNegative val="0"/>
          <c:dLbls>
            <c:dLbl>
              <c:idx val="0"/>
              <c:layout>
                <c:manualLayout>
                  <c:x val="0.0219366030444723"/>
                  <c:y val="-0.00831884983115178"/>
                </c:manualLayout>
              </c:layout>
              <c:showLegendKey val="0"/>
              <c:showVal val="1"/>
              <c:showCatName val="0"/>
              <c:showSerName val="0"/>
              <c:showPercent val="0"/>
              <c:showBubbleSize val="0"/>
            </c:dLbl>
            <c:txPr>
              <a:bodyPr/>
              <a:lstStyle/>
              <a:p>
                <a:pPr>
                  <a:defRPr sz="1600"/>
                </a:pPr>
                <a:endParaRPr lang="ja-JP"/>
              </a:p>
            </c:txPr>
            <c:showLegendKey val="0"/>
            <c:showVal val="1"/>
            <c:showCatName val="0"/>
            <c:showSerName val="0"/>
            <c:showPercent val="0"/>
            <c:showBubbleSize val="0"/>
            <c:showLeaderLines val="0"/>
          </c:dLbls>
          <c:cat>
            <c:strRef>
              <c:f>'Q1011'!$B$8:$C$8</c:f>
              <c:strCache>
                <c:ptCount val="2"/>
                <c:pt idx="0">
                  <c:v>本調査</c:v>
                </c:pt>
                <c:pt idx="1">
                  <c:v>全国</c:v>
                </c:pt>
              </c:strCache>
            </c:strRef>
          </c:cat>
          <c:val>
            <c:numRef>
              <c:f>'Q1011'!$B$12:$C$12</c:f>
              <c:numCache>
                <c:formatCode>0%</c:formatCode>
                <c:ptCount val="2"/>
                <c:pt idx="0" formatCode="0.00%">
                  <c:v>0.0</c:v>
                </c:pt>
                <c:pt idx="1">
                  <c:v>0.03</c:v>
                </c:pt>
              </c:numCache>
            </c:numRef>
          </c:val>
        </c:ser>
        <c:dLbls>
          <c:showLegendKey val="0"/>
          <c:showVal val="1"/>
          <c:showCatName val="0"/>
          <c:showSerName val="0"/>
          <c:showPercent val="0"/>
          <c:showBubbleSize val="0"/>
        </c:dLbls>
        <c:gapWidth val="55"/>
        <c:overlap val="100"/>
        <c:axId val="-2137609592"/>
        <c:axId val="-2137750536"/>
      </c:barChart>
      <c:catAx>
        <c:axId val="-2137609592"/>
        <c:scaling>
          <c:orientation val="maxMin"/>
        </c:scaling>
        <c:delete val="0"/>
        <c:axPos val="l"/>
        <c:majorTickMark val="none"/>
        <c:minorTickMark val="none"/>
        <c:tickLblPos val="nextTo"/>
        <c:txPr>
          <a:bodyPr/>
          <a:lstStyle/>
          <a:p>
            <a:pPr>
              <a:defRPr sz="1600"/>
            </a:pPr>
            <a:endParaRPr lang="ja-JP"/>
          </a:p>
        </c:txPr>
        <c:crossAx val="-2137750536"/>
        <c:crosses val="autoZero"/>
        <c:auto val="1"/>
        <c:lblAlgn val="ctr"/>
        <c:lblOffset val="100"/>
        <c:noMultiLvlLbl val="0"/>
      </c:catAx>
      <c:valAx>
        <c:axId val="-2137750536"/>
        <c:scaling>
          <c:orientation val="minMax"/>
        </c:scaling>
        <c:delete val="0"/>
        <c:axPos val="t"/>
        <c:majorGridlines>
          <c:spPr>
            <a:ln>
              <a:solidFill>
                <a:schemeClr val="bg1">
                  <a:lumMod val="75000"/>
                </a:schemeClr>
              </a:solidFill>
            </a:ln>
          </c:spPr>
        </c:majorGridlines>
        <c:numFmt formatCode="0%" sourceLinked="1"/>
        <c:majorTickMark val="none"/>
        <c:minorTickMark val="none"/>
        <c:tickLblPos val="nextTo"/>
        <c:txPr>
          <a:bodyPr/>
          <a:lstStyle/>
          <a:p>
            <a:pPr>
              <a:defRPr sz="1600"/>
            </a:pPr>
            <a:endParaRPr lang="ja-JP"/>
          </a:p>
        </c:txPr>
        <c:crossAx val="-2137609592"/>
        <c:crosses val="autoZero"/>
        <c:crossBetween val="between"/>
      </c:valAx>
    </c:plotArea>
    <c:legend>
      <c:legendPos val="r"/>
      <c:layout/>
      <c:overlay val="0"/>
      <c:txPr>
        <a:bodyPr/>
        <a:lstStyle/>
        <a:p>
          <a:pPr>
            <a:defRPr sz="1400"/>
          </a:pPr>
          <a:endParaRPr lang="ja-JP"/>
        </a:p>
      </c:txPr>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invertIfNegative val="0"/>
          <c:dLbls>
            <c:numFmt formatCode="0.0%" sourceLinked="0"/>
            <c:showLegendKey val="0"/>
            <c:showVal val="1"/>
            <c:showCatName val="0"/>
            <c:showSerName val="0"/>
            <c:showPercent val="0"/>
            <c:showBubbleSize val="0"/>
            <c:showLeaderLines val="0"/>
          </c:dLbls>
          <c:cat>
            <c:strRef>
              <c:f>'Q47'!$C$106:$C$119</c:f>
              <c:strCache>
                <c:ptCount val="14"/>
                <c:pt idx="0">
                  <c:v>SOGIに関連した就職活動の困りごとや悩みがなかった</c:v>
                </c:pt>
                <c:pt idx="1">
                  <c:v>どこに相談をしたらいいかわからなかった</c:v>
                </c:pt>
                <c:pt idx="2">
                  <c:v>相談しても解決してもらえないと感じた</c:v>
                </c:pt>
                <c:pt idx="3">
                  <c:v>相談できる場所があると思わなかった</c:v>
                </c:pt>
                <c:pt idx="4">
                  <c:v>SOGI等個人情報が第三者に伝わってしまうかも</c:v>
                </c:pt>
                <c:pt idx="5">
                  <c:v>うまく説明や相談ができるかわからなかった</c:v>
                </c:pt>
                <c:pt idx="6">
                  <c:v>相談しなくても解決できる</c:v>
                </c:pt>
                <c:pt idx="7">
                  <c:v>相談したらSOGIに関し差別的言動やハラスメントを受けるかも</c:v>
                </c:pt>
                <c:pt idx="8">
                  <c:v>相談しても困りごととして受け止めてもらえないと感じた</c:v>
                </c:pt>
                <c:pt idx="9">
                  <c:v>相談したら、就職活動で不利になるかも</c:v>
                </c:pt>
                <c:pt idx="10">
                  <c:v>日頃から周囲でSOGI差別やハラスメントがあった</c:v>
                </c:pt>
                <c:pt idx="11">
                  <c:v>その他</c:v>
                </c:pt>
                <c:pt idx="12">
                  <c:v>わからない</c:v>
                </c:pt>
                <c:pt idx="13">
                  <c:v>相談にあたりスーツなど服装の規定があった</c:v>
                </c:pt>
              </c:strCache>
            </c:strRef>
          </c:cat>
          <c:val>
            <c:numRef>
              <c:f>'Q47'!$D$106:$D$119</c:f>
              <c:numCache>
                <c:formatCode>0.00%</c:formatCode>
                <c:ptCount val="14"/>
                <c:pt idx="0">
                  <c:v>0.335195531</c:v>
                </c:pt>
                <c:pt idx="1">
                  <c:v>0.324022346368715</c:v>
                </c:pt>
                <c:pt idx="2">
                  <c:v>0.318435754189944</c:v>
                </c:pt>
                <c:pt idx="3">
                  <c:v>0.279329608938547</c:v>
                </c:pt>
                <c:pt idx="4">
                  <c:v>0.189944134078212</c:v>
                </c:pt>
                <c:pt idx="5">
                  <c:v>0.173184357541899</c:v>
                </c:pt>
                <c:pt idx="6">
                  <c:v>0.150837989</c:v>
                </c:pt>
                <c:pt idx="7">
                  <c:v>0.134078212290503</c:v>
                </c:pt>
                <c:pt idx="8">
                  <c:v>0.134078212290503</c:v>
                </c:pt>
                <c:pt idx="9">
                  <c:v>0.0949720670391061</c:v>
                </c:pt>
                <c:pt idx="10">
                  <c:v>0.0782122905027933</c:v>
                </c:pt>
                <c:pt idx="11">
                  <c:v>0.05027933</c:v>
                </c:pt>
                <c:pt idx="12">
                  <c:v>0.033519553</c:v>
                </c:pt>
                <c:pt idx="13">
                  <c:v>0.0223463687150838</c:v>
                </c:pt>
              </c:numCache>
            </c:numRef>
          </c:val>
        </c:ser>
        <c:dLbls>
          <c:showLegendKey val="0"/>
          <c:showVal val="0"/>
          <c:showCatName val="0"/>
          <c:showSerName val="0"/>
          <c:showPercent val="0"/>
          <c:showBubbleSize val="0"/>
        </c:dLbls>
        <c:gapWidth val="150"/>
        <c:axId val="-2131349768"/>
        <c:axId val="-2131346792"/>
      </c:barChart>
      <c:catAx>
        <c:axId val="-2131349768"/>
        <c:scaling>
          <c:orientation val="maxMin"/>
        </c:scaling>
        <c:delete val="0"/>
        <c:axPos val="l"/>
        <c:majorTickMark val="out"/>
        <c:minorTickMark val="none"/>
        <c:tickLblPos val="nextTo"/>
        <c:crossAx val="-2131346792"/>
        <c:crosses val="autoZero"/>
        <c:auto val="1"/>
        <c:lblAlgn val="ctr"/>
        <c:lblOffset val="100"/>
        <c:noMultiLvlLbl val="0"/>
      </c:catAx>
      <c:valAx>
        <c:axId val="-2131346792"/>
        <c:scaling>
          <c:orientation val="minMax"/>
        </c:scaling>
        <c:delete val="0"/>
        <c:axPos val="t"/>
        <c:numFmt formatCode="0%" sourceLinked="0"/>
        <c:majorTickMark val="out"/>
        <c:minorTickMark val="none"/>
        <c:tickLblPos val="nextTo"/>
        <c:crossAx val="-2131349768"/>
        <c:crosses val="autoZero"/>
        <c:crossBetween val="between"/>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invertIfNegative val="0"/>
          <c:dLbls>
            <c:txPr>
              <a:bodyPr/>
              <a:lstStyle/>
              <a:p>
                <a:pPr>
                  <a:defRPr sz="1200"/>
                </a:pPr>
                <a:endParaRPr lang="ja-JP"/>
              </a:p>
            </c:txPr>
            <c:showLegendKey val="0"/>
            <c:showVal val="1"/>
            <c:showCatName val="0"/>
            <c:showSerName val="0"/>
            <c:showPercent val="0"/>
            <c:showBubbleSize val="0"/>
            <c:showLeaderLines val="0"/>
          </c:dLbls>
          <c:cat>
            <c:strRef>
              <c:f>'Q49'!$D$22:$D$31</c:f>
              <c:strCache>
                <c:ptCount val="10"/>
                <c:pt idx="0">
                  <c:v>プライバシーへの配慮</c:v>
                </c:pt>
                <c:pt idx="1">
                  <c:v>支援者がLGBTに十分な知識がある</c:v>
                </c:pt>
                <c:pt idx="2">
                  <c:v>日頃からLGBTネタや差別的言動をしない</c:v>
                </c:pt>
                <c:pt idx="3">
                  <c:v>アウティングをされないことが明確</c:v>
                </c:pt>
                <c:pt idx="4">
                  <c:v>日頃から他マイノリティや人権課題をネタや差別的言動しない</c:v>
                </c:pt>
                <c:pt idx="5">
                  <c:v>ホームページ等でLGBT支援が可能であると明記</c:v>
                </c:pt>
                <c:pt idx="6">
                  <c:v>相談等にスーツなどの服装規定ない</c:v>
                </c:pt>
                <c:pt idx="7">
                  <c:v>相談票などに性別欄がない・任意項目である</c:v>
                </c:pt>
                <c:pt idx="8">
                  <c:v>支援者がLGBT</c:v>
                </c:pt>
                <c:pt idx="9">
                  <c:v>支援者がアライ</c:v>
                </c:pt>
              </c:strCache>
            </c:strRef>
          </c:cat>
          <c:val>
            <c:numRef>
              <c:f>'Q49'!$E$22:$E$31</c:f>
              <c:numCache>
                <c:formatCode>0.00%</c:formatCode>
                <c:ptCount val="10"/>
                <c:pt idx="0">
                  <c:v>0.659751037</c:v>
                </c:pt>
                <c:pt idx="1">
                  <c:v>0.593360996</c:v>
                </c:pt>
                <c:pt idx="2">
                  <c:v>0.564315353</c:v>
                </c:pt>
                <c:pt idx="3">
                  <c:v>0.531120332</c:v>
                </c:pt>
                <c:pt idx="4">
                  <c:v>0.502074689</c:v>
                </c:pt>
                <c:pt idx="5">
                  <c:v>0.435684647</c:v>
                </c:pt>
                <c:pt idx="6">
                  <c:v>0.410788382</c:v>
                </c:pt>
                <c:pt idx="7">
                  <c:v>0.377593361</c:v>
                </c:pt>
                <c:pt idx="8">
                  <c:v>0.336099585</c:v>
                </c:pt>
                <c:pt idx="9">
                  <c:v>0.31120332</c:v>
                </c:pt>
              </c:numCache>
            </c:numRef>
          </c:val>
        </c:ser>
        <c:dLbls>
          <c:showLegendKey val="0"/>
          <c:showVal val="1"/>
          <c:showCatName val="0"/>
          <c:showSerName val="0"/>
          <c:showPercent val="0"/>
          <c:showBubbleSize val="0"/>
        </c:dLbls>
        <c:gapWidth val="150"/>
        <c:axId val="-2134538680"/>
        <c:axId val="-2134591864"/>
      </c:barChart>
      <c:catAx>
        <c:axId val="-2134538680"/>
        <c:scaling>
          <c:orientation val="maxMin"/>
        </c:scaling>
        <c:delete val="0"/>
        <c:axPos val="l"/>
        <c:majorTickMark val="out"/>
        <c:minorTickMark val="none"/>
        <c:tickLblPos val="nextTo"/>
        <c:txPr>
          <a:bodyPr/>
          <a:lstStyle/>
          <a:p>
            <a:pPr>
              <a:defRPr sz="1200"/>
            </a:pPr>
            <a:endParaRPr lang="ja-JP"/>
          </a:p>
        </c:txPr>
        <c:crossAx val="-2134591864"/>
        <c:crosses val="autoZero"/>
        <c:auto val="1"/>
        <c:lblAlgn val="ctr"/>
        <c:lblOffset val="100"/>
        <c:noMultiLvlLbl val="0"/>
      </c:catAx>
      <c:valAx>
        <c:axId val="-2134591864"/>
        <c:scaling>
          <c:orientation val="minMax"/>
        </c:scaling>
        <c:delete val="0"/>
        <c:axPos val="t"/>
        <c:numFmt formatCode="0%" sourceLinked="0"/>
        <c:majorTickMark val="out"/>
        <c:minorTickMark val="none"/>
        <c:tickLblPos val="nextTo"/>
        <c:crossAx val="-2134538680"/>
        <c:crosses val="autoZero"/>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doughnutChart>
        <c:varyColors val="1"/>
        <c:ser>
          <c:idx val="0"/>
          <c:order val="0"/>
          <c:val>
            <c:numRef>
              <c:f>'Q14'!$D$1:$D$3</c:f>
              <c:numCache>
                <c:formatCode>0.00%</c:formatCode>
                <c:ptCount val="3"/>
                <c:pt idx="0">
                  <c:v>0.372384937238494</c:v>
                </c:pt>
                <c:pt idx="1">
                  <c:v>0.297071129707113</c:v>
                </c:pt>
                <c:pt idx="2">
                  <c:v>0.330543933054393</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doughnutChart>
        <c:varyColors val="1"/>
        <c:ser>
          <c:idx val="0"/>
          <c:order val="0"/>
          <c:cat>
            <c:strRef>
              <c:f>'Q1516'!$A$30:$A$37</c:f>
              <c:strCache>
                <c:ptCount val="7"/>
                <c:pt idx="0">
                  <c:v>0人</c:v>
                </c:pt>
                <c:pt idx="1">
                  <c:v>1人</c:v>
                </c:pt>
                <c:pt idx="2">
                  <c:v>2人</c:v>
                </c:pt>
                <c:pt idx="3">
                  <c:v>3人</c:v>
                </c:pt>
                <c:pt idx="4">
                  <c:v>4人</c:v>
                </c:pt>
                <c:pt idx="5">
                  <c:v>5人</c:v>
                </c:pt>
                <c:pt idx="6">
                  <c:v>6人以上</c:v>
                </c:pt>
              </c:strCache>
            </c:strRef>
          </c:cat>
          <c:val>
            <c:numRef>
              <c:f>'Q1516'!$B$30:$B$37</c:f>
              <c:numCache>
                <c:formatCode>0.00%</c:formatCode>
                <c:ptCount val="8"/>
                <c:pt idx="0">
                  <c:v>0.594142259414226</c:v>
                </c:pt>
                <c:pt idx="1">
                  <c:v>0.142259414225941</c:v>
                </c:pt>
                <c:pt idx="2">
                  <c:v>0.0711297071129707</c:v>
                </c:pt>
                <c:pt idx="3">
                  <c:v>0.0962343096234309</c:v>
                </c:pt>
                <c:pt idx="4">
                  <c:v>0.0125523012552301</c:v>
                </c:pt>
                <c:pt idx="5">
                  <c:v>0.0292887029288703</c:v>
                </c:pt>
                <c:pt idx="6">
                  <c:v>0.0543933054393305</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doughnutChart>
        <c:varyColors val="1"/>
        <c:ser>
          <c:idx val="0"/>
          <c:order val="0"/>
          <c:val>
            <c:numRef>
              <c:f>'Q17'!$E$28:$E$30</c:f>
              <c:numCache>
                <c:formatCode>0.00%</c:formatCode>
                <c:ptCount val="3"/>
                <c:pt idx="0">
                  <c:v>0.3608</c:v>
                </c:pt>
                <c:pt idx="1">
                  <c:v>0.2268</c:v>
                </c:pt>
                <c:pt idx="2">
                  <c:v>0.4124</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invertIfNegative val="0"/>
          <c:cat>
            <c:strRef>
              <c:f>'Q36'!$A$86:$A$102</c:f>
              <c:strCache>
                <c:ptCount val="17"/>
                <c:pt idx="0">
                  <c:v>実施していることない</c:v>
                </c:pt>
                <c:pt idx="1">
                  <c:v>冊子/本回覧</c:v>
                </c:pt>
                <c:pt idx="2">
                  <c:v>任意参加研修</c:v>
                </c:pt>
                <c:pt idx="3">
                  <c:v>自主的な勉強会</c:v>
                </c:pt>
                <c:pt idx="4">
                  <c:v>わからない</c:v>
                </c:pt>
                <c:pt idx="5">
                  <c:v>外部研修へ担当者参加</c:v>
                </c:pt>
                <c:pt idx="6">
                  <c:v>LGBTの手引きやガイドライン</c:v>
                </c:pt>
                <c:pt idx="7">
                  <c:v>相談票の性別欄削除・任意項目</c:v>
                </c:pt>
                <c:pt idx="8">
                  <c:v>ホームページ等でLGBT支援可能であると明示</c:v>
                </c:pt>
                <c:pt idx="9">
                  <c:v>LGBTに関する差別禁止の明文化</c:v>
                </c:pt>
                <c:pt idx="10">
                  <c:v>6色のレインボーをおいた・身につけた</c:v>
                </c:pt>
                <c:pt idx="11">
                  <c:v>必須参加研修</c:v>
                </c:pt>
                <c:pt idx="12">
                  <c:v>スーツ以外の服装で参加できると明示</c:v>
                </c:pt>
                <c:pt idx="13">
                  <c:v>その他 </c:v>
                </c:pt>
                <c:pt idx="14">
                  <c:v>LGBTを対象とした相談実施</c:v>
                </c:pt>
                <c:pt idx="15">
                  <c:v>LGBTを対象としたイベント実施</c:v>
                </c:pt>
                <c:pt idx="16">
                  <c:v>無回答</c:v>
                </c:pt>
              </c:strCache>
            </c:strRef>
          </c:cat>
          <c:val>
            <c:numRef>
              <c:f>'Q36'!$B$86:$B$102</c:f>
              <c:numCache>
                <c:formatCode>0.00%</c:formatCode>
                <c:ptCount val="17"/>
                <c:pt idx="0">
                  <c:v>0.405857740585774</c:v>
                </c:pt>
                <c:pt idx="1">
                  <c:v>0.192468619246862</c:v>
                </c:pt>
                <c:pt idx="2">
                  <c:v>0.171548117154812</c:v>
                </c:pt>
                <c:pt idx="3">
                  <c:v>0.117154811715481</c:v>
                </c:pt>
                <c:pt idx="4">
                  <c:v>0.117154811715481</c:v>
                </c:pt>
                <c:pt idx="5">
                  <c:v>0.108786610878661</c:v>
                </c:pt>
                <c:pt idx="6">
                  <c:v>0.100418410041841</c:v>
                </c:pt>
                <c:pt idx="7">
                  <c:v>0.0920502092050209</c:v>
                </c:pt>
                <c:pt idx="8">
                  <c:v>0.0753138075313807</c:v>
                </c:pt>
                <c:pt idx="9">
                  <c:v>0.0711297071129707</c:v>
                </c:pt>
                <c:pt idx="10">
                  <c:v>0.0711297071129707</c:v>
                </c:pt>
                <c:pt idx="11">
                  <c:v>0.0543933054393305</c:v>
                </c:pt>
                <c:pt idx="12">
                  <c:v>0.0376569037656904</c:v>
                </c:pt>
                <c:pt idx="13">
                  <c:v>0.0334728033472803</c:v>
                </c:pt>
                <c:pt idx="14">
                  <c:v>0.0251046025104602</c:v>
                </c:pt>
                <c:pt idx="15">
                  <c:v>0.0167364016736402</c:v>
                </c:pt>
                <c:pt idx="16">
                  <c:v>0.0167364016736402</c:v>
                </c:pt>
              </c:numCache>
            </c:numRef>
          </c:val>
        </c:ser>
        <c:dLbls>
          <c:showLegendKey val="0"/>
          <c:showVal val="1"/>
          <c:showCatName val="0"/>
          <c:showSerName val="0"/>
          <c:showPercent val="0"/>
          <c:showBubbleSize val="0"/>
        </c:dLbls>
        <c:gapWidth val="150"/>
        <c:axId val="-2131066856"/>
        <c:axId val="-2131063912"/>
      </c:barChart>
      <c:catAx>
        <c:axId val="-2131066856"/>
        <c:scaling>
          <c:orientation val="maxMin"/>
        </c:scaling>
        <c:delete val="0"/>
        <c:axPos val="l"/>
        <c:majorTickMark val="out"/>
        <c:minorTickMark val="none"/>
        <c:tickLblPos val="nextTo"/>
        <c:crossAx val="-2131063912"/>
        <c:crosses val="autoZero"/>
        <c:auto val="1"/>
        <c:lblAlgn val="ctr"/>
        <c:lblOffset val="100"/>
        <c:noMultiLvlLbl val="0"/>
      </c:catAx>
      <c:valAx>
        <c:axId val="-2131063912"/>
        <c:scaling>
          <c:orientation val="minMax"/>
        </c:scaling>
        <c:delete val="0"/>
        <c:axPos val="t"/>
        <c:numFmt formatCode="0%" sourceLinked="0"/>
        <c:majorTickMark val="out"/>
        <c:minorTickMark val="none"/>
        <c:tickLblPos val="nextTo"/>
        <c:crossAx val="-2131066856"/>
        <c:crosses val="autoZero"/>
        <c:crossBetween val="between"/>
      </c:valAx>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doughnutChart>
        <c:varyColors val="1"/>
        <c:ser>
          <c:idx val="0"/>
          <c:order val="0"/>
          <c:val>
            <c:numRef>
              <c:f>支援体制の構築必要性!$B$14:$B$15</c:f>
              <c:numCache>
                <c:formatCode>0%</c:formatCode>
                <c:ptCount val="2"/>
                <c:pt idx="0">
                  <c:v>0.951020408163265</c:v>
                </c:pt>
                <c:pt idx="1">
                  <c:v>0.05</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invertIfNegative val="0"/>
          <c:cat>
            <c:strRef>
              <c:f>'Q39'!$A$76:$A$89</c:f>
              <c:strCache>
                <c:ptCount val="14"/>
                <c:pt idx="0">
                  <c:v>支援者LGBT支援に十分な知識がない</c:v>
                </c:pt>
                <c:pt idx="1">
                  <c:v>担当者となる十分な知識を持つ人が各機関にいない</c:v>
                </c:pt>
                <c:pt idx="2">
                  <c:v>LGBT支援の教材研修などが不足</c:v>
                </c:pt>
                <c:pt idx="3">
                  <c:v>LGBTに取り組む企業情報がわからない</c:v>
                </c:pt>
                <c:pt idx="4">
                  <c:v>LGBTについて職場の理解がないこと</c:v>
                </c:pt>
                <c:pt idx="5">
                  <c:v>LGBTから直接の相談や要望がないこと</c:v>
                </c:pt>
                <c:pt idx="6">
                  <c:v>LGBT支援を行う機関の紹介先がわからない</c:v>
                </c:pt>
                <c:pt idx="7">
                  <c:v>LGBTについて上長の理解がない</c:v>
                </c:pt>
                <c:pt idx="8">
                  <c:v>行政などから実施の通達・要請がない</c:v>
                </c:pt>
                <c:pt idx="9">
                  <c:v>学校などから実施の通達・要請がない</c:v>
                </c:pt>
                <c:pt idx="10">
                  <c:v>予算がない</c:v>
                </c:pt>
                <c:pt idx="11">
                  <c:v>その他</c:v>
                </c:pt>
                <c:pt idx="12">
                  <c:v>わからない</c:v>
                </c:pt>
                <c:pt idx="13">
                  <c:v>特に難しさはない</c:v>
                </c:pt>
              </c:strCache>
            </c:strRef>
          </c:cat>
          <c:val>
            <c:numRef>
              <c:f>'Q39'!$B$76:$B$89</c:f>
              <c:numCache>
                <c:formatCode>0.00%</c:formatCode>
                <c:ptCount val="14"/>
                <c:pt idx="0">
                  <c:v>0.7406</c:v>
                </c:pt>
                <c:pt idx="1">
                  <c:v>0.6402</c:v>
                </c:pt>
                <c:pt idx="2">
                  <c:v>0.4979</c:v>
                </c:pt>
                <c:pt idx="3">
                  <c:v>0.431</c:v>
                </c:pt>
                <c:pt idx="4">
                  <c:v>0.3849</c:v>
                </c:pt>
                <c:pt idx="5">
                  <c:v>0.3473</c:v>
                </c:pt>
                <c:pt idx="6">
                  <c:v>0.3222</c:v>
                </c:pt>
                <c:pt idx="7">
                  <c:v>0.2887</c:v>
                </c:pt>
                <c:pt idx="8">
                  <c:v>0.2845</c:v>
                </c:pt>
                <c:pt idx="9">
                  <c:v>0.1799</c:v>
                </c:pt>
                <c:pt idx="10">
                  <c:v>0.1381</c:v>
                </c:pt>
                <c:pt idx="11">
                  <c:v>0.046</c:v>
                </c:pt>
                <c:pt idx="12">
                  <c:v>0.0335</c:v>
                </c:pt>
                <c:pt idx="13">
                  <c:v>0.0084</c:v>
                </c:pt>
              </c:numCache>
            </c:numRef>
          </c:val>
        </c:ser>
        <c:dLbls>
          <c:showLegendKey val="0"/>
          <c:showVal val="1"/>
          <c:showCatName val="0"/>
          <c:showSerName val="0"/>
          <c:showPercent val="0"/>
          <c:showBubbleSize val="0"/>
        </c:dLbls>
        <c:gapWidth val="150"/>
        <c:axId val="-2131245832"/>
        <c:axId val="-2131281112"/>
      </c:barChart>
      <c:catAx>
        <c:axId val="-2131245832"/>
        <c:scaling>
          <c:orientation val="maxMin"/>
        </c:scaling>
        <c:delete val="0"/>
        <c:axPos val="l"/>
        <c:majorTickMark val="out"/>
        <c:minorTickMark val="none"/>
        <c:tickLblPos val="nextTo"/>
        <c:crossAx val="-2131281112"/>
        <c:crosses val="autoZero"/>
        <c:auto val="1"/>
        <c:lblAlgn val="ctr"/>
        <c:lblOffset val="100"/>
        <c:noMultiLvlLbl val="0"/>
      </c:catAx>
      <c:valAx>
        <c:axId val="-2131281112"/>
        <c:scaling>
          <c:orientation val="minMax"/>
        </c:scaling>
        <c:delete val="0"/>
        <c:axPos val="t"/>
        <c:numFmt formatCode="0%" sourceLinked="0"/>
        <c:majorTickMark val="out"/>
        <c:minorTickMark val="none"/>
        <c:tickLblPos val="nextTo"/>
        <c:crossAx val="-213124583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percentStacked"/>
        <c:varyColors val="0"/>
        <c:ser>
          <c:idx val="0"/>
          <c:order val="0"/>
          <c:tx>
            <c:strRef>
              <c:f>'Q1011'!$A$15</c:f>
              <c:strCache>
                <c:ptCount val="1"/>
                <c:pt idx="0">
                  <c:v>正答</c:v>
                </c:pt>
              </c:strCache>
            </c:strRef>
          </c:tx>
          <c:invertIfNegative val="0"/>
          <c:dLbls>
            <c:txPr>
              <a:bodyPr/>
              <a:lstStyle/>
              <a:p>
                <a:pPr>
                  <a:defRPr sz="1600"/>
                </a:pPr>
                <a:endParaRPr lang="ja-JP"/>
              </a:p>
            </c:txPr>
            <c:showLegendKey val="0"/>
            <c:showVal val="1"/>
            <c:showCatName val="0"/>
            <c:showSerName val="0"/>
            <c:showPercent val="0"/>
            <c:showBubbleSize val="0"/>
            <c:showLeaderLines val="0"/>
          </c:dLbls>
          <c:cat>
            <c:strRef>
              <c:f>'Q1011'!$B$14:$C$14</c:f>
              <c:strCache>
                <c:ptCount val="2"/>
                <c:pt idx="0">
                  <c:v>本調査</c:v>
                </c:pt>
                <c:pt idx="1">
                  <c:v>全国</c:v>
                </c:pt>
              </c:strCache>
            </c:strRef>
          </c:cat>
          <c:val>
            <c:numRef>
              <c:f>'Q1011'!$B$15:$C$15</c:f>
              <c:numCache>
                <c:formatCode>0%</c:formatCode>
                <c:ptCount val="2"/>
                <c:pt idx="0" formatCode="0.00%">
                  <c:v>0.740585774058577</c:v>
                </c:pt>
                <c:pt idx="1">
                  <c:v>0.3</c:v>
                </c:pt>
              </c:numCache>
            </c:numRef>
          </c:val>
        </c:ser>
        <c:ser>
          <c:idx val="1"/>
          <c:order val="1"/>
          <c:tx>
            <c:strRef>
              <c:f>'Q1011'!$A$16</c:f>
              <c:strCache>
                <c:ptCount val="1"/>
                <c:pt idx="0">
                  <c:v>誤答</c:v>
                </c:pt>
              </c:strCache>
            </c:strRef>
          </c:tx>
          <c:invertIfNegative val="0"/>
          <c:dLbls>
            <c:txPr>
              <a:bodyPr/>
              <a:lstStyle/>
              <a:p>
                <a:pPr>
                  <a:defRPr sz="1600"/>
                </a:pPr>
                <a:endParaRPr lang="ja-JP"/>
              </a:p>
            </c:txPr>
            <c:showLegendKey val="0"/>
            <c:showVal val="1"/>
            <c:showCatName val="0"/>
            <c:showSerName val="0"/>
            <c:showPercent val="0"/>
            <c:showBubbleSize val="0"/>
            <c:showLeaderLines val="0"/>
          </c:dLbls>
          <c:cat>
            <c:strRef>
              <c:f>'Q1011'!$B$14:$C$14</c:f>
              <c:strCache>
                <c:ptCount val="2"/>
                <c:pt idx="0">
                  <c:v>本調査</c:v>
                </c:pt>
                <c:pt idx="1">
                  <c:v>全国</c:v>
                </c:pt>
              </c:strCache>
            </c:strRef>
          </c:cat>
          <c:val>
            <c:numRef>
              <c:f>'Q1011'!$B$16:$C$16</c:f>
              <c:numCache>
                <c:formatCode>0%</c:formatCode>
                <c:ptCount val="2"/>
                <c:pt idx="0" formatCode="0.00%">
                  <c:v>0.179916317991632</c:v>
                </c:pt>
                <c:pt idx="1">
                  <c:v>0.21</c:v>
                </c:pt>
              </c:numCache>
            </c:numRef>
          </c:val>
        </c:ser>
        <c:ser>
          <c:idx val="2"/>
          <c:order val="2"/>
          <c:tx>
            <c:strRef>
              <c:f>'Q1011'!$A$17</c:f>
              <c:strCache>
                <c:ptCount val="1"/>
                <c:pt idx="0">
                  <c:v>わからない</c:v>
                </c:pt>
              </c:strCache>
            </c:strRef>
          </c:tx>
          <c:invertIfNegative val="0"/>
          <c:dLbls>
            <c:txPr>
              <a:bodyPr/>
              <a:lstStyle/>
              <a:p>
                <a:pPr>
                  <a:defRPr sz="1600"/>
                </a:pPr>
                <a:endParaRPr lang="ja-JP"/>
              </a:p>
            </c:txPr>
            <c:showLegendKey val="0"/>
            <c:showVal val="1"/>
            <c:showCatName val="0"/>
            <c:showSerName val="0"/>
            <c:showPercent val="0"/>
            <c:showBubbleSize val="0"/>
            <c:showLeaderLines val="0"/>
          </c:dLbls>
          <c:cat>
            <c:strRef>
              <c:f>'Q1011'!$B$14:$C$14</c:f>
              <c:strCache>
                <c:ptCount val="2"/>
                <c:pt idx="0">
                  <c:v>本調査</c:v>
                </c:pt>
                <c:pt idx="1">
                  <c:v>全国</c:v>
                </c:pt>
              </c:strCache>
            </c:strRef>
          </c:cat>
          <c:val>
            <c:numRef>
              <c:f>'Q1011'!$B$17:$C$17</c:f>
              <c:numCache>
                <c:formatCode>0%</c:formatCode>
                <c:ptCount val="2"/>
                <c:pt idx="0" formatCode="0.00%">
                  <c:v>0.0794979079497908</c:v>
                </c:pt>
                <c:pt idx="1">
                  <c:v>0.47</c:v>
                </c:pt>
              </c:numCache>
            </c:numRef>
          </c:val>
        </c:ser>
        <c:ser>
          <c:idx val="3"/>
          <c:order val="3"/>
          <c:tx>
            <c:strRef>
              <c:f>'Q1011'!$A$18</c:f>
              <c:strCache>
                <c:ptCount val="1"/>
                <c:pt idx="0">
                  <c:v>無回答</c:v>
                </c:pt>
              </c:strCache>
            </c:strRef>
          </c:tx>
          <c:invertIfNegative val="0"/>
          <c:dLbls>
            <c:dLbl>
              <c:idx val="0"/>
              <c:layout>
                <c:manualLayout>
                  <c:x val="0.0355832150166357"/>
                  <c:y val="-0.00196401152640767"/>
                </c:manualLayout>
              </c:layout>
              <c:showLegendKey val="0"/>
              <c:showVal val="1"/>
              <c:showCatName val="0"/>
              <c:showSerName val="0"/>
              <c:showPercent val="0"/>
              <c:showBubbleSize val="0"/>
            </c:dLbl>
            <c:txPr>
              <a:bodyPr/>
              <a:lstStyle/>
              <a:p>
                <a:pPr>
                  <a:defRPr sz="1600"/>
                </a:pPr>
                <a:endParaRPr lang="ja-JP"/>
              </a:p>
            </c:txPr>
            <c:showLegendKey val="0"/>
            <c:showVal val="1"/>
            <c:showCatName val="0"/>
            <c:showSerName val="0"/>
            <c:showPercent val="0"/>
            <c:showBubbleSize val="0"/>
            <c:showLeaderLines val="0"/>
          </c:dLbls>
          <c:cat>
            <c:strRef>
              <c:f>'Q1011'!$B$14:$C$14</c:f>
              <c:strCache>
                <c:ptCount val="2"/>
                <c:pt idx="0">
                  <c:v>本調査</c:v>
                </c:pt>
                <c:pt idx="1">
                  <c:v>全国</c:v>
                </c:pt>
              </c:strCache>
            </c:strRef>
          </c:cat>
          <c:val>
            <c:numRef>
              <c:f>'Q1011'!$B$18:$C$18</c:f>
              <c:numCache>
                <c:formatCode>0%</c:formatCode>
                <c:ptCount val="2"/>
                <c:pt idx="0" formatCode="0.00%">
                  <c:v>0.0</c:v>
                </c:pt>
                <c:pt idx="1">
                  <c:v>0.02</c:v>
                </c:pt>
              </c:numCache>
            </c:numRef>
          </c:val>
        </c:ser>
        <c:dLbls>
          <c:showLegendKey val="0"/>
          <c:showVal val="1"/>
          <c:showCatName val="0"/>
          <c:showSerName val="0"/>
          <c:showPercent val="0"/>
          <c:showBubbleSize val="0"/>
        </c:dLbls>
        <c:gapWidth val="55"/>
        <c:overlap val="100"/>
        <c:axId val="-2135304760"/>
        <c:axId val="-2135301592"/>
      </c:barChart>
      <c:catAx>
        <c:axId val="-2135304760"/>
        <c:scaling>
          <c:orientation val="maxMin"/>
        </c:scaling>
        <c:delete val="0"/>
        <c:axPos val="l"/>
        <c:majorTickMark val="none"/>
        <c:minorTickMark val="none"/>
        <c:tickLblPos val="nextTo"/>
        <c:txPr>
          <a:bodyPr/>
          <a:lstStyle/>
          <a:p>
            <a:pPr>
              <a:defRPr sz="1600"/>
            </a:pPr>
            <a:endParaRPr lang="ja-JP"/>
          </a:p>
        </c:txPr>
        <c:crossAx val="-2135301592"/>
        <c:crosses val="autoZero"/>
        <c:auto val="1"/>
        <c:lblAlgn val="ctr"/>
        <c:lblOffset val="100"/>
        <c:noMultiLvlLbl val="0"/>
      </c:catAx>
      <c:valAx>
        <c:axId val="-2135301592"/>
        <c:scaling>
          <c:orientation val="minMax"/>
        </c:scaling>
        <c:delete val="0"/>
        <c:axPos val="t"/>
        <c:majorGridlines>
          <c:spPr>
            <a:ln>
              <a:solidFill>
                <a:schemeClr val="bg1">
                  <a:lumMod val="75000"/>
                </a:schemeClr>
              </a:solidFill>
            </a:ln>
          </c:spPr>
        </c:majorGridlines>
        <c:numFmt formatCode="0%" sourceLinked="1"/>
        <c:majorTickMark val="none"/>
        <c:minorTickMark val="none"/>
        <c:tickLblPos val="nextTo"/>
        <c:txPr>
          <a:bodyPr/>
          <a:lstStyle/>
          <a:p>
            <a:pPr>
              <a:defRPr sz="1600"/>
            </a:pPr>
            <a:endParaRPr lang="ja-JP"/>
          </a:p>
        </c:txPr>
        <c:crossAx val="-2135304760"/>
        <c:crosses val="autoZero"/>
        <c:crossBetween val="between"/>
      </c:valAx>
    </c:plotArea>
    <c:legend>
      <c:legendPos val="r"/>
      <c:layout/>
      <c:overlay val="0"/>
      <c:txPr>
        <a:bodyPr/>
        <a:lstStyle/>
        <a:p>
          <a:pPr>
            <a:defRPr sz="1600"/>
          </a:pPr>
          <a:endParaRPr lang="ja-JP"/>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doughnutChart>
        <c:varyColors val="1"/>
        <c:ser>
          <c:idx val="0"/>
          <c:order val="0"/>
          <c:val>
            <c:numRef>
              <c:f>Q4243_円グラフ!$A$2:$B$2</c:f>
              <c:numCache>
                <c:formatCode>0.000%</c:formatCode>
                <c:ptCount val="2"/>
                <c:pt idx="0" formatCode="0.00%">
                  <c:v>0.425</c:v>
                </c:pt>
                <c:pt idx="1">
                  <c:v>0.575</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doughnutChart>
        <c:varyColors val="1"/>
        <c:ser>
          <c:idx val="0"/>
          <c:order val="0"/>
          <c:val>
            <c:numRef>
              <c:f>Q4243_円グラフ!$B$6:$C$6</c:f>
              <c:numCache>
                <c:formatCode>0.000%</c:formatCode>
                <c:ptCount val="2"/>
                <c:pt idx="0" formatCode="0.00%">
                  <c:v>0.874</c:v>
                </c:pt>
                <c:pt idx="1">
                  <c:v>0.126</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doughnutChart>
        <c:varyColors val="1"/>
        <c:ser>
          <c:idx val="0"/>
          <c:order val="0"/>
          <c:val>
            <c:numRef>
              <c:f>Q4243_円グラフ!$B$8:$C$8</c:f>
              <c:numCache>
                <c:formatCode>0.00%</c:formatCode>
                <c:ptCount val="2"/>
                <c:pt idx="0">
                  <c:v>0.7053</c:v>
                </c:pt>
                <c:pt idx="1">
                  <c:v>0.2947</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575732929705135"/>
          <c:y val="0.0650894848479334"/>
          <c:w val="0.380066237564717"/>
          <c:h val="0.934910515152067"/>
        </c:manualLayout>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Q42_LGB!$E$9:$E$18</c:f>
              <c:strCache>
                <c:ptCount val="10"/>
                <c:pt idx="0">
                  <c:v>人事や面接官から、性的マイノリティでないことを前提とした質問・発言</c:v>
                </c:pt>
                <c:pt idx="1">
                  <c:v>面接や自己PRで、性のあり方に関連したことを伝えられず困った</c:v>
                </c:pt>
                <c:pt idx="2">
                  <c:v>選考時、性のあり方を隠さなくてはならず困った</c:v>
                </c:pt>
                <c:pt idx="3">
                  <c:v>選考時、カミングアウトをすべきか・どの範囲にすべきか困った</c:v>
                </c:pt>
                <c:pt idx="4">
                  <c:v>人事や面接官が、性のあり方に関する知識や理解がなくて困った</c:v>
                </c:pt>
                <c:pt idx="5">
                  <c:v>人事や面接官が、性のあり方を笑いのネタ・否定的な言動をしていた</c:v>
                </c:pt>
                <c:pt idx="6">
                  <c:v>人事や面接官から、性のあり方を聞かれた</c:v>
                </c:pt>
                <c:pt idx="7">
                  <c:v>公正な採用選考をしてもらえていないように感じた</c:v>
                </c:pt>
                <c:pt idx="8">
                  <c:v>人事や面接官から性のあり方に関連し、差別的言動やハラスメント受けた</c:v>
                </c:pt>
                <c:pt idx="9">
                  <c:v>覚えていない</c:v>
                </c:pt>
              </c:strCache>
            </c:strRef>
          </c:cat>
          <c:val>
            <c:numRef>
              <c:f>Q42_LGB!$F$9:$F$18</c:f>
              <c:numCache>
                <c:formatCode>0.00%</c:formatCode>
                <c:ptCount val="10"/>
                <c:pt idx="0">
                  <c:v>0.232876712328767</c:v>
                </c:pt>
                <c:pt idx="1">
                  <c:v>0.143835616438356</c:v>
                </c:pt>
                <c:pt idx="2">
                  <c:v>0.136986301369863</c:v>
                </c:pt>
                <c:pt idx="3">
                  <c:v>0.102739726027397</c:v>
                </c:pt>
                <c:pt idx="4">
                  <c:v>0.0958904109589041</c:v>
                </c:pt>
                <c:pt idx="5">
                  <c:v>0.0958904109589041</c:v>
                </c:pt>
                <c:pt idx="6">
                  <c:v>0.0273972602739726</c:v>
                </c:pt>
                <c:pt idx="7">
                  <c:v>0.0273972602739726</c:v>
                </c:pt>
                <c:pt idx="8">
                  <c:v>0.0205479452054794</c:v>
                </c:pt>
                <c:pt idx="9">
                  <c:v>0.0205479452054794</c:v>
                </c:pt>
              </c:numCache>
            </c:numRef>
          </c:val>
        </c:ser>
        <c:dLbls>
          <c:showLegendKey val="0"/>
          <c:showVal val="0"/>
          <c:showCatName val="0"/>
          <c:showSerName val="0"/>
          <c:showPercent val="0"/>
          <c:showBubbleSize val="0"/>
        </c:dLbls>
        <c:gapWidth val="100"/>
        <c:axId val="-2137840248"/>
        <c:axId val="-2137853848"/>
      </c:barChart>
      <c:catAx>
        <c:axId val="-2137840248"/>
        <c:scaling>
          <c:orientation val="maxMin"/>
        </c:scaling>
        <c:delete val="0"/>
        <c:axPos val="l"/>
        <c:majorTickMark val="out"/>
        <c:minorTickMark val="none"/>
        <c:tickLblPos val="nextTo"/>
        <c:txPr>
          <a:bodyPr/>
          <a:lstStyle/>
          <a:p>
            <a:pPr>
              <a:defRPr>
                <a:ea typeface="メイリオ"/>
              </a:defRPr>
            </a:pPr>
            <a:endParaRPr lang="ja-JP"/>
          </a:p>
        </c:txPr>
        <c:crossAx val="-2137853848"/>
        <c:crosses val="autoZero"/>
        <c:auto val="1"/>
        <c:lblAlgn val="ctr"/>
        <c:lblOffset val="100"/>
        <c:noMultiLvlLbl val="0"/>
      </c:catAx>
      <c:valAx>
        <c:axId val="-2137853848"/>
        <c:scaling>
          <c:orientation val="minMax"/>
        </c:scaling>
        <c:delete val="0"/>
        <c:axPos val="t"/>
        <c:numFmt formatCode="0%" sourceLinked="0"/>
        <c:majorTickMark val="out"/>
        <c:minorTickMark val="none"/>
        <c:tickLblPos val="nextTo"/>
        <c:crossAx val="-213784024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58717456480906"/>
          <c:y val="0.0680446018073244"/>
          <c:w val="0.383636948806197"/>
          <c:h val="0.902548153174405"/>
        </c:manualLayout>
      </c:layout>
      <c:barChart>
        <c:barDir val="bar"/>
        <c:grouping val="clustered"/>
        <c:varyColors val="0"/>
        <c:ser>
          <c:idx val="0"/>
          <c:order val="0"/>
          <c:invertIfNegative val="0"/>
          <c:cat>
            <c:strRef>
              <c:f>Q4243_T!$B$42:$B$51</c:f>
              <c:strCache>
                <c:ptCount val="10"/>
                <c:pt idx="0">
                  <c:v>エントリーシートや履歴書に性別記載が必須で困った</c:v>
                </c:pt>
                <c:pt idx="1">
                  <c:v>男女別のスーツやバッグなどを購入するうえで困った</c:v>
                </c:pt>
                <c:pt idx="2">
                  <c:v>人事や面接官から、性的マイノリティでないことを前提とした質問や発言</c:v>
                </c:pt>
                <c:pt idx="3">
                  <c:v>性自認とは異なる性別として、就職活動をしなければならず困った</c:v>
                </c:pt>
                <c:pt idx="4">
                  <c:v>性自認と異なるスーツ・服装、髪型、化粧をしなくてはならず困った</c:v>
                </c:pt>
                <c:pt idx="5">
                  <c:v>選考時、カミングアウトをすべきか・どの範囲にすべきか困った</c:v>
                </c:pt>
                <c:pt idx="6">
                  <c:v>戸籍が性自認と異なり、望む性で働くにはカミングアウトをしなくてはならず困った</c:v>
                </c:pt>
                <c:pt idx="7">
                  <c:v>.面接や自己PRで、性のあり方に関連したことを伝えられず困った</c:v>
                </c:pt>
                <c:pt idx="8">
                  <c:v>選考時、性のあり方を隠さなくてはならず困った</c:v>
                </c:pt>
                <c:pt idx="9">
                  <c:v>人事や面接官が、性のあり方に関する知識や理解がなくて困った</c:v>
                </c:pt>
              </c:strCache>
            </c:strRef>
          </c:cat>
          <c:val>
            <c:numRef>
              <c:f>Q4243_T!$C$42:$C$51</c:f>
              <c:numCache>
                <c:formatCode>0.0%</c:formatCode>
                <c:ptCount val="10"/>
                <c:pt idx="0">
                  <c:v>0.473684210526316</c:v>
                </c:pt>
                <c:pt idx="1">
                  <c:v>0.326315789473684</c:v>
                </c:pt>
                <c:pt idx="2">
                  <c:v>0.31578947368421</c:v>
                </c:pt>
                <c:pt idx="3">
                  <c:v>0.294736842105263</c:v>
                </c:pt>
                <c:pt idx="4">
                  <c:v>0.294736842105263</c:v>
                </c:pt>
                <c:pt idx="5">
                  <c:v>0.273684210526316</c:v>
                </c:pt>
                <c:pt idx="6">
                  <c:v>0.210526315789474</c:v>
                </c:pt>
                <c:pt idx="7">
                  <c:v>0.2</c:v>
                </c:pt>
                <c:pt idx="8">
                  <c:v>0.189473684210526</c:v>
                </c:pt>
                <c:pt idx="9">
                  <c:v>0.178947368421053</c:v>
                </c:pt>
              </c:numCache>
            </c:numRef>
          </c:val>
        </c:ser>
        <c:dLbls>
          <c:showLegendKey val="0"/>
          <c:showVal val="0"/>
          <c:showCatName val="0"/>
          <c:showSerName val="0"/>
          <c:showPercent val="0"/>
          <c:showBubbleSize val="0"/>
        </c:dLbls>
        <c:gapWidth val="100"/>
        <c:axId val="-2147041720"/>
        <c:axId val="-2147038744"/>
      </c:barChart>
      <c:catAx>
        <c:axId val="-2147041720"/>
        <c:scaling>
          <c:orientation val="maxMin"/>
        </c:scaling>
        <c:delete val="0"/>
        <c:axPos val="l"/>
        <c:majorTickMark val="out"/>
        <c:minorTickMark val="none"/>
        <c:tickLblPos val="nextTo"/>
        <c:crossAx val="-2147038744"/>
        <c:crosses val="autoZero"/>
        <c:auto val="1"/>
        <c:lblAlgn val="ctr"/>
        <c:lblOffset val="100"/>
        <c:noMultiLvlLbl val="0"/>
      </c:catAx>
      <c:valAx>
        <c:axId val="-2147038744"/>
        <c:scaling>
          <c:orientation val="minMax"/>
        </c:scaling>
        <c:delete val="0"/>
        <c:axPos val="t"/>
        <c:numFmt formatCode="0%" sourceLinked="0"/>
        <c:majorTickMark val="out"/>
        <c:minorTickMark val="none"/>
        <c:tickLblPos val="nextTo"/>
        <c:crossAx val="-2147041720"/>
        <c:crosses val="autoZero"/>
        <c:crossBetween val="between"/>
      </c:valAx>
    </c:plotArea>
    <c:plotVisOnly val="1"/>
    <c:dispBlanksAs val="gap"/>
    <c:showDLblsOverMax val="0"/>
  </c:chart>
  <c:txPr>
    <a:bodyPr/>
    <a:lstStyle/>
    <a:p>
      <a:pPr>
        <a:defRPr>
          <a:ea typeface="メイリオ"/>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doughnutChart>
        <c:varyColors val="1"/>
        <c:ser>
          <c:idx val="0"/>
          <c:order val="0"/>
          <c:val>
            <c:numRef>
              <c:f>Q4243_カムア!$A$2:$B$2</c:f>
              <c:numCache>
                <c:formatCode>0.000%</c:formatCode>
                <c:ptCount val="2"/>
                <c:pt idx="0" formatCode="0.00%">
                  <c:v>0.513</c:v>
                </c:pt>
                <c:pt idx="1">
                  <c:v>0.487</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0.30739</cdr:x>
      <cdr:y>0.33861</cdr:y>
    </cdr:from>
    <cdr:to>
      <cdr:x>0.69593</cdr:x>
      <cdr:y>0.82624</cdr:y>
    </cdr:to>
    <cdr:sp macro="" textlink="">
      <cdr:nvSpPr>
        <cdr:cNvPr id="2" name="テキスト ボックス 1"/>
        <cdr:cNvSpPr txBox="1"/>
      </cdr:nvSpPr>
      <cdr:spPr>
        <a:xfrm xmlns:a="http://schemas.openxmlformats.org/drawingml/2006/main">
          <a:off x="1310130" y="1260922"/>
          <a:ext cx="1656000" cy="18158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pPr algn="ctr"/>
          <a:r>
            <a:rPr lang="ja-JP" altLang="en-US" sz="2400" b="1" dirty="0" smtClean="0">
              <a:latin typeface="メイリオ"/>
              <a:ea typeface="メイリオ"/>
              <a:cs typeface="メイリオ"/>
            </a:rPr>
            <a:t>ｶﾐﾝｸﾞｱｳﾄあり</a:t>
          </a:r>
          <a:endParaRPr lang="en-US" altLang="ja-JP" sz="2400" b="1" dirty="0" smtClean="0">
            <a:latin typeface="メイリオ"/>
            <a:ea typeface="メイリオ"/>
            <a:cs typeface="メイリオ"/>
          </a:endParaRPr>
        </a:p>
        <a:p xmlns:a="http://schemas.openxmlformats.org/drawingml/2006/main">
          <a:pPr algn="ctr"/>
          <a:r>
            <a:rPr lang="en-US" altLang="ja-JP" sz="3200" b="1" dirty="0" smtClean="0">
              <a:latin typeface="メイリオ"/>
              <a:ea typeface="メイリオ"/>
              <a:cs typeface="メイリオ"/>
            </a:rPr>
            <a:t>92.2%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129DAD-81DB-7E4A-A169-D8D2F8C7C652}" type="datetimeFigureOut">
              <a:rPr kumimoji="1" lang="ja-JP" altLang="en-US" smtClean="0"/>
              <a:t>19/03/18</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9DFAD7-4762-C94B-B12F-47FCEE7FE7C1}" type="slidenum">
              <a:rPr kumimoji="1" lang="ja-JP" altLang="en-US" smtClean="0"/>
              <a:t>‹#›</a:t>
            </a:fld>
            <a:endParaRPr kumimoji="1" lang="ja-JP" altLang="en-US"/>
          </a:p>
        </p:txBody>
      </p:sp>
    </p:spTree>
    <p:extLst>
      <p:ext uri="{BB962C8B-B14F-4D97-AF65-F5344CB8AC3E}">
        <p14:creationId xmlns:p14="http://schemas.microsoft.com/office/powerpoint/2010/main" val="27335896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D01F85-2873-5147-9A01-5996A6585D91}" type="datetimeFigureOut">
              <a:rPr kumimoji="1" lang="ja-JP" altLang="en-US" smtClean="0"/>
              <a:t>19/03/18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9599FF-439F-3C4C-AE2D-A7CE53A82565}" type="slidenum">
              <a:rPr kumimoji="1" lang="ja-JP" altLang="en-US" smtClean="0"/>
              <a:t>‹#›</a:t>
            </a:fld>
            <a:endParaRPr kumimoji="1" lang="ja-JP" altLang="en-US"/>
          </a:p>
        </p:txBody>
      </p:sp>
    </p:spTree>
    <p:extLst>
      <p:ext uri="{BB962C8B-B14F-4D97-AF65-F5344CB8AC3E}">
        <p14:creationId xmlns:p14="http://schemas.microsoft.com/office/powerpoint/2010/main" val="32728093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飲み会の席で</a:t>
            </a:r>
            <a:r>
              <a:rPr kumimoji="1" lang="en-US" altLang="ja-JP" dirty="0" smtClean="0"/>
              <a:t>LGBT</a:t>
            </a:r>
            <a:r>
              <a:rPr kumimoji="1" lang="ja-JP" altLang="en-US" dirty="0" smtClean="0"/>
              <a:t>をネタにされた</a:t>
            </a:r>
            <a:endParaRPr kumimoji="1" lang="en-US" altLang="ja-JP" dirty="0" smtClean="0"/>
          </a:p>
          <a:p>
            <a:r>
              <a:rPr kumimoji="1" lang="ja-JP" altLang="en-US" dirty="0" smtClean="0"/>
              <a:t>女同士ってどう</a:t>
            </a:r>
            <a:r>
              <a:rPr kumimoji="1" lang="en-US" altLang="ja-JP" dirty="0" smtClean="0"/>
              <a:t>sex</a:t>
            </a:r>
            <a:r>
              <a:rPr kumimoji="1" lang="ja-JP" altLang="en-US" dirty="0" smtClean="0"/>
              <a:t>するのか訊かれる</a:t>
            </a:r>
            <a:endParaRPr kumimoji="1" lang="en-US" altLang="ja-JP" dirty="0" smtClean="0"/>
          </a:p>
          <a:p>
            <a:r>
              <a:rPr kumimoji="1" lang="ja-JP" altLang="en-US" dirty="0" smtClean="0"/>
              <a:t>社内イベントの業務役割分担が男女別（会場設営男子、みたいな）</a:t>
            </a:r>
            <a:endParaRPr kumimoji="1" lang="en-US" altLang="ja-JP" dirty="0" smtClean="0"/>
          </a:p>
          <a:p>
            <a:r>
              <a:rPr kumimoji="1" lang="ja-JP" altLang="en-US" dirty="0" smtClean="0"/>
              <a:t>宴会で女装一発ネタある</a:t>
            </a:r>
            <a:endParaRPr kumimoji="1" lang="en-US" altLang="ja-JP" dirty="0" smtClean="0"/>
          </a:p>
          <a:p>
            <a:r>
              <a:rPr kumimoji="1" lang="ja-JP" altLang="en-US" dirty="0" smtClean="0"/>
              <a:t>カラオケでもののけひめ</a:t>
            </a:r>
            <a:endParaRPr kumimoji="1" lang="en-US" altLang="ja-JP" dirty="0" smtClean="0"/>
          </a:p>
          <a:p>
            <a:r>
              <a:rPr kumimoji="1" lang="ja-JP" altLang="en-US" dirty="0" smtClean="0"/>
              <a:t>学生生活で頑張ったことを言えない、会社とマッチングできるのか不安</a:t>
            </a:r>
            <a:endParaRPr kumimoji="1" lang="en-US" altLang="ja-JP" dirty="0" smtClean="0"/>
          </a:p>
          <a:p>
            <a:r>
              <a:rPr kumimoji="1" lang="en-US" altLang="ja-JP" dirty="0" smtClean="0"/>
              <a:t>LGBT</a:t>
            </a:r>
            <a:r>
              <a:rPr kumimoji="1" lang="ja-JP" altLang="en-US" dirty="0" smtClean="0"/>
              <a:t>の企画を出すと</a:t>
            </a:r>
            <a:r>
              <a:rPr kumimoji="1" lang="en-US" altLang="ja-JP" dirty="0" smtClean="0"/>
              <a:t>LGBT</a:t>
            </a:r>
            <a:r>
              <a:rPr kumimoji="1" lang="ja-JP" altLang="en-US" dirty="0" smtClean="0"/>
              <a:t>だからでしょ感</a:t>
            </a:r>
            <a:endParaRPr kumimoji="1" lang="en-US" altLang="ja-JP" dirty="0" smtClean="0"/>
          </a:p>
          <a:p>
            <a:endParaRPr kumimoji="1" lang="en-US" altLang="ja-JP" dirty="0" smtClean="0"/>
          </a:p>
          <a:p>
            <a:r>
              <a:rPr kumimoji="1" lang="ja-JP" altLang="en-US" dirty="0" smtClean="0"/>
              <a:t>転勤にパートナー連れて行けない</a:t>
            </a:r>
            <a:endParaRPr kumimoji="1" lang="en-US" altLang="ja-JP" dirty="0" smtClean="0"/>
          </a:p>
          <a:p>
            <a:r>
              <a:rPr kumimoji="1" lang="ja-JP" altLang="en-US" dirty="0" smtClean="0"/>
              <a:t>忌引き手当、入院の際に休めない</a:t>
            </a:r>
            <a:endParaRPr kumimoji="1" lang="en-US" altLang="ja-JP" dirty="0" smtClean="0"/>
          </a:p>
          <a:p>
            <a:r>
              <a:rPr kumimoji="1" lang="ja-JP" altLang="en-US" dirty="0" smtClean="0"/>
              <a:t>面接打ち切り</a:t>
            </a:r>
            <a:endParaRPr kumimoji="1" lang="en-US" altLang="ja-JP" dirty="0" smtClean="0"/>
          </a:p>
          <a:p>
            <a:r>
              <a:rPr kumimoji="1" lang="ja-JP" altLang="en-US" dirty="0" smtClean="0"/>
              <a:t>７年男性の服ではたらいていたが、上司がかわったところ女性の格好ではたらけ、髪を伸ばせといわれた</a:t>
            </a:r>
            <a:endParaRPr kumimoji="1" lang="en-US" altLang="ja-JP" dirty="0" smtClean="0"/>
          </a:p>
          <a:p>
            <a:endParaRPr kumimoji="1" lang="en-US" altLang="ja-JP" dirty="0" smtClean="0"/>
          </a:p>
          <a:p>
            <a:endParaRPr kumimoji="1" lang="en-US" altLang="ja-JP" dirty="0" smtClean="0"/>
          </a:p>
          <a:p>
            <a:r>
              <a:rPr kumimoji="1" lang="ja-JP" altLang="en-US" dirty="0" smtClean="0"/>
              <a:t>制度：じゅん</a:t>
            </a:r>
            <a:endParaRPr kumimoji="1" lang="en-US" altLang="ja-JP" dirty="0" smtClean="0"/>
          </a:p>
          <a:p>
            <a:r>
              <a:rPr kumimoji="1" lang="ja-JP" altLang="en-US" dirty="0" smtClean="0"/>
              <a:t>ハラスメント：あいこ（宴会等）</a:t>
            </a:r>
            <a:endParaRPr kumimoji="1" lang="en-US" altLang="ja-JP" dirty="0" smtClean="0"/>
          </a:p>
          <a:p>
            <a:r>
              <a:rPr kumimoji="1" lang="ja-JP" altLang="en-US" dirty="0" smtClean="0"/>
              <a:t>ハラスメント：やくし</a:t>
            </a:r>
            <a:endParaRPr kumimoji="1" lang="en-US" altLang="ja-JP" dirty="0" smtClean="0"/>
          </a:p>
          <a:p>
            <a:r>
              <a:rPr kumimoji="1" lang="ja-JP" altLang="en-US" dirty="0" smtClean="0"/>
              <a:t>就活：たける</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カミングアウトしてもしなくてもはたらきやすいことが大事。</a:t>
            </a:r>
            <a:endParaRPr kumimoji="1" lang="en-US" altLang="ja-JP" dirty="0" smtClean="0"/>
          </a:p>
          <a:p>
            <a:r>
              <a:rPr kumimoji="1" lang="ja-JP" altLang="en-US" dirty="0" smtClean="0"/>
              <a:t>想定。</a:t>
            </a:r>
            <a:r>
              <a:rPr kumimoji="1" lang="en-US" altLang="ja-JP" dirty="0" smtClean="0"/>
              <a:t>LGBT</a:t>
            </a:r>
            <a:r>
              <a:rPr kumimoji="1" lang="ja-JP" altLang="en-US" dirty="0" smtClean="0"/>
              <a:t>以外もおなじ</a:t>
            </a:r>
            <a:endParaRPr kumimoji="1" lang="ja-JP" altLang="en-US" dirty="0"/>
          </a:p>
        </p:txBody>
      </p:sp>
      <p:sp>
        <p:nvSpPr>
          <p:cNvPr id="4" name="スライド番号プレースホルダー 3"/>
          <p:cNvSpPr>
            <a:spLocks noGrp="1"/>
          </p:cNvSpPr>
          <p:nvPr>
            <p:ph type="sldNum" sz="quarter" idx="10"/>
          </p:nvPr>
        </p:nvSpPr>
        <p:spPr/>
        <p:txBody>
          <a:bodyPr/>
          <a:lstStyle/>
          <a:p>
            <a:fld id="{4D9599FF-439F-3C4C-AE2D-A7CE53A82565}" type="slidenum">
              <a:rPr kumimoji="1" lang="ja-JP" altLang="en-US" smtClean="0"/>
              <a:t>1</a:t>
            </a:fld>
            <a:endParaRPr kumimoji="1" lang="ja-JP" altLang="en-US"/>
          </a:p>
        </p:txBody>
      </p:sp>
    </p:spTree>
    <p:extLst>
      <p:ext uri="{BB962C8B-B14F-4D97-AF65-F5344CB8AC3E}">
        <p14:creationId xmlns:p14="http://schemas.microsoft.com/office/powerpoint/2010/main" val="3494515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・手元にある「タグ自己紹介ワークシート」を使用</a:t>
            </a:r>
            <a:endParaRPr kumimoji="1" lang="en-US" altLang="ja-JP" dirty="0"/>
          </a:p>
          <a:p>
            <a:r>
              <a:rPr kumimoji="1" lang="ja-JP" altLang="en-US"/>
              <a:t>・</a:t>
            </a:r>
            <a:r>
              <a:rPr kumimoji="1" lang="en-US" altLang="ja-JP" dirty="0"/>
              <a:t>2</a:t>
            </a:r>
            <a:r>
              <a:rPr kumimoji="1" lang="ja-JP" altLang="en-US"/>
              <a:t>分記入＋</a:t>
            </a:r>
            <a:r>
              <a:rPr kumimoji="1" lang="en-US" altLang="ja-JP" dirty="0"/>
              <a:t>8</a:t>
            </a:r>
            <a:r>
              <a:rPr kumimoji="1" lang="ja-JP" altLang="en-US"/>
              <a:t>分自己紹介</a:t>
            </a:r>
            <a:endParaRPr kumimoji="1" lang="en-US" altLang="ja-JP" dirty="0"/>
          </a:p>
        </p:txBody>
      </p:sp>
      <p:sp>
        <p:nvSpPr>
          <p:cNvPr id="4" name="スライド番号プレースホルダー 3"/>
          <p:cNvSpPr>
            <a:spLocks noGrp="1"/>
          </p:cNvSpPr>
          <p:nvPr>
            <p:ph type="sldNum" sz="quarter" idx="5"/>
          </p:nvPr>
        </p:nvSpPr>
        <p:spPr/>
        <p:txBody>
          <a:bodyPr/>
          <a:lstStyle/>
          <a:p>
            <a:fld id="{4D9599FF-439F-3C4C-AE2D-A7CE53A82565}" type="slidenum">
              <a:rPr kumimoji="1" lang="ja-JP" altLang="en-US" smtClean="0"/>
              <a:t>27</a:t>
            </a:fld>
            <a:endParaRPr kumimoji="1" lang="ja-JP" altLang="en-US"/>
          </a:p>
        </p:txBody>
      </p:sp>
    </p:spTree>
    <p:extLst>
      <p:ext uri="{BB962C8B-B14F-4D97-AF65-F5344CB8AC3E}">
        <p14:creationId xmlns:p14="http://schemas.microsoft.com/office/powerpoint/2010/main" val="1597389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あり　</a:t>
            </a:r>
            <a:r>
              <a:rPr kumimoji="1" lang="en-US" altLang="ja-JP" dirty="0" smtClean="0"/>
              <a:t>51.34%</a:t>
            </a:r>
          </a:p>
          <a:p>
            <a:r>
              <a:rPr kumimoji="1" lang="ja-JP" altLang="en-US" dirty="0" smtClean="0"/>
              <a:t>なし</a:t>
            </a:r>
            <a:r>
              <a:rPr kumimoji="1" lang="en-US" altLang="ja-JP" dirty="0" smtClean="0"/>
              <a:t> 92.16%</a:t>
            </a:r>
          </a:p>
          <a:p>
            <a:endParaRPr kumimoji="1" lang="en-US" altLang="ja-JP" dirty="0" smtClean="0"/>
          </a:p>
          <a:p>
            <a:r>
              <a:rPr kumimoji="1" lang="ja-JP" altLang="en-US" dirty="0" smtClean="0"/>
              <a:t>円グラフ</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D9599FF-439F-3C4C-AE2D-A7CE53A82565}" type="slidenum">
              <a:rPr kumimoji="1" lang="ja-JP" altLang="en-US" smtClean="0"/>
              <a:t>28</a:t>
            </a:fld>
            <a:endParaRPr kumimoji="1" lang="ja-JP" altLang="en-US"/>
          </a:p>
        </p:txBody>
      </p:sp>
    </p:spTree>
    <p:extLst>
      <p:ext uri="{BB962C8B-B14F-4D97-AF65-F5344CB8AC3E}">
        <p14:creationId xmlns:p14="http://schemas.microsoft.com/office/powerpoint/2010/main" val="1158051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・手元にある「タグ自己紹介ワークシート」を使用</a:t>
            </a:r>
            <a:endParaRPr kumimoji="1" lang="en-US" altLang="ja-JP" dirty="0"/>
          </a:p>
          <a:p>
            <a:r>
              <a:rPr kumimoji="1" lang="ja-JP" altLang="en-US"/>
              <a:t>・</a:t>
            </a:r>
            <a:r>
              <a:rPr kumimoji="1" lang="en-US" altLang="ja-JP" dirty="0"/>
              <a:t>2</a:t>
            </a:r>
            <a:r>
              <a:rPr kumimoji="1" lang="ja-JP" altLang="en-US"/>
              <a:t>分記入＋</a:t>
            </a:r>
            <a:r>
              <a:rPr kumimoji="1" lang="en-US" altLang="ja-JP" dirty="0"/>
              <a:t>8</a:t>
            </a:r>
            <a:r>
              <a:rPr kumimoji="1" lang="ja-JP" altLang="en-US"/>
              <a:t>分自己紹介</a:t>
            </a:r>
            <a:endParaRPr kumimoji="1" lang="en-US" altLang="ja-JP" dirty="0"/>
          </a:p>
        </p:txBody>
      </p:sp>
      <p:sp>
        <p:nvSpPr>
          <p:cNvPr id="4" name="スライド番号プレースホルダー 3"/>
          <p:cNvSpPr>
            <a:spLocks noGrp="1"/>
          </p:cNvSpPr>
          <p:nvPr>
            <p:ph type="sldNum" sz="quarter" idx="5"/>
          </p:nvPr>
        </p:nvSpPr>
        <p:spPr/>
        <p:txBody>
          <a:bodyPr/>
          <a:lstStyle/>
          <a:p>
            <a:fld id="{4D9599FF-439F-3C4C-AE2D-A7CE53A82565}" type="slidenum">
              <a:rPr kumimoji="1" lang="ja-JP" altLang="en-US" smtClean="0"/>
              <a:t>30</a:t>
            </a:fld>
            <a:endParaRPr kumimoji="1" lang="ja-JP" altLang="en-US"/>
          </a:p>
        </p:txBody>
      </p:sp>
    </p:spTree>
    <p:extLst>
      <p:ext uri="{BB962C8B-B14F-4D97-AF65-F5344CB8AC3E}">
        <p14:creationId xmlns:p14="http://schemas.microsoft.com/office/powerpoint/2010/main" val="1597389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伝えたい：</a:t>
            </a:r>
            <a:r>
              <a:rPr kumimoji="1" lang="en-US" altLang="ja-JP" dirty="0" smtClean="0"/>
              <a:t>20.33</a:t>
            </a:r>
          </a:p>
          <a:p>
            <a:r>
              <a:rPr kumimoji="1" lang="ja-JP" altLang="en-US" dirty="0" smtClean="0"/>
              <a:t>伝えたくない</a:t>
            </a:r>
            <a:r>
              <a:rPr kumimoji="1" lang="en-US" altLang="ja-JP" dirty="0" smtClean="0"/>
              <a:t>43.98</a:t>
            </a:r>
          </a:p>
          <a:p>
            <a:r>
              <a:rPr kumimoji="1" lang="ja-JP" altLang="en-US" dirty="0" smtClean="0"/>
              <a:t>考えたことがない</a:t>
            </a:r>
            <a:r>
              <a:rPr kumimoji="1" lang="en-US" altLang="ja-JP" dirty="0" smtClean="0"/>
              <a:t>26.14</a:t>
            </a:r>
          </a:p>
          <a:p>
            <a:r>
              <a:rPr kumimoji="1" lang="ja-JP" altLang="en-US" dirty="0" smtClean="0"/>
              <a:t>その他</a:t>
            </a:r>
            <a:r>
              <a:rPr kumimoji="1" lang="en-US" altLang="ja-JP" dirty="0" smtClean="0"/>
              <a:t>9.54</a:t>
            </a:r>
          </a:p>
          <a:p>
            <a:endParaRPr kumimoji="1" lang="ja-JP" altLang="en-US" dirty="0"/>
          </a:p>
        </p:txBody>
      </p:sp>
      <p:sp>
        <p:nvSpPr>
          <p:cNvPr id="4" name="スライド番号プレースホルダー 3"/>
          <p:cNvSpPr>
            <a:spLocks noGrp="1"/>
          </p:cNvSpPr>
          <p:nvPr>
            <p:ph type="sldNum" sz="quarter" idx="10"/>
          </p:nvPr>
        </p:nvSpPr>
        <p:spPr/>
        <p:txBody>
          <a:bodyPr/>
          <a:lstStyle/>
          <a:p>
            <a:fld id="{4D9599FF-439F-3C4C-AE2D-A7CE53A82565}" type="slidenum">
              <a:rPr kumimoji="1" lang="ja-JP" altLang="en-US" smtClean="0"/>
              <a:t>31</a:t>
            </a:fld>
            <a:endParaRPr kumimoji="1" lang="ja-JP" altLang="en-US"/>
          </a:p>
        </p:txBody>
      </p:sp>
    </p:spTree>
    <p:extLst>
      <p:ext uri="{BB962C8B-B14F-4D97-AF65-F5344CB8AC3E}">
        <p14:creationId xmlns:p14="http://schemas.microsoft.com/office/powerpoint/2010/main" val="7932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1" dirty="0" smtClean="0">
                <a:solidFill>
                  <a:srgbClr val="000000"/>
                </a:solidFill>
                <a:latin typeface="メイリオ"/>
                <a:ea typeface="メイリオ"/>
                <a:cs typeface="メイリオ"/>
              </a:rPr>
              <a:t>カミングアウトしたくないからしていない、とは言い切れないのでは</a:t>
            </a:r>
            <a:endParaRPr kumimoji="1" lang="ja-JP" altLang="en-US" dirty="0"/>
          </a:p>
        </p:txBody>
      </p:sp>
      <p:sp>
        <p:nvSpPr>
          <p:cNvPr id="4" name="スライド番号プレースホルダー 3"/>
          <p:cNvSpPr>
            <a:spLocks noGrp="1"/>
          </p:cNvSpPr>
          <p:nvPr>
            <p:ph type="sldNum" sz="quarter" idx="10"/>
          </p:nvPr>
        </p:nvSpPr>
        <p:spPr/>
        <p:txBody>
          <a:bodyPr/>
          <a:lstStyle/>
          <a:p>
            <a:fld id="{4D9599FF-439F-3C4C-AE2D-A7CE53A82565}" type="slidenum">
              <a:rPr kumimoji="1" lang="ja-JP" altLang="en-US" smtClean="0"/>
              <a:t>32</a:t>
            </a:fld>
            <a:endParaRPr kumimoji="1" lang="ja-JP" altLang="en-US"/>
          </a:p>
        </p:txBody>
      </p:sp>
    </p:spTree>
    <p:extLst>
      <p:ext uri="{BB962C8B-B14F-4D97-AF65-F5344CB8AC3E}">
        <p14:creationId xmlns:p14="http://schemas.microsoft.com/office/powerpoint/2010/main" val="3300676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0</a:t>
            </a:r>
            <a:r>
              <a:rPr kumimoji="1" lang="ja-JP" altLang="en-US" dirty="0" smtClean="0"/>
              <a:t>社　</a:t>
            </a:r>
            <a:r>
              <a:rPr kumimoji="1" lang="en-US" altLang="ja-JP" dirty="0" smtClean="0"/>
              <a:t>55.60%</a:t>
            </a:r>
          </a:p>
          <a:p>
            <a:r>
              <a:rPr kumimoji="1" lang="en-US" altLang="ja-JP" dirty="0" smtClean="0"/>
              <a:t>1-5 30.29%</a:t>
            </a:r>
          </a:p>
          <a:p>
            <a:r>
              <a:rPr kumimoji="1" lang="en-US" altLang="ja-JP" dirty="0" smtClean="0"/>
              <a:t>6-10 9.54%</a:t>
            </a:r>
          </a:p>
          <a:p>
            <a:r>
              <a:rPr kumimoji="1" lang="en-US" altLang="ja-JP" dirty="0" smtClean="0"/>
              <a:t>11</a:t>
            </a:r>
            <a:r>
              <a:rPr kumimoji="1" lang="ja-JP" altLang="en-US" dirty="0" smtClean="0"/>
              <a:t>社以上　</a:t>
            </a:r>
            <a:r>
              <a:rPr kumimoji="1" lang="en-US" altLang="ja-JP" dirty="0" smtClean="0"/>
              <a:t>4.57%</a:t>
            </a:r>
            <a:endParaRPr kumimoji="1" lang="ja-JP" altLang="en-US" dirty="0"/>
          </a:p>
        </p:txBody>
      </p:sp>
      <p:sp>
        <p:nvSpPr>
          <p:cNvPr id="4" name="スライド番号プレースホルダー 3"/>
          <p:cNvSpPr>
            <a:spLocks noGrp="1"/>
          </p:cNvSpPr>
          <p:nvPr>
            <p:ph type="sldNum" sz="quarter" idx="10"/>
          </p:nvPr>
        </p:nvSpPr>
        <p:spPr/>
        <p:txBody>
          <a:bodyPr/>
          <a:lstStyle/>
          <a:p>
            <a:fld id="{4D9599FF-439F-3C4C-AE2D-A7CE53A82565}" type="slidenum">
              <a:rPr kumimoji="1" lang="ja-JP" altLang="en-US" smtClean="0"/>
              <a:t>33</a:t>
            </a:fld>
            <a:endParaRPr kumimoji="1" lang="ja-JP" altLang="en-US"/>
          </a:p>
        </p:txBody>
      </p:sp>
    </p:spTree>
    <p:extLst>
      <p:ext uri="{BB962C8B-B14F-4D97-AF65-F5344CB8AC3E}">
        <p14:creationId xmlns:p14="http://schemas.microsoft.com/office/powerpoint/2010/main" val="3757414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一過性だから耐えればいいのでは</a:t>
            </a:r>
            <a:endParaRPr kumimoji="1" lang="en-US" altLang="ja-JP" dirty="0"/>
          </a:p>
        </p:txBody>
      </p:sp>
      <p:sp>
        <p:nvSpPr>
          <p:cNvPr id="4" name="スライド番号プレースホルダー 3"/>
          <p:cNvSpPr>
            <a:spLocks noGrp="1"/>
          </p:cNvSpPr>
          <p:nvPr>
            <p:ph type="sldNum" sz="quarter" idx="5"/>
          </p:nvPr>
        </p:nvSpPr>
        <p:spPr/>
        <p:txBody>
          <a:bodyPr/>
          <a:lstStyle/>
          <a:p>
            <a:fld id="{4D9599FF-439F-3C4C-AE2D-A7CE53A82565}" type="slidenum">
              <a:rPr kumimoji="1" lang="ja-JP" altLang="en-US" smtClean="0"/>
              <a:t>34</a:t>
            </a:fld>
            <a:endParaRPr kumimoji="1" lang="ja-JP" altLang="en-US"/>
          </a:p>
        </p:txBody>
      </p:sp>
    </p:spTree>
    <p:extLst>
      <p:ext uri="{BB962C8B-B14F-4D97-AF65-F5344CB8AC3E}">
        <p14:creationId xmlns:p14="http://schemas.microsoft.com/office/powerpoint/2010/main" val="1597389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LGB</a:t>
            </a:r>
            <a:r>
              <a:rPr kumimoji="1" lang="ja-JP" altLang="en-US" dirty="0" smtClean="0"/>
              <a:t>他</a:t>
            </a:r>
            <a:endParaRPr kumimoji="1" lang="en-US" altLang="ja-JP" dirty="0" smtClean="0"/>
          </a:p>
          <a:p>
            <a:r>
              <a:rPr kumimoji="1" lang="ja-JP" altLang="en-US" dirty="0" smtClean="0"/>
              <a:t>選考時</a:t>
            </a:r>
            <a:r>
              <a:rPr kumimoji="1" lang="en-US" altLang="ja-JP" dirty="0" smtClean="0"/>
              <a:t> 42.47%</a:t>
            </a:r>
          </a:p>
          <a:p>
            <a:r>
              <a:rPr kumimoji="1" lang="ja-JP" altLang="en-US" dirty="0" smtClean="0"/>
              <a:t>内定後　</a:t>
            </a:r>
            <a:r>
              <a:rPr kumimoji="1" lang="en-US" altLang="ja-JP" dirty="0" smtClean="0"/>
              <a:t>67.81%</a:t>
            </a:r>
          </a:p>
          <a:p>
            <a:r>
              <a:rPr kumimoji="1" lang="ja-JP" altLang="en-US" dirty="0" smtClean="0"/>
              <a:t>入社後</a:t>
            </a:r>
            <a:r>
              <a:rPr kumimoji="1" lang="en-US" altLang="ja-JP" dirty="0" smtClean="0"/>
              <a:t>3</a:t>
            </a:r>
            <a:r>
              <a:rPr kumimoji="1" lang="ja-JP" altLang="en-US" dirty="0" smtClean="0"/>
              <a:t>年　</a:t>
            </a:r>
            <a:r>
              <a:rPr kumimoji="1" lang="en-US" altLang="ja-JP" dirty="0" smtClean="0"/>
              <a:t>93.84</a:t>
            </a:r>
            <a:r>
              <a:rPr kumimoji="1" lang="en-US" altLang="en-US" dirty="0" smtClean="0"/>
              <a:t>%</a:t>
            </a:r>
          </a:p>
          <a:p>
            <a:endParaRPr kumimoji="1" lang="en-US" altLang="ja-JP" dirty="0" smtClean="0"/>
          </a:p>
          <a:p>
            <a:r>
              <a:rPr kumimoji="1" lang="en-US" altLang="ja-JP" dirty="0" smtClean="0"/>
              <a:t>T</a:t>
            </a:r>
          </a:p>
          <a:p>
            <a:r>
              <a:rPr kumimoji="1" lang="ja-JP" altLang="en-US" dirty="0" smtClean="0"/>
              <a:t>選考時</a:t>
            </a:r>
            <a:r>
              <a:rPr kumimoji="1" lang="en-US" altLang="ja-JP" dirty="0" smtClean="0"/>
              <a:t> 87.37%</a:t>
            </a:r>
          </a:p>
          <a:p>
            <a:r>
              <a:rPr kumimoji="1" lang="ja-JP" altLang="en-US" dirty="0" smtClean="0"/>
              <a:t>内定後　</a:t>
            </a:r>
            <a:r>
              <a:rPr kumimoji="1" lang="en-US" altLang="ja-JP" dirty="0" smtClean="0"/>
              <a:t>77.89%</a:t>
            </a:r>
          </a:p>
          <a:p>
            <a:r>
              <a:rPr kumimoji="1" lang="ja-JP" altLang="en-US" dirty="0" smtClean="0"/>
              <a:t>入社後</a:t>
            </a:r>
            <a:r>
              <a:rPr kumimoji="1" lang="en-US" altLang="ja-JP" dirty="0" smtClean="0"/>
              <a:t>3</a:t>
            </a:r>
            <a:r>
              <a:rPr kumimoji="1" lang="ja-JP" altLang="en-US" dirty="0" smtClean="0"/>
              <a:t>年　</a:t>
            </a:r>
            <a:r>
              <a:rPr kumimoji="1" lang="en-US" altLang="ja-JP" dirty="0" smtClean="0"/>
              <a:t>91.58</a:t>
            </a:r>
            <a:r>
              <a:rPr kumimoji="1" lang="en-US" altLang="en-US" dirty="0" smtClean="0"/>
              <a:t>%</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4D9599FF-439F-3C4C-AE2D-A7CE53A82565}" type="slidenum">
              <a:rPr kumimoji="1" lang="ja-JP" altLang="en-US" smtClean="0"/>
              <a:t>35</a:t>
            </a:fld>
            <a:endParaRPr kumimoji="1" lang="ja-JP" altLang="en-US"/>
          </a:p>
        </p:txBody>
      </p:sp>
    </p:spTree>
    <p:extLst>
      <p:ext uri="{BB962C8B-B14F-4D97-AF65-F5344CB8AC3E}">
        <p14:creationId xmlns:p14="http://schemas.microsoft.com/office/powerpoint/2010/main" val="1158051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飲み会の席で</a:t>
            </a:r>
            <a:r>
              <a:rPr kumimoji="1" lang="en-US" altLang="ja-JP" dirty="0" smtClean="0"/>
              <a:t>LGBT</a:t>
            </a:r>
            <a:r>
              <a:rPr kumimoji="1" lang="ja-JP" altLang="en-US" dirty="0" smtClean="0"/>
              <a:t>をネタにされた</a:t>
            </a:r>
            <a:endParaRPr kumimoji="1" lang="en-US" altLang="ja-JP" dirty="0" smtClean="0"/>
          </a:p>
          <a:p>
            <a:r>
              <a:rPr kumimoji="1" lang="ja-JP" altLang="en-US" dirty="0" smtClean="0"/>
              <a:t>女同士ってどう</a:t>
            </a:r>
            <a:r>
              <a:rPr kumimoji="1" lang="en-US" altLang="ja-JP" dirty="0" smtClean="0"/>
              <a:t>sex</a:t>
            </a:r>
            <a:r>
              <a:rPr kumimoji="1" lang="ja-JP" altLang="en-US" dirty="0" smtClean="0"/>
              <a:t>するのか訊かれる</a:t>
            </a:r>
            <a:endParaRPr kumimoji="1" lang="en-US" altLang="ja-JP" dirty="0" smtClean="0"/>
          </a:p>
          <a:p>
            <a:r>
              <a:rPr kumimoji="1" lang="ja-JP" altLang="en-US" dirty="0" smtClean="0"/>
              <a:t>社内イベントの業務役割分担が男女別（会場設営男子、みたいな）</a:t>
            </a:r>
            <a:endParaRPr kumimoji="1" lang="en-US" altLang="ja-JP" dirty="0" smtClean="0"/>
          </a:p>
          <a:p>
            <a:r>
              <a:rPr kumimoji="1" lang="ja-JP" altLang="en-US" dirty="0" smtClean="0"/>
              <a:t>宴会で女装一発ネタある</a:t>
            </a:r>
            <a:endParaRPr kumimoji="1" lang="en-US" altLang="ja-JP" dirty="0" smtClean="0"/>
          </a:p>
          <a:p>
            <a:r>
              <a:rPr kumimoji="1" lang="ja-JP" altLang="en-US" dirty="0" smtClean="0"/>
              <a:t>カラオケでもののけひめ</a:t>
            </a:r>
            <a:endParaRPr kumimoji="1" lang="en-US" altLang="ja-JP" dirty="0" smtClean="0"/>
          </a:p>
          <a:p>
            <a:r>
              <a:rPr kumimoji="1" lang="ja-JP" altLang="en-US" dirty="0" smtClean="0"/>
              <a:t>学生生活で頑張ったことを言えない、会社とマッチングできるのか不安</a:t>
            </a:r>
            <a:endParaRPr kumimoji="1" lang="en-US" altLang="ja-JP" dirty="0" smtClean="0"/>
          </a:p>
          <a:p>
            <a:r>
              <a:rPr kumimoji="1" lang="en-US" altLang="ja-JP" dirty="0" smtClean="0"/>
              <a:t>LGBT</a:t>
            </a:r>
            <a:r>
              <a:rPr kumimoji="1" lang="ja-JP" altLang="en-US" dirty="0" smtClean="0"/>
              <a:t>の企画を出すと</a:t>
            </a:r>
            <a:r>
              <a:rPr kumimoji="1" lang="en-US" altLang="ja-JP" dirty="0" smtClean="0"/>
              <a:t>LGBT</a:t>
            </a:r>
            <a:r>
              <a:rPr kumimoji="1" lang="ja-JP" altLang="en-US" dirty="0" smtClean="0"/>
              <a:t>だからでしょ感</a:t>
            </a:r>
            <a:endParaRPr kumimoji="1" lang="en-US" altLang="ja-JP" dirty="0" smtClean="0"/>
          </a:p>
          <a:p>
            <a:endParaRPr kumimoji="1" lang="en-US" altLang="ja-JP" dirty="0" smtClean="0"/>
          </a:p>
          <a:p>
            <a:r>
              <a:rPr kumimoji="1" lang="ja-JP" altLang="en-US" dirty="0" smtClean="0"/>
              <a:t>転勤にパートナー連れて行けない</a:t>
            </a:r>
            <a:endParaRPr kumimoji="1" lang="en-US" altLang="ja-JP" dirty="0" smtClean="0"/>
          </a:p>
          <a:p>
            <a:r>
              <a:rPr kumimoji="1" lang="ja-JP" altLang="en-US" dirty="0" smtClean="0"/>
              <a:t>忌引き手当、入院の際に休めない</a:t>
            </a:r>
            <a:endParaRPr kumimoji="1" lang="en-US" altLang="ja-JP" dirty="0" smtClean="0"/>
          </a:p>
          <a:p>
            <a:r>
              <a:rPr kumimoji="1" lang="ja-JP" altLang="en-US" dirty="0" smtClean="0"/>
              <a:t>面接打ち切り</a:t>
            </a:r>
            <a:endParaRPr kumimoji="1" lang="en-US" altLang="ja-JP" dirty="0" smtClean="0"/>
          </a:p>
          <a:p>
            <a:r>
              <a:rPr kumimoji="1" lang="ja-JP" altLang="en-US" dirty="0" smtClean="0"/>
              <a:t>７年男性の服ではたらいていたが、上司がかわったところ女性の格好ではたらけ、髪を伸ばせといわれた</a:t>
            </a:r>
            <a:endParaRPr kumimoji="1" lang="en-US" altLang="ja-JP" dirty="0" smtClean="0"/>
          </a:p>
          <a:p>
            <a:endParaRPr kumimoji="1" lang="en-US" altLang="ja-JP" dirty="0" smtClean="0"/>
          </a:p>
          <a:p>
            <a:endParaRPr kumimoji="1" lang="en-US" altLang="ja-JP" dirty="0" smtClean="0"/>
          </a:p>
          <a:p>
            <a:r>
              <a:rPr kumimoji="1" lang="ja-JP" altLang="en-US" dirty="0" smtClean="0"/>
              <a:t>制度：じゅん</a:t>
            </a:r>
            <a:endParaRPr kumimoji="1" lang="en-US" altLang="ja-JP" dirty="0" smtClean="0"/>
          </a:p>
          <a:p>
            <a:r>
              <a:rPr kumimoji="1" lang="ja-JP" altLang="en-US" dirty="0" smtClean="0"/>
              <a:t>ハラスメント：あいこ（宴会等）</a:t>
            </a:r>
            <a:endParaRPr kumimoji="1" lang="en-US" altLang="ja-JP" dirty="0" smtClean="0"/>
          </a:p>
          <a:p>
            <a:r>
              <a:rPr kumimoji="1" lang="ja-JP" altLang="en-US" dirty="0" smtClean="0"/>
              <a:t>ハラスメント：やくし</a:t>
            </a:r>
            <a:endParaRPr kumimoji="1" lang="en-US" altLang="ja-JP" dirty="0" smtClean="0"/>
          </a:p>
          <a:p>
            <a:r>
              <a:rPr kumimoji="1" lang="ja-JP" altLang="en-US" dirty="0" smtClean="0"/>
              <a:t>就活：たける</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カミングアウトしてもしなくてもはたらきやすいことが大事。</a:t>
            </a:r>
            <a:endParaRPr kumimoji="1" lang="en-US" altLang="ja-JP" dirty="0" smtClean="0"/>
          </a:p>
          <a:p>
            <a:r>
              <a:rPr kumimoji="1" lang="ja-JP" altLang="en-US" dirty="0" smtClean="0"/>
              <a:t>想定。</a:t>
            </a:r>
            <a:r>
              <a:rPr kumimoji="1" lang="en-US" altLang="ja-JP" dirty="0" smtClean="0"/>
              <a:t>LGBT</a:t>
            </a:r>
            <a:r>
              <a:rPr kumimoji="1" lang="ja-JP" altLang="en-US" dirty="0" smtClean="0"/>
              <a:t>以外もおなじ</a:t>
            </a:r>
            <a:endParaRPr kumimoji="1" lang="ja-JP" altLang="en-US" dirty="0"/>
          </a:p>
        </p:txBody>
      </p:sp>
      <p:sp>
        <p:nvSpPr>
          <p:cNvPr id="4" name="スライド番号プレースホルダー 3"/>
          <p:cNvSpPr>
            <a:spLocks noGrp="1"/>
          </p:cNvSpPr>
          <p:nvPr>
            <p:ph type="sldNum" sz="quarter" idx="10"/>
          </p:nvPr>
        </p:nvSpPr>
        <p:spPr/>
        <p:txBody>
          <a:bodyPr/>
          <a:lstStyle/>
          <a:p>
            <a:fld id="{4D9599FF-439F-3C4C-AE2D-A7CE53A82565}" type="slidenum">
              <a:rPr kumimoji="1" lang="ja-JP" altLang="en-US" smtClean="0"/>
              <a:t>37</a:t>
            </a:fld>
            <a:endParaRPr kumimoji="1" lang="ja-JP" altLang="en-US"/>
          </a:p>
        </p:txBody>
      </p:sp>
    </p:spTree>
    <p:extLst>
      <p:ext uri="{BB962C8B-B14F-4D97-AF65-F5344CB8AC3E}">
        <p14:creationId xmlns:p14="http://schemas.microsoft.com/office/powerpoint/2010/main" val="3494515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・手元にある「タグ自己紹介ワークシート」を使用</a:t>
            </a:r>
            <a:endParaRPr kumimoji="1" lang="en-US" altLang="ja-JP" dirty="0"/>
          </a:p>
          <a:p>
            <a:r>
              <a:rPr kumimoji="1" lang="ja-JP" altLang="en-US"/>
              <a:t>・</a:t>
            </a:r>
            <a:r>
              <a:rPr kumimoji="1" lang="en-US" altLang="ja-JP" dirty="0"/>
              <a:t>2</a:t>
            </a:r>
            <a:r>
              <a:rPr kumimoji="1" lang="ja-JP" altLang="en-US"/>
              <a:t>分記入＋</a:t>
            </a:r>
            <a:r>
              <a:rPr kumimoji="1" lang="en-US" altLang="ja-JP" dirty="0"/>
              <a:t>8</a:t>
            </a:r>
            <a:r>
              <a:rPr kumimoji="1" lang="ja-JP" altLang="en-US"/>
              <a:t>分自己紹介</a:t>
            </a:r>
            <a:endParaRPr kumimoji="1" lang="en-US" altLang="ja-JP" dirty="0"/>
          </a:p>
        </p:txBody>
      </p:sp>
      <p:sp>
        <p:nvSpPr>
          <p:cNvPr id="4" name="スライド番号プレースホルダー 3"/>
          <p:cNvSpPr>
            <a:spLocks noGrp="1"/>
          </p:cNvSpPr>
          <p:nvPr>
            <p:ph type="sldNum" sz="quarter" idx="5"/>
          </p:nvPr>
        </p:nvSpPr>
        <p:spPr/>
        <p:txBody>
          <a:bodyPr/>
          <a:lstStyle/>
          <a:p>
            <a:fld id="{4D9599FF-439F-3C4C-AE2D-A7CE53A82565}" type="slidenum">
              <a:rPr kumimoji="1" lang="ja-JP" altLang="en-US" smtClean="0"/>
              <a:t>38</a:t>
            </a:fld>
            <a:endParaRPr kumimoji="1" lang="ja-JP" altLang="en-US"/>
          </a:p>
        </p:txBody>
      </p:sp>
    </p:spTree>
    <p:extLst>
      <p:ext uri="{BB962C8B-B14F-4D97-AF65-F5344CB8AC3E}">
        <p14:creationId xmlns:p14="http://schemas.microsoft.com/office/powerpoint/2010/main" val="159738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飲み会の席で</a:t>
            </a:r>
            <a:r>
              <a:rPr kumimoji="1" lang="en-US" altLang="ja-JP" dirty="0" smtClean="0"/>
              <a:t>LGBT</a:t>
            </a:r>
            <a:r>
              <a:rPr kumimoji="1" lang="ja-JP" altLang="en-US" dirty="0" smtClean="0"/>
              <a:t>をネタにされた</a:t>
            </a:r>
            <a:endParaRPr kumimoji="1" lang="en-US" altLang="ja-JP" dirty="0" smtClean="0"/>
          </a:p>
          <a:p>
            <a:r>
              <a:rPr kumimoji="1" lang="ja-JP" altLang="en-US" dirty="0" smtClean="0"/>
              <a:t>女同士ってどう</a:t>
            </a:r>
            <a:r>
              <a:rPr kumimoji="1" lang="en-US" altLang="ja-JP" dirty="0" smtClean="0"/>
              <a:t>sex</a:t>
            </a:r>
            <a:r>
              <a:rPr kumimoji="1" lang="ja-JP" altLang="en-US" dirty="0" smtClean="0"/>
              <a:t>するのか訊かれる</a:t>
            </a:r>
            <a:endParaRPr kumimoji="1" lang="en-US" altLang="ja-JP" dirty="0" smtClean="0"/>
          </a:p>
          <a:p>
            <a:r>
              <a:rPr kumimoji="1" lang="ja-JP" altLang="en-US" dirty="0" smtClean="0"/>
              <a:t>社内イベントの業務役割分担が男女別（会場設営男子、みたいな）</a:t>
            </a:r>
            <a:endParaRPr kumimoji="1" lang="en-US" altLang="ja-JP" dirty="0" smtClean="0"/>
          </a:p>
          <a:p>
            <a:r>
              <a:rPr kumimoji="1" lang="ja-JP" altLang="en-US" dirty="0" smtClean="0"/>
              <a:t>宴会で女装一発ネタある</a:t>
            </a:r>
            <a:endParaRPr kumimoji="1" lang="en-US" altLang="ja-JP" dirty="0" smtClean="0"/>
          </a:p>
          <a:p>
            <a:r>
              <a:rPr kumimoji="1" lang="ja-JP" altLang="en-US" dirty="0" smtClean="0"/>
              <a:t>カラオケでもののけひめ</a:t>
            </a:r>
            <a:endParaRPr kumimoji="1" lang="en-US" altLang="ja-JP" dirty="0" smtClean="0"/>
          </a:p>
          <a:p>
            <a:r>
              <a:rPr kumimoji="1" lang="ja-JP" altLang="en-US" dirty="0" smtClean="0"/>
              <a:t>学生生活で頑張ったことを言えない、会社とマッチングできるのか不安</a:t>
            </a:r>
            <a:endParaRPr kumimoji="1" lang="en-US" altLang="ja-JP" dirty="0" smtClean="0"/>
          </a:p>
          <a:p>
            <a:r>
              <a:rPr kumimoji="1" lang="en-US" altLang="ja-JP" dirty="0" smtClean="0"/>
              <a:t>LGBT</a:t>
            </a:r>
            <a:r>
              <a:rPr kumimoji="1" lang="ja-JP" altLang="en-US" dirty="0" smtClean="0"/>
              <a:t>の企画を出すと</a:t>
            </a:r>
            <a:r>
              <a:rPr kumimoji="1" lang="en-US" altLang="ja-JP" dirty="0" smtClean="0"/>
              <a:t>LGBT</a:t>
            </a:r>
            <a:r>
              <a:rPr kumimoji="1" lang="ja-JP" altLang="en-US" dirty="0" smtClean="0"/>
              <a:t>だからでしょ感</a:t>
            </a:r>
            <a:endParaRPr kumimoji="1" lang="en-US" altLang="ja-JP" dirty="0" smtClean="0"/>
          </a:p>
          <a:p>
            <a:endParaRPr kumimoji="1" lang="en-US" altLang="ja-JP" dirty="0" smtClean="0"/>
          </a:p>
          <a:p>
            <a:r>
              <a:rPr kumimoji="1" lang="ja-JP" altLang="en-US" dirty="0" smtClean="0"/>
              <a:t>転勤にパートナー連れて行けない</a:t>
            </a:r>
            <a:endParaRPr kumimoji="1" lang="en-US" altLang="ja-JP" dirty="0" smtClean="0"/>
          </a:p>
          <a:p>
            <a:r>
              <a:rPr kumimoji="1" lang="ja-JP" altLang="en-US" dirty="0" smtClean="0"/>
              <a:t>忌引き手当、入院の際に休めない</a:t>
            </a:r>
            <a:endParaRPr kumimoji="1" lang="en-US" altLang="ja-JP" dirty="0" smtClean="0"/>
          </a:p>
          <a:p>
            <a:r>
              <a:rPr kumimoji="1" lang="ja-JP" altLang="en-US" dirty="0" smtClean="0"/>
              <a:t>面接打ち切り</a:t>
            </a:r>
            <a:endParaRPr kumimoji="1" lang="en-US" altLang="ja-JP" dirty="0" smtClean="0"/>
          </a:p>
          <a:p>
            <a:r>
              <a:rPr kumimoji="1" lang="ja-JP" altLang="en-US" dirty="0" smtClean="0"/>
              <a:t>７年男性の服ではたらいていたが、上司がかわったところ女性の格好ではたらけ、髪を伸ばせといわれた</a:t>
            </a:r>
            <a:endParaRPr kumimoji="1" lang="en-US" altLang="ja-JP" dirty="0" smtClean="0"/>
          </a:p>
          <a:p>
            <a:endParaRPr kumimoji="1" lang="en-US" altLang="ja-JP" dirty="0" smtClean="0"/>
          </a:p>
          <a:p>
            <a:endParaRPr kumimoji="1" lang="en-US" altLang="ja-JP" dirty="0" smtClean="0"/>
          </a:p>
          <a:p>
            <a:r>
              <a:rPr kumimoji="1" lang="ja-JP" altLang="en-US" dirty="0" smtClean="0"/>
              <a:t>制度：じゅん</a:t>
            </a:r>
            <a:endParaRPr kumimoji="1" lang="en-US" altLang="ja-JP" dirty="0" smtClean="0"/>
          </a:p>
          <a:p>
            <a:r>
              <a:rPr kumimoji="1" lang="ja-JP" altLang="en-US" dirty="0" smtClean="0"/>
              <a:t>ハラスメント：あいこ（宴会等）</a:t>
            </a:r>
            <a:endParaRPr kumimoji="1" lang="en-US" altLang="ja-JP" dirty="0" smtClean="0"/>
          </a:p>
          <a:p>
            <a:r>
              <a:rPr kumimoji="1" lang="ja-JP" altLang="en-US" dirty="0" smtClean="0"/>
              <a:t>ハラスメント：やくし</a:t>
            </a:r>
            <a:endParaRPr kumimoji="1" lang="en-US" altLang="ja-JP" dirty="0" smtClean="0"/>
          </a:p>
          <a:p>
            <a:r>
              <a:rPr kumimoji="1" lang="ja-JP" altLang="en-US" dirty="0" smtClean="0"/>
              <a:t>就活：たける</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カミングアウトしてもしなくてもはたらきやすいことが大事。</a:t>
            </a:r>
            <a:endParaRPr kumimoji="1" lang="en-US" altLang="ja-JP" dirty="0" smtClean="0"/>
          </a:p>
          <a:p>
            <a:r>
              <a:rPr kumimoji="1" lang="ja-JP" altLang="en-US" dirty="0" smtClean="0"/>
              <a:t>想定。</a:t>
            </a:r>
            <a:r>
              <a:rPr kumimoji="1" lang="en-US" altLang="ja-JP" dirty="0" smtClean="0"/>
              <a:t>LGBT</a:t>
            </a:r>
            <a:r>
              <a:rPr kumimoji="1" lang="ja-JP" altLang="en-US" dirty="0" smtClean="0"/>
              <a:t>以外もおなじ</a:t>
            </a:r>
            <a:endParaRPr kumimoji="1" lang="ja-JP" altLang="en-US" dirty="0"/>
          </a:p>
        </p:txBody>
      </p:sp>
      <p:sp>
        <p:nvSpPr>
          <p:cNvPr id="4" name="スライド番号プレースホルダー 3"/>
          <p:cNvSpPr>
            <a:spLocks noGrp="1"/>
          </p:cNvSpPr>
          <p:nvPr>
            <p:ph type="sldNum" sz="quarter" idx="10"/>
          </p:nvPr>
        </p:nvSpPr>
        <p:spPr/>
        <p:txBody>
          <a:bodyPr/>
          <a:lstStyle/>
          <a:p>
            <a:fld id="{4D9599FF-439F-3C4C-AE2D-A7CE53A82565}" type="slidenum">
              <a:rPr kumimoji="1" lang="ja-JP" altLang="en-US" smtClean="0"/>
              <a:t>7</a:t>
            </a:fld>
            <a:endParaRPr kumimoji="1" lang="ja-JP" altLang="en-US"/>
          </a:p>
        </p:txBody>
      </p:sp>
    </p:spTree>
    <p:extLst>
      <p:ext uri="{BB962C8B-B14F-4D97-AF65-F5344CB8AC3E}">
        <p14:creationId xmlns:p14="http://schemas.microsoft.com/office/powerpoint/2010/main" val="3494515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就労支援者は相談者のうちの</a:t>
            </a:r>
            <a:r>
              <a:rPr kumimoji="1" lang="en-US" altLang="ja-JP" dirty="0" smtClean="0"/>
              <a:t>16.13%</a:t>
            </a:r>
            <a:r>
              <a:rPr kumimoji="1" lang="ja-JP" altLang="en-US" dirty="0" smtClean="0"/>
              <a:t>（相談者は</a:t>
            </a:r>
            <a:r>
              <a:rPr kumimoji="1" lang="en-US" altLang="ja-JP" dirty="0" smtClean="0"/>
              <a:t>25.73%</a:t>
            </a:r>
            <a:r>
              <a:rPr kumimoji="1" lang="ja-JP" altLang="en-US" dirty="0" smtClean="0"/>
              <a:t>）</a:t>
            </a:r>
            <a:r>
              <a:rPr kumimoji="1" lang="en-US" altLang="ja-JP" dirty="0" smtClean="0"/>
              <a:t>→</a:t>
            </a:r>
            <a:r>
              <a:rPr kumimoji="1" lang="ja-JP" altLang="en-US" dirty="0" smtClean="0"/>
              <a:t>全体の</a:t>
            </a:r>
            <a:r>
              <a:rPr kumimoji="1" lang="en-US" altLang="ja-JP" dirty="0" smtClean="0"/>
              <a:t>4.15%</a:t>
            </a:r>
          </a:p>
          <a:p>
            <a:r>
              <a:rPr kumimoji="1" lang="en-US" altLang="ja-JP" dirty="0" smtClean="0"/>
              <a:t>SOGI</a:t>
            </a:r>
            <a:r>
              <a:rPr kumimoji="1" lang="ja-JP" altLang="en-US" dirty="0" smtClean="0"/>
              <a:t>についてとかくこと！！</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D9599FF-439F-3C4C-AE2D-A7CE53A82565}" type="slidenum">
              <a:rPr kumimoji="1" lang="ja-JP" altLang="en-US" smtClean="0"/>
              <a:t>39</a:t>
            </a:fld>
            <a:endParaRPr kumimoji="1" lang="ja-JP" altLang="en-US"/>
          </a:p>
        </p:txBody>
      </p:sp>
    </p:spTree>
    <p:extLst>
      <p:ext uri="{BB962C8B-B14F-4D97-AF65-F5344CB8AC3E}">
        <p14:creationId xmlns:p14="http://schemas.microsoft.com/office/powerpoint/2010/main" val="176968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a:t>
            </a:r>
            <a:r>
              <a:rPr kumimoji="1" lang="ja-JP" altLang="en-US" dirty="0" smtClean="0"/>
              <a:t>数を書くこと！そして対象を書くこと</a:t>
            </a:r>
            <a:endParaRPr kumimoji="1" lang="en-US" altLang="ja-JP" dirty="0" smtClean="0"/>
          </a:p>
          <a:p>
            <a:r>
              <a:rPr kumimoji="1" lang="en-US" altLang="ja-JP" dirty="0" smtClean="0"/>
              <a:t>2</a:t>
            </a:r>
            <a:r>
              <a:rPr kumimoji="1" lang="ja-JP" altLang="en-US" dirty="0" smtClean="0"/>
              <a:t>番目以降が相談したかったができなかったように見受けられる</a:t>
            </a:r>
            <a:endParaRPr kumimoji="1" lang="en-US" altLang="ja-JP" dirty="0" smtClean="0"/>
          </a:p>
          <a:p>
            <a:r>
              <a:rPr kumimoji="1" lang="ja-JP" altLang="en-US" dirty="0" smtClean="0"/>
              <a:t>複数回答は書くこと</a:t>
            </a:r>
            <a:endParaRPr kumimoji="1" lang="ja-JP" altLang="en-US" dirty="0"/>
          </a:p>
        </p:txBody>
      </p:sp>
      <p:sp>
        <p:nvSpPr>
          <p:cNvPr id="4" name="スライド番号プレースホルダー 3"/>
          <p:cNvSpPr>
            <a:spLocks noGrp="1"/>
          </p:cNvSpPr>
          <p:nvPr>
            <p:ph type="sldNum" sz="quarter" idx="10"/>
          </p:nvPr>
        </p:nvSpPr>
        <p:spPr/>
        <p:txBody>
          <a:bodyPr/>
          <a:lstStyle/>
          <a:p>
            <a:fld id="{4D9599FF-439F-3C4C-AE2D-A7CE53A82565}" type="slidenum">
              <a:rPr kumimoji="1" lang="ja-JP" altLang="en-US" smtClean="0"/>
              <a:t>40</a:t>
            </a:fld>
            <a:endParaRPr kumimoji="1" lang="ja-JP" altLang="en-US"/>
          </a:p>
        </p:txBody>
      </p:sp>
    </p:spTree>
    <p:extLst>
      <p:ext uri="{BB962C8B-B14F-4D97-AF65-F5344CB8AC3E}">
        <p14:creationId xmlns:p14="http://schemas.microsoft.com/office/powerpoint/2010/main" val="2357665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・手元にある「タグ自己紹介ワークシート」を使用</a:t>
            </a:r>
            <a:endParaRPr kumimoji="1" lang="en-US" altLang="ja-JP" dirty="0"/>
          </a:p>
          <a:p>
            <a:r>
              <a:rPr kumimoji="1" lang="ja-JP" altLang="en-US"/>
              <a:t>・</a:t>
            </a:r>
            <a:r>
              <a:rPr kumimoji="1" lang="en-US" altLang="ja-JP" dirty="0"/>
              <a:t>2</a:t>
            </a:r>
            <a:r>
              <a:rPr kumimoji="1" lang="ja-JP" altLang="en-US"/>
              <a:t>分記入＋</a:t>
            </a:r>
            <a:r>
              <a:rPr kumimoji="1" lang="en-US" altLang="ja-JP" dirty="0"/>
              <a:t>8</a:t>
            </a:r>
            <a:r>
              <a:rPr kumimoji="1" lang="ja-JP" altLang="en-US"/>
              <a:t>分自己紹介</a:t>
            </a:r>
            <a:endParaRPr kumimoji="1" lang="en-US" altLang="ja-JP" dirty="0"/>
          </a:p>
        </p:txBody>
      </p:sp>
      <p:sp>
        <p:nvSpPr>
          <p:cNvPr id="4" name="スライド番号プレースホルダー 3"/>
          <p:cNvSpPr>
            <a:spLocks noGrp="1"/>
          </p:cNvSpPr>
          <p:nvPr>
            <p:ph type="sldNum" sz="quarter" idx="5"/>
          </p:nvPr>
        </p:nvSpPr>
        <p:spPr/>
        <p:txBody>
          <a:bodyPr/>
          <a:lstStyle/>
          <a:p>
            <a:fld id="{4D9599FF-439F-3C4C-AE2D-A7CE53A82565}" type="slidenum">
              <a:rPr kumimoji="1" lang="ja-JP" altLang="en-US" smtClean="0"/>
              <a:t>42</a:t>
            </a:fld>
            <a:endParaRPr kumimoji="1" lang="ja-JP" altLang="en-US"/>
          </a:p>
        </p:txBody>
      </p:sp>
    </p:spTree>
    <p:extLst>
      <p:ext uri="{BB962C8B-B14F-4D97-AF65-F5344CB8AC3E}">
        <p14:creationId xmlns:p14="http://schemas.microsoft.com/office/powerpoint/2010/main" val="1597389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・手元にある「タグ自己紹介ワークシート」を使用</a:t>
            </a:r>
            <a:endParaRPr kumimoji="1" lang="en-US" altLang="ja-JP" dirty="0"/>
          </a:p>
          <a:p>
            <a:r>
              <a:rPr kumimoji="1" lang="ja-JP" altLang="en-US"/>
              <a:t>・</a:t>
            </a:r>
            <a:r>
              <a:rPr kumimoji="1" lang="en-US" altLang="ja-JP" dirty="0"/>
              <a:t>2</a:t>
            </a:r>
            <a:r>
              <a:rPr kumimoji="1" lang="ja-JP" altLang="en-US"/>
              <a:t>分記入＋</a:t>
            </a:r>
            <a:r>
              <a:rPr kumimoji="1" lang="en-US" altLang="ja-JP" dirty="0"/>
              <a:t>8</a:t>
            </a:r>
            <a:r>
              <a:rPr kumimoji="1" lang="ja-JP" altLang="en-US"/>
              <a:t>分自己紹介</a:t>
            </a:r>
            <a:endParaRPr kumimoji="1" lang="en-US" altLang="ja-JP" dirty="0"/>
          </a:p>
        </p:txBody>
      </p:sp>
      <p:sp>
        <p:nvSpPr>
          <p:cNvPr id="4" name="スライド番号プレースホルダー 3"/>
          <p:cNvSpPr>
            <a:spLocks noGrp="1"/>
          </p:cNvSpPr>
          <p:nvPr>
            <p:ph type="sldNum" sz="quarter" idx="5"/>
          </p:nvPr>
        </p:nvSpPr>
        <p:spPr/>
        <p:txBody>
          <a:bodyPr/>
          <a:lstStyle/>
          <a:p>
            <a:fld id="{4D9599FF-439F-3C4C-AE2D-A7CE53A82565}" type="slidenum">
              <a:rPr kumimoji="1" lang="ja-JP" altLang="en-US" smtClean="0"/>
              <a:t>46</a:t>
            </a:fld>
            <a:endParaRPr kumimoji="1" lang="ja-JP" altLang="en-US"/>
          </a:p>
        </p:txBody>
      </p:sp>
    </p:spTree>
    <p:extLst>
      <p:ext uri="{BB962C8B-B14F-4D97-AF65-F5344CB8AC3E}">
        <p14:creationId xmlns:p14="http://schemas.microsoft.com/office/powerpoint/2010/main" val="1597389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94.98%</a:t>
            </a:r>
            <a:endParaRPr kumimoji="1" lang="ja-JP" altLang="en-US" dirty="0"/>
          </a:p>
        </p:txBody>
      </p:sp>
      <p:sp>
        <p:nvSpPr>
          <p:cNvPr id="4" name="スライド番号プレースホルダー 3"/>
          <p:cNvSpPr>
            <a:spLocks noGrp="1"/>
          </p:cNvSpPr>
          <p:nvPr>
            <p:ph type="sldNum" sz="quarter" idx="10"/>
          </p:nvPr>
        </p:nvSpPr>
        <p:spPr/>
        <p:txBody>
          <a:bodyPr/>
          <a:lstStyle/>
          <a:p>
            <a:fld id="{4D9599FF-439F-3C4C-AE2D-A7CE53A82565}" type="slidenum">
              <a:rPr kumimoji="1" lang="ja-JP" altLang="en-US" smtClean="0"/>
              <a:t>48</a:t>
            </a:fld>
            <a:endParaRPr kumimoji="1" lang="ja-JP" altLang="en-US"/>
          </a:p>
        </p:txBody>
      </p:sp>
    </p:spTree>
    <p:extLst>
      <p:ext uri="{BB962C8B-B14F-4D97-AF65-F5344CB8AC3E}">
        <p14:creationId xmlns:p14="http://schemas.microsoft.com/office/powerpoint/2010/main" val="2051155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飲み会の席で</a:t>
            </a:r>
            <a:r>
              <a:rPr kumimoji="1" lang="en-US" altLang="ja-JP" dirty="0" smtClean="0"/>
              <a:t>LGBT</a:t>
            </a:r>
            <a:r>
              <a:rPr kumimoji="1" lang="ja-JP" altLang="en-US" dirty="0" smtClean="0"/>
              <a:t>をネタにされた</a:t>
            </a:r>
            <a:endParaRPr kumimoji="1" lang="en-US" altLang="ja-JP" dirty="0" smtClean="0"/>
          </a:p>
          <a:p>
            <a:r>
              <a:rPr kumimoji="1" lang="ja-JP" altLang="en-US" dirty="0" smtClean="0"/>
              <a:t>女同士ってどう</a:t>
            </a:r>
            <a:r>
              <a:rPr kumimoji="1" lang="en-US" altLang="ja-JP" dirty="0" smtClean="0"/>
              <a:t>sex</a:t>
            </a:r>
            <a:r>
              <a:rPr kumimoji="1" lang="ja-JP" altLang="en-US" dirty="0" smtClean="0"/>
              <a:t>するのか訊かれる</a:t>
            </a:r>
            <a:endParaRPr kumimoji="1" lang="en-US" altLang="ja-JP" dirty="0" smtClean="0"/>
          </a:p>
          <a:p>
            <a:r>
              <a:rPr kumimoji="1" lang="ja-JP" altLang="en-US" dirty="0" smtClean="0"/>
              <a:t>社内イベントの業務役割分担が男女別（会場設営男子、みたいな）</a:t>
            </a:r>
            <a:endParaRPr kumimoji="1" lang="en-US" altLang="ja-JP" dirty="0" smtClean="0"/>
          </a:p>
          <a:p>
            <a:r>
              <a:rPr kumimoji="1" lang="ja-JP" altLang="en-US" dirty="0" smtClean="0"/>
              <a:t>宴会で女装一発ネタある</a:t>
            </a:r>
            <a:endParaRPr kumimoji="1" lang="en-US" altLang="ja-JP" dirty="0" smtClean="0"/>
          </a:p>
          <a:p>
            <a:r>
              <a:rPr kumimoji="1" lang="ja-JP" altLang="en-US" dirty="0" smtClean="0"/>
              <a:t>カラオケでもののけひめ</a:t>
            </a:r>
            <a:endParaRPr kumimoji="1" lang="en-US" altLang="ja-JP" dirty="0" smtClean="0"/>
          </a:p>
          <a:p>
            <a:r>
              <a:rPr kumimoji="1" lang="ja-JP" altLang="en-US" dirty="0" smtClean="0"/>
              <a:t>学生生活で頑張ったことを言えない、会社とマッチングできるのか不安</a:t>
            </a:r>
            <a:endParaRPr kumimoji="1" lang="en-US" altLang="ja-JP" dirty="0" smtClean="0"/>
          </a:p>
          <a:p>
            <a:r>
              <a:rPr kumimoji="1" lang="en-US" altLang="ja-JP" dirty="0" smtClean="0"/>
              <a:t>LGBT</a:t>
            </a:r>
            <a:r>
              <a:rPr kumimoji="1" lang="ja-JP" altLang="en-US" dirty="0" smtClean="0"/>
              <a:t>の企画を出すと</a:t>
            </a:r>
            <a:r>
              <a:rPr kumimoji="1" lang="en-US" altLang="ja-JP" dirty="0" smtClean="0"/>
              <a:t>LGBT</a:t>
            </a:r>
            <a:r>
              <a:rPr kumimoji="1" lang="ja-JP" altLang="en-US" dirty="0" smtClean="0"/>
              <a:t>だからでしょ感</a:t>
            </a:r>
            <a:endParaRPr kumimoji="1" lang="en-US" altLang="ja-JP" dirty="0" smtClean="0"/>
          </a:p>
          <a:p>
            <a:endParaRPr kumimoji="1" lang="en-US" altLang="ja-JP" dirty="0" smtClean="0"/>
          </a:p>
          <a:p>
            <a:r>
              <a:rPr kumimoji="1" lang="ja-JP" altLang="en-US" dirty="0" smtClean="0"/>
              <a:t>転勤にパートナー連れて行けない</a:t>
            </a:r>
            <a:endParaRPr kumimoji="1" lang="en-US" altLang="ja-JP" dirty="0" smtClean="0"/>
          </a:p>
          <a:p>
            <a:r>
              <a:rPr kumimoji="1" lang="ja-JP" altLang="en-US" dirty="0" smtClean="0"/>
              <a:t>忌引き手当、入院の際に休めない</a:t>
            </a:r>
            <a:endParaRPr kumimoji="1" lang="en-US" altLang="ja-JP" dirty="0" smtClean="0"/>
          </a:p>
          <a:p>
            <a:r>
              <a:rPr kumimoji="1" lang="ja-JP" altLang="en-US" dirty="0" smtClean="0"/>
              <a:t>面接打ち切り</a:t>
            </a:r>
            <a:endParaRPr kumimoji="1" lang="en-US" altLang="ja-JP" dirty="0" smtClean="0"/>
          </a:p>
          <a:p>
            <a:r>
              <a:rPr kumimoji="1" lang="ja-JP" altLang="en-US" dirty="0" smtClean="0"/>
              <a:t>７年男性の服ではたらいていたが、上司がかわったところ女性の格好ではたらけ、髪を伸ばせといわれた</a:t>
            </a:r>
            <a:endParaRPr kumimoji="1" lang="en-US" altLang="ja-JP" dirty="0" smtClean="0"/>
          </a:p>
          <a:p>
            <a:endParaRPr kumimoji="1" lang="en-US" altLang="ja-JP" dirty="0" smtClean="0"/>
          </a:p>
          <a:p>
            <a:endParaRPr kumimoji="1" lang="en-US" altLang="ja-JP" dirty="0" smtClean="0"/>
          </a:p>
          <a:p>
            <a:r>
              <a:rPr kumimoji="1" lang="ja-JP" altLang="en-US" dirty="0" smtClean="0"/>
              <a:t>制度：じゅん</a:t>
            </a:r>
            <a:endParaRPr kumimoji="1" lang="en-US" altLang="ja-JP" dirty="0" smtClean="0"/>
          </a:p>
          <a:p>
            <a:r>
              <a:rPr kumimoji="1" lang="ja-JP" altLang="en-US" dirty="0" smtClean="0"/>
              <a:t>ハラスメント：あいこ（宴会等）</a:t>
            </a:r>
            <a:endParaRPr kumimoji="1" lang="en-US" altLang="ja-JP" dirty="0" smtClean="0"/>
          </a:p>
          <a:p>
            <a:r>
              <a:rPr kumimoji="1" lang="ja-JP" altLang="en-US" dirty="0" smtClean="0"/>
              <a:t>ハラスメント：やくし</a:t>
            </a:r>
            <a:endParaRPr kumimoji="1" lang="en-US" altLang="ja-JP" dirty="0" smtClean="0"/>
          </a:p>
          <a:p>
            <a:r>
              <a:rPr kumimoji="1" lang="ja-JP" altLang="en-US" dirty="0" smtClean="0"/>
              <a:t>就活：たける</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カミングアウトしてもしなくてもはたらきやすいことが大事。</a:t>
            </a:r>
            <a:endParaRPr kumimoji="1" lang="en-US" altLang="ja-JP" dirty="0" smtClean="0"/>
          </a:p>
          <a:p>
            <a:r>
              <a:rPr kumimoji="1" lang="ja-JP" altLang="en-US" dirty="0" smtClean="0"/>
              <a:t>想定。</a:t>
            </a:r>
            <a:r>
              <a:rPr kumimoji="1" lang="en-US" altLang="ja-JP" dirty="0" smtClean="0"/>
              <a:t>LGBT</a:t>
            </a:r>
            <a:r>
              <a:rPr kumimoji="1" lang="ja-JP" altLang="en-US" dirty="0" smtClean="0"/>
              <a:t>以外もおなじ</a:t>
            </a:r>
            <a:endParaRPr kumimoji="1" lang="ja-JP" altLang="en-US" dirty="0"/>
          </a:p>
        </p:txBody>
      </p:sp>
      <p:sp>
        <p:nvSpPr>
          <p:cNvPr id="4" name="スライド番号プレースホルダー 3"/>
          <p:cNvSpPr>
            <a:spLocks noGrp="1"/>
          </p:cNvSpPr>
          <p:nvPr>
            <p:ph type="sldNum" sz="quarter" idx="10"/>
          </p:nvPr>
        </p:nvSpPr>
        <p:spPr/>
        <p:txBody>
          <a:bodyPr/>
          <a:lstStyle/>
          <a:p>
            <a:fld id="{4D9599FF-439F-3C4C-AE2D-A7CE53A82565}" type="slidenum">
              <a:rPr kumimoji="1" lang="ja-JP" altLang="en-US" smtClean="0"/>
              <a:t>50</a:t>
            </a:fld>
            <a:endParaRPr kumimoji="1" lang="ja-JP" altLang="en-US"/>
          </a:p>
        </p:txBody>
      </p:sp>
    </p:spTree>
    <p:extLst>
      <p:ext uri="{BB962C8B-B14F-4D97-AF65-F5344CB8AC3E}">
        <p14:creationId xmlns:p14="http://schemas.microsoft.com/office/powerpoint/2010/main" val="3494515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飲み会の席で</a:t>
            </a:r>
            <a:r>
              <a:rPr kumimoji="1" lang="en-US" altLang="ja-JP" dirty="0" smtClean="0"/>
              <a:t>LGBT</a:t>
            </a:r>
            <a:r>
              <a:rPr kumimoji="1" lang="ja-JP" altLang="en-US" dirty="0" smtClean="0"/>
              <a:t>をネタにされた</a:t>
            </a:r>
            <a:endParaRPr kumimoji="1" lang="en-US" altLang="ja-JP" dirty="0" smtClean="0"/>
          </a:p>
          <a:p>
            <a:r>
              <a:rPr kumimoji="1" lang="ja-JP" altLang="en-US" dirty="0" smtClean="0"/>
              <a:t>女同士ってどう</a:t>
            </a:r>
            <a:r>
              <a:rPr kumimoji="1" lang="en-US" altLang="ja-JP" dirty="0" smtClean="0"/>
              <a:t>sex</a:t>
            </a:r>
            <a:r>
              <a:rPr kumimoji="1" lang="ja-JP" altLang="en-US" dirty="0" smtClean="0"/>
              <a:t>するのか訊かれる</a:t>
            </a:r>
            <a:endParaRPr kumimoji="1" lang="en-US" altLang="ja-JP" dirty="0" smtClean="0"/>
          </a:p>
          <a:p>
            <a:r>
              <a:rPr kumimoji="1" lang="ja-JP" altLang="en-US" dirty="0" smtClean="0"/>
              <a:t>社内イベントの業務役割分担が男女別（会場設営男子、みたいな）</a:t>
            </a:r>
            <a:endParaRPr kumimoji="1" lang="en-US" altLang="ja-JP" dirty="0" smtClean="0"/>
          </a:p>
          <a:p>
            <a:r>
              <a:rPr kumimoji="1" lang="ja-JP" altLang="en-US" dirty="0" smtClean="0"/>
              <a:t>宴会で女装一発ネタある</a:t>
            </a:r>
            <a:endParaRPr kumimoji="1" lang="en-US" altLang="ja-JP" dirty="0" smtClean="0"/>
          </a:p>
          <a:p>
            <a:r>
              <a:rPr kumimoji="1" lang="ja-JP" altLang="en-US" dirty="0" smtClean="0"/>
              <a:t>カラオケでもののけひめ</a:t>
            </a:r>
            <a:endParaRPr kumimoji="1" lang="en-US" altLang="ja-JP" dirty="0" smtClean="0"/>
          </a:p>
          <a:p>
            <a:r>
              <a:rPr kumimoji="1" lang="ja-JP" altLang="en-US" dirty="0" smtClean="0"/>
              <a:t>学生生活で頑張ったことを言えない、会社とマッチングできるのか不安</a:t>
            </a:r>
            <a:endParaRPr kumimoji="1" lang="en-US" altLang="ja-JP" dirty="0" smtClean="0"/>
          </a:p>
          <a:p>
            <a:r>
              <a:rPr kumimoji="1" lang="en-US" altLang="ja-JP" dirty="0" smtClean="0"/>
              <a:t>LGBT</a:t>
            </a:r>
            <a:r>
              <a:rPr kumimoji="1" lang="ja-JP" altLang="en-US" dirty="0" smtClean="0"/>
              <a:t>の企画を出すと</a:t>
            </a:r>
            <a:r>
              <a:rPr kumimoji="1" lang="en-US" altLang="ja-JP" dirty="0" smtClean="0"/>
              <a:t>LGBT</a:t>
            </a:r>
            <a:r>
              <a:rPr kumimoji="1" lang="ja-JP" altLang="en-US" dirty="0" smtClean="0"/>
              <a:t>だからでしょ感</a:t>
            </a:r>
            <a:endParaRPr kumimoji="1" lang="en-US" altLang="ja-JP" dirty="0" smtClean="0"/>
          </a:p>
          <a:p>
            <a:endParaRPr kumimoji="1" lang="en-US" altLang="ja-JP" dirty="0" smtClean="0"/>
          </a:p>
          <a:p>
            <a:r>
              <a:rPr kumimoji="1" lang="ja-JP" altLang="en-US" dirty="0" smtClean="0"/>
              <a:t>転勤にパートナー連れて行けない</a:t>
            </a:r>
            <a:endParaRPr kumimoji="1" lang="en-US" altLang="ja-JP" dirty="0" smtClean="0"/>
          </a:p>
          <a:p>
            <a:r>
              <a:rPr kumimoji="1" lang="ja-JP" altLang="en-US" dirty="0" smtClean="0"/>
              <a:t>忌引き手当、入院の際に休めない</a:t>
            </a:r>
            <a:endParaRPr kumimoji="1" lang="en-US" altLang="ja-JP" dirty="0" smtClean="0"/>
          </a:p>
          <a:p>
            <a:r>
              <a:rPr kumimoji="1" lang="ja-JP" altLang="en-US" dirty="0" smtClean="0"/>
              <a:t>面接打ち切り</a:t>
            </a:r>
            <a:endParaRPr kumimoji="1" lang="en-US" altLang="ja-JP" dirty="0" smtClean="0"/>
          </a:p>
          <a:p>
            <a:r>
              <a:rPr kumimoji="1" lang="ja-JP" altLang="en-US" dirty="0" smtClean="0"/>
              <a:t>７年男性の服ではたらいていたが、上司がかわったところ女性の格好ではたらけ、髪を伸ばせといわれた</a:t>
            </a:r>
            <a:endParaRPr kumimoji="1" lang="en-US" altLang="ja-JP" dirty="0" smtClean="0"/>
          </a:p>
          <a:p>
            <a:endParaRPr kumimoji="1" lang="en-US" altLang="ja-JP" dirty="0" smtClean="0"/>
          </a:p>
          <a:p>
            <a:endParaRPr kumimoji="1" lang="en-US" altLang="ja-JP" dirty="0" smtClean="0"/>
          </a:p>
          <a:p>
            <a:r>
              <a:rPr kumimoji="1" lang="ja-JP" altLang="en-US" dirty="0" smtClean="0"/>
              <a:t>制度：じゅん</a:t>
            </a:r>
            <a:endParaRPr kumimoji="1" lang="en-US" altLang="ja-JP" dirty="0" smtClean="0"/>
          </a:p>
          <a:p>
            <a:r>
              <a:rPr kumimoji="1" lang="ja-JP" altLang="en-US" dirty="0" smtClean="0"/>
              <a:t>ハラスメント：あいこ（宴会等）</a:t>
            </a:r>
            <a:endParaRPr kumimoji="1" lang="en-US" altLang="ja-JP" dirty="0" smtClean="0"/>
          </a:p>
          <a:p>
            <a:r>
              <a:rPr kumimoji="1" lang="ja-JP" altLang="en-US" dirty="0" smtClean="0"/>
              <a:t>ハラスメント：やくし</a:t>
            </a:r>
            <a:endParaRPr kumimoji="1" lang="en-US" altLang="ja-JP" dirty="0" smtClean="0"/>
          </a:p>
          <a:p>
            <a:r>
              <a:rPr kumimoji="1" lang="ja-JP" altLang="en-US" dirty="0" smtClean="0"/>
              <a:t>就活：たける</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カミングアウトしてもしなくてもはたらきやすいことが大事。</a:t>
            </a:r>
            <a:endParaRPr kumimoji="1" lang="en-US" altLang="ja-JP" dirty="0" smtClean="0"/>
          </a:p>
          <a:p>
            <a:r>
              <a:rPr kumimoji="1" lang="ja-JP" altLang="en-US" dirty="0" smtClean="0"/>
              <a:t>想定。</a:t>
            </a:r>
            <a:r>
              <a:rPr kumimoji="1" lang="en-US" altLang="ja-JP" dirty="0" smtClean="0"/>
              <a:t>LGBT</a:t>
            </a:r>
            <a:r>
              <a:rPr kumimoji="1" lang="ja-JP" altLang="en-US" dirty="0" smtClean="0"/>
              <a:t>以外もおなじ</a:t>
            </a:r>
            <a:endParaRPr kumimoji="1" lang="ja-JP" altLang="en-US" dirty="0"/>
          </a:p>
        </p:txBody>
      </p:sp>
      <p:sp>
        <p:nvSpPr>
          <p:cNvPr id="4" name="スライド番号プレースホルダー 3"/>
          <p:cNvSpPr>
            <a:spLocks noGrp="1"/>
          </p:cNvSpPr>
          <p:nvPr>
            <p:ph type="sldNum" sz="quarter" idx="10"/>
          </p:nvPr>
        </p:nvSpPr>
        <p:spPr/>
        <p:txBody>
          <a:bodyPr/>
          <a:lstStyle/>
          <a:p>
            <a:fld id="{4D9599FF-439F-3C4C-AE2D-A7CE53A82565}" type="slidenum">
              <a:rPr kumimoji="1" lang="ja-JP" altLang="en-US" smtClean="0"/>
              <a:t>56</a:t>
            </a:fld>
            <a:endParaRPr kumimoji="1" lang="ja-JP" altLang="en-US"/>
          </a:p>
        </p:txBody>
      </p:sp>
    </p:spTree>
    <p:extLst>
      <p:ext uri="{BB962C8B-B14F-4D97-AF65-F5344CB8AC3E}">
        <p14:creationId xmlns:p14="http://schemas.microsoft.com/office/powerpoint/2010/main" val="34945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D9599FF-439F-3C4C-AE2D-A7CE53A82565}" type="slidenum">
              <a:rPr kumimoji="1" lang="ja-JP" altLang="en-US" smtClean="0"/>
              <a:t>10</a:t>
            </a:fld>
            <a:endParaRPr kumimoji="1" lang="ja-JP" altLang="en-US"/>
          </a:p>
        </p:txBody>
      </p:sp>
    </p:spTree>
    <p:extLst>
      <p:ext uri="{BB962C8B-B14F-4D97-AF65-F5344CB8AC3E}">
        <p14:creationId xmlns:p14="http://schemas.microsoft.com/office/powerpoint/2010/main" val="233814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飲み会の席で</a:t>
            </a:r>
            <a:r>
              <a:rPr kumimoji="1" lang="en-US" altLang="ja-JP" dirty="0" smtClean="0"/>
              <a:t>LGBT</a:t>
            </a:r>
            <a:r>
              <a:rPr kumimoji="1" lang="ja-JP" altLang="en-US" dirty="0" smtClean="0"/>
              <a:t>をネタにされた</a:t>
            </a:r>
            <a:endParaRPr kumimoji="1" lang="en-US" altLang="ja-JP" dirty="0" smtClean="0"/>
          </a:p>
          <a:p>
            <a:r>
              <a:rPr kumimoji="1" lang="ja-JP" altLang="en-US" dirty="0" smtClean="0"/>
              <a:t>女同士ってどう</a:t>
            </a:r>
            <a:r>
              <a:rPr kumimoji="1" lang="en-US" altLang="ja-JP" dirty="0" smtClean="0"/>
              <a:t>sex</a:t>
            </a:r>
            <a:r>
              <a:rPr kumimoji="1" lang="ja-JP" altLang="en-US" dirty="0" smtClean="0"/>
              <a:t>するのか訊かれる</a:t>
            </a:r>
            <a:endParaRPr kumimoji="1" lang="en-US" altLang="ja-JP" dirty="0" smtClean="0"/>
          </a:p>
          <a:p>
            <a:r>
              <a:rPr kumimoji="1" lang="ja-JP" altLang="en-US" dirty="0" smtClean="0"/>
              <a:t>社内イベントの業務役割分担が男女別（会場設営男子、みたいな）</a:t>
            </a:r>
            <a:endParaRPr kumimoji="1" lang="en-US" altLang="ja-JP" dirty="0" smtClean="0"/>
          </a:p>
          <a:p>
            <a:r>
              <a:rPr kumimoji="1" lang="ja-JP" altLang="en-US" dirty="0" smtClean="0"/>
              <a:t>宴会で女装一発ネタある</a:t>
            </a:r>
            <a:endParaRPr kumimoji="1" lang="en-US" altLang="ja-JP" dirty="0" smtClean="0"/>
          </a:p>
          <a:p>
            <a:r>
              <a:rPr kumimoji="1" lang="ja-JP" altLang="en-US" dirty="0" smtClean="0"/>
              <a:t>カラオケでもののけひめ</a:t>
            </a:r>
            <a:endParaRPr kumimoji="1" lang="en-US" altLang="ja-JP" dirty="0" smtClean="0"/>
          </a:p>
          <a:p>
            <a:r>
              <a:rPr kumimoji="1" lang="ja-JP" altLang="en-US" dirty="0" smtClean="0"/>
              <a:t>学生生活で頑張ったことを言えない、会社とマッチングできるのか不安</a:t>
            </a:r>
            <a:endParaRPr kumimoji="1" lang="en-US" altLang="ja-JP" dirty="0" smtClean="0"/>
          </a:p>
          <a:p>
            <a:r>
              <a:rPr kumimoji="1" lang="en-US" altLang="ja-JP" dirty="0" smtClean="0"/>
              <a:t>LGBT</a:t>
            </a:r>
            <a:r>
              <a:rPr kumimoji="1" lang="ja-JP" altLang="en-US" dirty="0" smtClean="0"/>
              <a:t>の企画を出すと</a:t>
            </a:r>
            <a:r>
              <a:rPr kumimoji="1" lang="en-US" altLang="ja-JP" dirty="0" smtClean="0"/>
              <a:t>LGBT</a:t>
            </a:r>
            <a:r>
              <a:rPr kumimoji="1" lang="ja-JP" altLang="en-US" dirty="0" smtClean="0"/>
              <a:t>だからでしょ感</a:t>
            </a:r>
            <a:endParaRPr kumimoji="1" lang="en-US" altLang="ja-JP" dirty="0" smtClean="0"/>
          </a:p>
          <a:p>
            <a:endParaRPr kumimoji="1" lang="en-US" altLang="ja-JP" dirty="0" smtClean="0"/>
          </a:p>
          <a:p>
            <a:r>
              <a:rPr kumimoji="1" lang="ja-JP" altLang="en-US" dirty="0" smtClean="0"/>
              <a:t>転勤にパートナー連れて行けない</a:t>
            </a:r>
            <a:endParaRPr kumimoji="1" lang="en-US" altLang="ja-JP" dirty="0" smtClean="0"/>
          </a:p>
          <a:p>
            <a:r>
              <a:rPr kumimoji="1" lang="ja-JP" altLang="en-US" dirty="0" smtClean="0"/>
              <a:t>忌引き手当、入院の際に休めない</a:t>
            </a:r>
            <a:endParaRPr kumimoji="1" lang="en-US" altLang="ja-JP" dirty="0" smtClean="0"/>
          </a:p>
          <a:p>
            <a:r>
              <a:rPr kumimoji="1" lang="ja-JP" altLang="en-US" dirty="0" smtClean="0"/>
              <a:t>面接打ち切り</a:t>
            </a:r>
            <a:endParaRPr kumimoji="1" lang="en-US" altLang="ja-JP" dirty="0" smtClean="0"/>
          </a:p>
          <a:p>
            <a:r>
              <a:rPr kumimoji="1" lang="ja-JP" altLang="en-US" dirty="0" smtClean="0"/>
              <a:t>７年男性の服ではたらいていたが、上司がかわったところ女性の格好ではたらけ、髪を伸ばせといわれた</a:t>
            </a:r>
            <a:endParaRPr kumimoji="1" lang="en-US" altLang="ja-JP" dirty="0" smtClean="0"/>
          </a:p>
          <a:p>
            <a:endParaRPr kumimoji="1" lang="en-US" altLang="ja-JP" dirty="0" smtClean="0"/>
          </a:p>
          <a:p>
            <a:endParaRPr kumimoji="1" lang="en-US" altLang="ja-JP" dirty="0" smtClean="0"/>
          </a:p>
          <a:p>
            <a:r>
              <a:rPr kumimoji="1" lang="ja-JP" altLang="en-US" dirty="0" smtClean="0"/>
              <a:t>制度：じゅん</a:t>
            </a:r>
            <a:endParaRPr kumimoji="1" lang="en-US" altLang="ja-JP" dirty="0" smtClean="0"/>
          </a:p>
          <a:p>
            <a:r>
              <a:rPr kumimoji="1" lang="ja-JP" altLang="en-US" dirty="0" smtClean="0"/>
              <a:t>ハラスメント：あいこ（宴会等）</a:t>
            </a:r>
            <a:endParaRPr kumimoji="1" lang="en-US" altLang="ja-JP" dirty="0" smtClean="0"/>
          </a:p>
          <a:p>
            <a:r>
              <a:rPr kumimoji="1" lang="ja-JP" altLang="en-US" dirty="0" smtClean="0"/>
              <a:t>ハラスメント：やくし</a:t>
            </a:r>
            <a:endParaRPr kumimoji="1" lang="en-US" altLang="ja-JP" dirty="0" smtClean="0"/>
          </a:p>
          <a:p>
            <a:r>
              <a:rPr kumimoji="1" lang="ja-JP" altLang="en-US" dirty="0" smtClean="0"/>
              <a:t>就活：たける</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カミングアウトしてもしなくてもはたらきやすいことが大事。</a:t>
            </a:r>
            <a:endParaRPr kumimoji="1" lang="en-US" altLang="ja-JP" dirty="0" smtClean="0"/>
          </a:p>
          <a:p>
            <a:r>
              <a:rPr kumimoji="1" lang="ja-JP" altLang="en-US" dirty="0" smtClean="0"/>
              <a:t>想定。</a:t>
            </a:r>
            <a:r>
              <a:rPr kumimoji="1" lang="en-US" altLang="ja-JP" dirty="0" smtClean="0"/>
              <a:t>LGBT</a:t>
            </a:r>
            <a:r>
              <a:rPr kumimoji="1" lang="ja-JP" altLang="en-US" dirty="0" smtClean="0"/>
              <a:t>以外もおなじ</a:t>
            </a:r>
            <a:endParaRPr kumimoji="1" lang="ja-JP" altLang="en-US" dirty="0"/>
          </a:p>
        </p:txBody>
      </p:sp>
      <p:sp>
        <p:nvSpPr>
          <p:cNvPr id="4" name="スライド番号プレースホルダー 3"/>
          <p:cNvSpPr>
            <a:spLocks noGrp="1"/>
          </p:cNvSpPr>
          <p:nvPr>
            <p:ph type="sldNum" sz="quarter" idx="10"/>
          </p:nvPr>
        </p:nvSpPr>
        <p:spPr/>
        <p:txBody>
          <a:bodyPr/>
          <a:lstStyle/>
          <a:p>
            <a:fld id="{4D9599FF-439F-3C4C-AE2D-A7CE53A82565}" type="slidenum">
              <a:rPr kumimoji="1" lang="ja-JP" altLang="en-US" smtClean="0"/>
              <a:t>13</a:t>
            </a:fld>
            <a:endParaRPr kumimoji="1" lang="ja-JP" altLang="en-US"/>
          </a:p>
        </p:txBody>
      </p:sp>
    </p:spTree>
    <p:extLst>
      <p:ext uri="{BB962C8B-B14F-4D97-AF65-F5344CB8AC3E}">
        <p14:creationId xmlns:p14="http://schemas.microsoft.com/office/powerpoint/2010/main" val="3494515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D9599FF-439F-3C4C-AE2D-A7CE53A82565}" type="slidenum">
              <a:rPr kumimoji="1" lang="ja-JP" altLang="en-US" smtClean="0"/>
              <a:t>16</a:t>
            </a:fld>
            <a:endParaRPr kumimoji="1" lang="ja-JP" altLang="en-US"/>
          </a:p>
        </p:txBody>
      </p:sp>
    </p:spTree>
    <p:extLst>
      <p:ext uri="{BB962C8B-B14F-4D97-AF65-F5344CB8AC3E}">
        <p14:creationId xmlns:p14="http://schemas.microsoft.com/office/powerpoint/2010/main" val="2338146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飲み会の席で</a:t>
            </a:r>
            <a:r>
              <a:rPr kumimoji="1" lang="en-US" altLang="ja-JP" dirty="0" smtClean="0"/>
              <a:t>LGBT</a:t>
            </a:r>
            <a:r>
              <a:rPr kumimoji="1" lang="ja-JP" altLang="en-US" dirty="0" smtClean="0"/>
              <a:t>をネタにされた</a:t>
            </a:r>
            <a:endParaRPr kumimoji="1" lang="en-US" altLang="ja-JP" dirty="0" smtClean="0"/>
          </a:p>
          <a:p>
            <a:r>
              <a:rPr kumimoji="1" lang="ja-JP" altLang="en-US" dirty="0" smtClean="0"/>
              <a:t>女同士ってどう</a:t>
            </a:r>
            <a:r>
              <a:rPr kumimoji="1" lang="en-US" altLang="ja-JP" dirty="0" smtClean="0"/>
              <a:t>sex</a:t>
            </a:r>
            <a:r>
              <a:rPr kumimoji="1" lang="ja-JP" altLang="en-US" dirty="0" smtClean="0"/>
              <a:t>するのか訊かれる</a:t>
            </a:r>
            <a:endParaRPr kumimoji="1" lang="en-US" altLang="ja-JP" dirty="0" smtClean="0"/>
          </a:p>
          <a:p>
            <a:r>
              <a:rPr kumimoji="1" lang="ja-JP" altLang="en-US" dirty="0" smtClean="0"/>
              <a:t>社内イベントの業務役割分担が男女別（会場設営男子、みたいな）</a:t>
            </a:r>
            <a:endParaRPr kumimoji="1" lang="en-US" altLang="ja-JP" dirty="0" smtClean="0"/>
          </a:p>
          <a:p>
            <a:r>
              <a:rPr kumimoji="1" lang="ja-JP" altLang="en-US" dirty="0" smtClean="0"/>
              <a:t>宴会で女装一発ネタある</a:t>
            </a:r>
            <a:endParaRPr kumimoji="1" lang="en-US" altLang="ja-JP" dirty="0" smtClean="0"/>
          </a:p>
          <a:p>
            <a:r>
              <a:rPr kumimoji="1" lang="ja-JP" altLang="en-US" dirty="0" smtClean="0"/>
              <a:t>カラオケでもののけひめ</a:t>
            </a:r>
            <a:endParaRPr kumimoji="1" lang="en-US" altLang="ja-JP" dirty="0" smtClean="0"/>
          </a:p>
          <a:p>
            <a:r>
              <a:rPr kumimoji="1" lang="ja-JP" altLang="en-US" dirty="0" smtClean="0"/>
              <a:t>学生生活で頑張ったことを言えない、会社とマッチングできるのか不安</a:t>
            </a:r>
            <a:endParaRPr kumimoji="1" lang="en-US" altLang="ja-JP" dirty="0" smtClean="0"/>
          </a:p>
          <a:p>
            <a:r>
              <a:rPr kumimoji="1" lang="en-US" altLang="ja-JP" dirty="0" smtClean="0"/>
              <a:t>LGBT</a:t>
            </a:r>
            <a:r>
              <a:rPr kumimoji="1" lang="ja-JP" altLang="en-US" dirty="0" smtClean="0"/>
              <a:t>の企画を出すと</a:t>
            </a:r>
            <a:r>
              <a:rPr kumimoji="1" lang="en-US" altLang="ja-JP" dirty="0" smtClean="0"/>
              <a:t>LGBT</a:t>
            </a:r>
            <a:r>
              <a:rPr kumimoji="1" lang="ja-JP" altLang="en-US" dirty="0" smtClean="0"/>
              <a:t>だからでしょ感</a:t>
            </a:r>
            <a:endParaRPr kumimoji="1" lang="en-US" altLang="ja-JP" dirty="0" smtClean="0"/>
          </a:p>
          <a:p>
            <a:endParaRPr kumimoji="1" lang="en-US" altLang="ja-JP" dirty="0" smtClean="0"/>
          </a:p>
          <a:p>
            <a:r>
              <a:rPr kumimoji="1" lang="ja-JP" altLang="en-US" dirty="0" smtClean="0"/>
              <a:t>転勤にパートナー連れて行けない</a:t>
            </a:r>
            <a:endParaRPr kumimoji="1" lang="en-US" altLang="ja-JP" dirty="0" smtClean="0"/>
          </a:p>
          <a:p>
            <a:r>
              <a:rPr kumimoji="1" lang="ja-JP" altLang="en-US" dirty="0" smtClean="0"/>
              <a:t>忌引き手当、入院の際に休めない</a:t>
            </a:r>
            <a:endParaRPr kumimoji="1" lang="en-US" altLang="ja-JP" dirty="0" smtClean="0"/>
          </a:p>
          <a:p>
            <a:r>
              <a:rPr kumimoji="1" lang="ja-JP" altLang="en-US" dirty="0" smtClean="0"/>
              <a:t>面接打ち切り</a:t>
            </a:r>
            <a:endParaRPr kumimoji="1" lang="en-US" altLang="ja-JP" dirty="0" smtClean="0"/>
          </a:p>
          <a:p>
            <a:r>
              <a:rPr kumimoji="1" lang="ja-JP" altLang="en-US" dirty="0" smtClean="0"/>
              <a:t>７年男性の服ではたらいていたが、上司がかわったところ女性の格好ではたらけ、髪を伸ばせといわれた</a:t>
            </a:r>
            <a:endParaRPr kumimoji="1" lang="en-US" altLang="ja-JP" dirty="0" smtClean="0"/>
          </a:p>
          <a:p>
            <a:endParaRPr kumimoji="1" lang="en-US" altLang="ja-JP" dirty="0" smtClean="0"/>
          </a:p>
          <a:p>
            <a:endParaRPr kumimoji="1" lang="en-US" altLang="ja-JP" dirty="0" smtClean="0"/>
          </a:p>
          <a:p>
            <a:r>
              <a:rPr kumimoji="1" lang="ja-JP" altLang="en-US" dirty="0" smtClean="0"/>
              <a:t>制度：じゅん</a:t>
            </a:r>
            <a:endParaRPr kumimoji="1" lang="en-US" altLang="ja-JP" dirty="0" smtClean="0"/>
          </a:p>
          <a:p>
            <a:r>
              <a:rPr kumimoji="1" lang="ja-JP" altLang="en-US" dirty="0" smtClean="0"/>
              <a:t>ハラスメント：あいこ（宴会等）</a:t>
            </a:r>
            <a:endParaRPr kumimoji="1" lang="en-US" altLang="ja-JP" dirty="0" smtClean="0"/>
          </a:p>
          <a:p>
            <a:r>
              <a:rPr kumimoji="1" lang="ja-JP" altLang="en-US" dirty="0" smtClean="0"/>
              <a:t>ハラスメント：やくし</a:t>
            </a:r>
            <a:endParaRPr kumimoji="1" lang="en-US" altLang="ja-JP" dirty="0" smtClean="0"/>
          </a:p>
          <a:p>
            <a:r>
              <a:rPr kumimoji="1" lang="ja-JP" altLang="en-US" dirty="0" smtClean="0"/>
              <a:t>就活：たける</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カミングアウトしてもしなくてもはたらきやすいことが大事。</a:t>
            </a:r>
            <a:endParaRPr kumimoji="1" lang="en-US" altLang="ja-JP" dirty="0" smtClean="0"/>
          </a:p>
          <a:p>
            <a:r>
              <a:rPr kumimoji="1" lang="ja-JP" altLang="en-US" dirty="0" smtClean="0"/>
              <a:t>想定。</a:t>
            </a:r>
            <a:r>
              <a:rPr kumimoji="1" lang="en-US" altLang="ja-JP" dirty="0" smtClean="0"/>
              <a:t>LGBT</a:t>
            </a:r>
            <a:r>
              <a:rPr kumimoji="1" lang="ja-JP" altLang="en-US" dirty="0" smtClean="0"/>
              <a:t>以外もおなじ</a:t>
            </a:r>
            <a:endParaRPr kumimoji="1" lang="ja-JP" altLang="en-US" dirty="0"/>
          </a:p>
        </p:txBody>
      </p:sp>
      <p:sp>
        <p:nvSpPr>
          <p:cNvPr id="4" name="スライド番号プレースホルダー 3"/>
          <p:cNvSpPr>
            <a:spLocks noGrp="1"/>
          </p:cNvSpPr>
          <p:nvPr>
            <p:ph type="sldNum" sz="quarter" idx="10"/>
          </p:nvPr>
        </p:nvSpPr>
        <p:spPr/>
        <p:txBody>
          <a:bodyPr/>
          <a:lstStyle/>
          <a:p>
            <a:fld id="{4D9599FF-439F-3C4C-AE2D-A7CE53A82565}" type="slidenum">
              <a:rPr kumimoji="1" lang="ja-JP" altLang="en-US" smtClean="0"/>
              <a:t>20</a:t>
            </a:fld>
            <a:endParaRPr kumimoji="1" lang="ja-JP" altLang="en-US"/>
          </a:p>
        </p:txBody>
      </p:sp>
    </p:spTree>
    <p:extLst>
      <p:ext uri="{BB962C8B-B14F-4D97-AF65-F5344CB8AC3E}">
        <p14:creationId xmlns:p14="http://schemas.microsoft.com/office/powerpoint/2010/main" val="3494515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・手元にある「タグ自己紹介ワークシート」を使用</a:t>
            </a:r>
            <a:endParaRPr kumimoji="1" lang="en-US" altLang="ja-JP" dirty="0"/>
          </a:p>
          <a:p>
            <a:r>
              <a:rPr kumimoji="1" lang="ja-JP" altLang="en-US"/>
              <a:t>・</a:t>
            </a:r>
            <a:r>
              <a:rPr kumimoji="1" lang="en-US" altLang="ja-JP" dirty="0"/>
              <a:t>2</a:t>
            </a:r>
            <a:r>
              <a:rPr kumimoji="1" lang="ja-JP" altLang="en-US"/>
              <a:t>分記入＋</a:t>
            </a:r>
            <a:r>
              <a:rPr kumimoji="1" lang="en-US" altLang="ja-JP" dirty="0"/>
              <a:t>8</a:t>
            </a:r>
            <a:r>
              <a:rPr kumimoji="1" lang="ja-JP" altLang="en-US"/>
              <a:t>分自己紹介</a:t>
            </a:r>
            <a:endParaRPr kumimoji="1" lang="en-US" altLang="ja-JP" dirty="0"/>
          </a:p>
        </p:txBody>
      </p:sp>
      <p:sp>
        <p:nvSpPr>
          <p:cNvPr id="4" name="スライド番号プレースホルダー 3"/>
          <p:cNvSpPr>
            <a:spLocks noGrp="1"/>
          </p:cNvSpPr>
          <p:nvPr>
            <p:ph type="sldNum" sz="quarter" idx="5"/>
          </p:nvPr>
        </p:nvSpPr>
        <p:spPr/>
        <p:txBody>
          <a:bodyPr/>
          <a:lstStyle/>
          <a:p>
            <a:fld id="{4D9599FF-439F-3C4C-AE2D-A7CE53A82565}" type="slidenum">
              <a:rPr kumimoji="1" lang="ja-JP" altLang="en-US" smtClean="0"/>
              <a:t>21</a:t>
            </a:fld>
            <a:endParaRPr kumimoji="1" lang="ja-JP" altLang="en-US"/>
          </a:p>
        </p:txBody>
      </p:sp>
    </p:spTree>
    <p:extLst>
      <p:ext uri="{BB962C8B-B14F-4D97-AF65-F5344CB8AC3E}">
        <p14:creationId xmlns:p14="http://schemas.microsoft.com/office/powerpoint/2010/main" val="1597389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LGB</a:t>
            </a:r>
            <a:r>
              <a:rPr kumimoji="1" lang="ja-JP" altLang="en-US" dirty="0" smtClean="0"/>
              <a:t>他</a:t>
            </a:r>
            <a:endParaRPr kumimoji="1" lang="en-US" altLang="ja-JP" dirty="0" smtClean="0"/>
          </a:p>
          <a:p>
            <a:r>
              <a:rPr kumimoji="1" lang="ja-JP" altLang="en-US" dirty="0" smtClean="0"/>
              <a:t>選考時</a:t>
            </a:r>
            <a:r>
              <a:rPr kumimoji="1" lang="en-US" altLang="ja-JP" dirty="0" smtClean="0"/>
              <a:t> 42.47%</a:t>
            </a:r>
          </a:p>
          <a:p>
            <a:r>
              <a:rPr kumimoji="1" lang="ja-JP" altLang="en-US" dirty="0" smtClean="0"/>
              <a:t>内定後　</a:t>
            </a:r>
            <a:r>
              <a:rPr kumimoji="1" lang="en-US" altLang="ja-JP" dirty="0" smtClean="0"/>
              <a:t>67.81%</a:t>
            </a:r>
          </a:p>
          <a:p>
            <a:r>
              <a:rPr kumimoji="1" lang="ja-JP" altLang="en-US" dirty="0" smtClean="0"/>
              <a:t>入社後</a:t>
            </a:r>
            <a:r>
              <a:rPr kumimoji="1" lang="en-US" altLang="ja-JP" dirty="0" smtClean="0"/>
              <a:t>3</a:t>
            </a:r>
            <a:r>
              <a:rPr kumimoji="1" lang="ja-JP" altLang="en-US" dirty="0" smtClean="0"/>
              <a:t>年　</a:t>
            </a:r>
            <a:r>
              <a:rPr kumimoji="1" lang="en-US" altLang="ja-JP" dirty="0" smtClean="0"/>
              <a:t>93.84</a:t>
            </a:r>
            <a:r>
              <a:rPr kumimoji="1" lang="en-US" altLang="en-US" dirty="0" smtClean="0"/>
              <a:t>%</a:t>
            </a:r>
          </a:p>
          <a:p>
            <a:endParaRPr kumimoji="1" lang="en-US" altLang="ja-JP" dirty="0" smtClean="0"/>
          </a:p>
          <a:p>
            <a:r>
              <a:rPr kumimoji="1" lang="en-US" altLang="ja-JP" dirty="0" smtClean="0"/>
              <a:t>T</a:t>
            </a:r>
          </a:p>
          <a:p>
            <a:r>
              <a:rPr kumimoji="1" lang="ja-JP" altLang="en-US" dirty="0" smtClean="0"/>
              <a:t>選考時</a:t>
            </a:r>
            <a:r>
              <a:rPr kumimoji="1" lang="en-US" altLang="ja-JP" dirty="0" smtClean="0"/>
              <a:t> 87.37%</a:t>
            </a:r>
          </a:p>
          <a:p>
            <a:r>
              <a:rPr kumimoji="1" lang="ja-JP" altLang="en-US" dirty="0" smtClean="0"/>
              <a:t>内定後　</a:t>
            </a:r>
            <a:r>
              <a:rPr kumimoji="1" lang="en-US" altLang="ja-JP" dirty="0" smtClean="0"/>
              <a:t>77.89%</a:t>
            </a:r>
          </a:p>
          <a:p>
            <a:r>
              <a:rPr kumimoji="1" lang="ja-JP" altLang="en-US" dirty="0" smtClean="0"/>
              <a:t>入社後</a:t>
            </a:r>
            <a:r>
              <a:rPr kumimoji="1" lang="en-US" altLang="ja-JP" dirty="0" smtClean="0"/>
              <a:t>3</a:t>
            </a:r>
            <a:r>
              <a:rPr kumimoji="1" lang="ja-JP" altLang="en-US" dirty="0" smtClean="0"/>
              <a:t>年　</a:t>
            </a:r>
            <a:r>
              <a:rPr kumimoji="1" lang="en-US" altLang="ja-JP" dirty="0" smtClean="0"/>
              <a:t>91.58</a:t>
            </a:r>
            <a:r>
              <a:rPr kumimoji="1" lang="en-US" altLang="en-US" dirty="0" smtClean="0"/>
              <a:t>%</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4D9599FF-439F-3C4C-AE2D-A7CE53A82565}" type="slidenum">
              <a:rPr kumimoji="1" lang="ja-JP" altLang="en-US" smtClean="0"/>
              <a:t>24</a:t>
            </a:fld>
            <a:endParaRPr kumimoji="1" lang="ja-JP" altLang="en-US"/>
          </a:p>
        </p:txBody>
      </p:sp>
    </p:spTree>
    <p:extLst>
      <p:ext uri="{BB962C8B-B14F-4D97-AF65-F5344CB8AC3E}">
        <p14:creationId xmlns:p14="http://schemas.microsoft.com/office/powerpoint/2010/main" val="1158051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4</a:t>
            </a:r>
            <a:r>
              <a:rPr kumimoji="1" lang="ja-JP" altLang="en-US" dirty="0" smtClean="0"/>
              <a:t>つの疑問に沿って調査報告をします</a:t>
            </a:r>
            <a:endParaRPr kumimoji="1" lang="en-US" altLang="ja-JP" dirty="0"/>
          </a:p>
        </p:txBody>
      </p:sp>
      <p:sp>
        <p:nvSpPr>
          <p:cNvPr id="4" name="スライド番号プレースホルダー 3"/>
          <p:cNvSpPr>
            <a:spLocks noGrp="1"/>
          </p:cNvSpPr>
          <p:nvPr>
            <p:ph type="sldNum" sz="quarter" idx="5"/>
          </p:nvPr>
        </p:nvSpPr>
        <p:spPr/>
        <p:txBody>
          <a:bodyPr/>
          <a:lstStyle/>
          <a:p>
            <a:fld id="{4D9599FF-439F-3C4C-AE2D-A7CE53A82565}" type="slidenum">
              <a:rPr kumimoji="1" lang="ja-JP" altLang="en-US" smtClean="0"/>
              <a:t>25</a:t>
            </a:fld>
            <a:endParaRPr kumimoji="1" lang="ja-JP" altLang="en-US"/>
          </a:p>
        </p:txBody>
      </p:sp>
    </p:spTree>
    <p:extLst>
      <p:ext uri="{BB962C8B-B14F-4D97-AF65-F5344CB8AC3E}">
        <p14:creationId xmlns:p14="http://schemas.microsoft.com/office/powerpoint/2010/main" val="1597389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0" y="6492877"/>
            <a:ext cx="2133600" cy="365125"/>
          </a:xfrm>
          <a:prstGeom prst="rect">
            <a:avLst/>
          </a:prstGeom>
        </p:spPr>
        <p:txBody>
          <a:bodyPr/>
          <a:lstStyle/>
          <a:p>
            <a:fld id="{6738EFC2-4048-DD45-B63C-B1249E7041DB}" type="slidenum">
              <a:rPr kumimoji="1" lang="ja-JP" altLang="en-US" smtClean="0"/>
              <a:t>‹#›</a:t>
            </a:fld>
            <a:endParaRPr kumimoji="1" lang="ja-JP" altLang="en-US"/>
          </a:p>
        </p:txBody>
      </p:sp>
    </p:spTree>
    <p:extLst>
      <p:ext uri="{BB962C8B-B14F-4D97-AF65-F5344CB8AC3E}">
        <p14:creationId xmlns:p14="http://schemas.microsoft.com/office/powerpoint/2010/main" val="21761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2"/>
            <a:ext cx="21336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2"/>
            <a:ext cx="2133600" cy="365125"/>
          </a:xfrm>
          <a:prstGeom prst="rect">
            <a:avLst/>
          </a:prstGeom>
        </p:spPr>
        <p:txBody>
          <a:bodyPr/>
          <a:lstStyle/>
          <a:p>
            <a:fld id="{6738EFC2-4048-DD45-B63C-B1249E7041DB}" type="slidenum">
              <a:rPr kumimoji="1" lang="ja-JP" altLang="en-US" smtClean="0"/>
              <a:t>‹#›</a:t>
            </a:fld>
            <a:endParaRPr kumimoji="1" lang="ja-JP" altLang="en-US"/>
          </a:p>
        </p:txBody>
      </p:sp>
    </p:spTree>
    <p:extLst>
      <p:ext uri="{BB962C8B-B14F-4D97-AF65-F5344CB8AC3E}">
        <p14:creationId xmlns:p14="http://schemas.microsoft.com/office/powerpoint/2010/main" val="112007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2"/>
            <a:ext cx="21336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2"/>
            <a:ext cx="2133600" cy="365125"/>
          </a:xfrm>
          <a:prstGeom prst="rect">
            <a:avLst/>
          </a:prstGeom>
        </p:spPr>
        <p:txBody>
          <a:bodyPr/>
          <a:lstStyle/>
          <a:p>
            <a:fld id="{6738EFC2-4048-DD45-B63C-B1249E7041DB}" type="slidenum">
              <a:rPr kumimoji="1" lang="ja-JP" altLang="en-US" smtClean="0"/>
              <a:t>‹#›</a:t>
            </a:fld>
            <a:endParaRPr kumimoji="1" lang="ja-JP" altLang="en-US"/>
          </a:p>
        </p:txBody>
      </p:sp>
    </p:spTree>
    <p:extLst>
      <p:ext uri="{BB962C8B-B14F-4D97-AF65-F5344CB8AC3E}">
        <p14:creationId xmlns:p14="http://schemas.microsoft.com/office/powerpoint/2010/main" val="3874418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7_タイトル スライド">
    <p:spTree>
      <p:nvGrpSpPr>
        <p:cNvPr id="1" name=""/>
        <p:cNvGrpSpPr/>
        <p:nvPr/>
      </p:nvGrpSpPr>
      <p:grpSpPr>
        <a:xfrm>
          <a:off x="0" y="0"/>
          <a:ext cx="0" cy="0"/>
          <a:chOff x="0" y="0"/>
          <a:chExt cx="0" cy="0"/>
        </a:xfrm>
      </p:grpSpPr>
      <p:sp>
        <p:nvSpPr>
          <p:cNvPr id="2" name="スライド番号プレースホルダー 5"/>
          <p:cNvSpPr>
            <a:spLocks noGrp="1"/>
          </p:cNvSpPr>
          <p:nvPr>
            <p:ph type="sldNum" sz="quarter" idx="12"/>
          </p:nvPr>
        </p:nvSpPr>
        <p:spPr>
          <a:xfrm>
            <a:off x="0" y="6492875"/>
            <a:ext cx="2133600" cy="365125"/>
          </a:xfrm>
          <a:prstGeom prst="rect">
            <a:avLst/>
          </a:prstGeom>
        </p:spPr>
        <p:txBody>
          <a:bodyPr/>
          <a:lstStyle/>
          <a:p>
            <a:fld id="{6738EFC2-4048-DD45-B63C-B1249E7041DB}" type="slidenum">
              <a:rPr kumimoji="1" lang="ja-JP" altLang="en-US" smtClean="0"/>
              <a:t>‹#›</a:t>
            </a:fld>
            <a:endParaRPr kumimoji="1" lang="ja-JP" altLang="en-US"/>
          </a:p>
        </p:txBody>
      </p:sp>
    </p:spTree>
    <p:extLst>
      <p:ext uri="{BB962C8B-B14F-4D97-AF65-F5344CB8AC3E}">
        <p14:creationId xmlns:p14="http://schemas.microsoft.com/office/powerpoint/2010/main" val="10097513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p:txBody>
          <a:bodyPr/>
          <a:lstStyle/>
          <a:p>
            <a:endParaRPr lang="ja-JP" altLang="en-US" dirty="0"/>
          </a:p>
        </p:txBody>
      </p:sp>
      <p:sp>
        <p:nvSpPr>
          <p:cNvPr id="6" name="スライド番号プレースホルダー 5"/>
          <p:cNvSpPr>
            <a:spLocks noGrp="1"/>
          </p:cNvSpPr>
          <p:nvPr>
            <p:ph type="sldNum" sz="quarter" idx="12"/>
          </p:nvPr>
        </p:nvSpPr>
        <p:spPr>
          <a:xfrm>
            <a:off x="0" y="6492877"/>
            <a:ext cx="2133600" cy="365125"/>
          </a:xfrm>
          <a:prstGeom prst="rect">
            <a:avLst/>
          </a:prstGeom>
        </p:spPr>
        <p:txBody>
          <a:bodyPr/>
          <a:lstStyle/>
          <a:p>
            <a:fld id="{6738EFC2-4048-DD45-B63C-B1249E7041DB}" type="slidenum">
              <a:rPr kumimoji="1" lang="ja-JP" altLang="en-US" smtClean="0"/>
              <a:t>‹#›</a:t>
            </a:fld>
            <a:endParaRPr kumimoji="1" lang="ja-JP" altLang="en-US"/>
          </a:p>
        </p:txBody>
      </p:sp>
    </p:spTree>
    <p:extLst>
      <p:ext uri="{BB962C8B-B14F-4D97-AF65-F5344CB8AC3E}">
        <p14:creationId xmlns:p14="http://schemas.microsoft.com/office/powerpoint/2010/main" val="110636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5" name="フッター プレースホルダー 4"/>
          <p:cNvSpPr>
            <a:spLocks noGrp="1"/>
          </p:cNvSpPr>
          <p:nvPr>
            <p:ph type="ftr" sz="quarter" idx="11"/>
          </p:nvPr>
        </p:nvSpPr>
        <p:spPr/>
        <p:txBody>
          <a:bodyPr/>
          <a:lstStyle/>
          <a:p>
            <a:endParaRPr lang="en-US" altLang="ja-JP" dirty="0"/>
          </a:p>
        </p:txBody>
      </p:sp>
      <p:sp>
        <p:nvSpPr>
          <p:cNvPr id="6" name="スライド番号プレースホルダー 5"/>
          <p:cNvSpPr>
            <a:spLocks noGrp="1"/>
          </p:cNvSpPr>
          <p:nvPr>
            <p:ph type="sldNum" sz="quarter" idx="12"/>
          </p:nvPr>
        </p:nvSpPr>
        <p:spPr>
          <a:xfrm>
            <a:off x="0" y="6492877"/>
            <a:ext cx="2133600" cy="365125"/>
          </a:xfrm>
          <a:prstGeom prst="rect">
            <a:avLst/>
          </a:prstGeom>
        </p:spPr>
        <p:txBody>
          <a:bodyPr/>
          <a:lstStyle/>
          <a:p>
            <a:fld id="{6738EFC2-4048-DD45-B63C-B1249E7041DB}" type="slidenum">
              <a:rPr kumimoji="1" lang="ja-JP" altLang="en-US" smtClean="0"/>
              <a:t>‹#›</a:t>
            </a:fld>
            <a:endParaRPr kumimoji="1" lang="ja-JP" altLang="en-US"/>
          </a:p>
        </p:txBody>
      </p:sp>
    </p:spTree>
    <p:extLst>
      <p:ext uri="{BB962C8B-B14F-4D97-AF65-F5344CB8AC3E}">
        <p14:creationId xmlns:p14="http://schemas.microsoft.com/office/powerpoint/2010/main" val="72975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2"/>
            <a:ext cx="213360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2"/>
            <a:ext cx="2133600" cy="365125"/>
          </a:xfrm>
          <a:prstGeom prst="rect">
            <a:avLst/>
          </a:prstGeom>
        </p:spPr>
        <p:txBody>
          <a:bodyPr/>
          <a:lstStyle/>
          <a:p>
            <a:fld id="{6738EFC2-4048-DD45-B63C-B1249E7041DB}" type="slidenum">
              <a:rPr kumimoji="1" lang="ja-JP" altLang="en-US" smtClean="0"/>
              <a:t>‹#›</a:t>
            </a:fld>
            <a:endParaRPr kumimoji="1" lang="ja-JP" altLang="en-US"/>
          </a:p>
        </p:txBody>
      </p:sp>
    </p:spTree>
    <p:extLst>
      <p:ext uri="{BB962C8B-B14F-4D97-AF65-F5344CB8AC3E}">
        <p14:creationId xmlns:p14="http://schemas.microsoft.com/office/powerpoint/2010/main" val="222915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2"/>
            <a:ext cx="2133600" cy="365125"/>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6553200" y="6356352"/>
            <a:ext cx="2133600" cy="365125"/>
          </a:xfrm>
          <a:prstGeom prst="rect">
            <a:avLst/>
          </a:prstGeom>
        </p:spPr>
        <p:txBody>
          <a:bodyPr/>
          <a:lstStyle/>
          <a:p>
            <a:fld id="{6738EFC2-4048-DD45-B63C-B1249E7041DB}" type="slidenum">
              <a:rPr kumimoji="1" lang="ja-JP" altLang="en-US" smtClean="0"/>
              <a:t>‹#›</a:t>
            </a:fld>
            <a:endParaRPr kumimoji="1" lang="ja-JP" altLang="en-US"/>
          </a:p>
        </p:txBody>
      </p:sp>
    </p:spTree>
    <p:extLst>
      <p:ext uri="{BB962C8B-B14F-4D97-AF65-F5344CB8AC3E}">
        <p14:creationId xmlns:p14="http://schemas.microsoft.com/office/powerpoint/2010/main" val="19426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2"/>
            <a:ext cx="2133600" cy="365125"/>
          </a:xfrm>
          <a:prstGeom prst="rect">
            <a:avLst/>
          </a:prstGeom>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553200" y="6356352"/>
            <a:ext cx="2133600" cy="365125"/>
          </a:xfrm>
          <a:prstGeom prst="rect">
            <a:avLst/>
          </a:prstGeom>
        </p:spPr>
        <p:txBody>
          <a:bodyPr/>
          <a:lstStyle/>
          <a:p>
            <a:fld id="{6738EFC2-4048-DD45-B63C-B1249E7041DB}" type="slidenum">
              <a:rPr kumimoji="1" lang="ja-JP" altLang="en-US" smtClean="0"/>
              <a:t>‹#›</a:t>
            </a:fld>
            <a:endParaRPr kumimoji="1" lang="ja-JP" altLang="en-US"/>
          </a:p>
        </p:txBody>
      </p:sp>
    </p:spTree>
    <p:extLst>
      <p:ext uri="{BB962C8B-B14F-4D97-AF65-F5344CB8AC3E}">
        <p14:creationId xmlns:p14="http://schemas.microsoft.com/office/powerpoint/2010/main" val="451396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0" y="6492877"/>
            <a:ext cx="2133600" cy="365125"/>
          </a:xfrm>
          <a:prstGeom prst="rect">
            <a:avLst/>
          </a:prstGeom>
        </p:spPr>
        <p:txBody>
          <a:bodyPr/>
          <a:lstStyle/>
          <a:p>
            <a:fld id="{6738EFC2-4048-DD45-B63C-B1249E7041DB}" type="slidenum">
              <a:rPr kumimoji="1" lang="ja-JP" altLang="en-US" smtClean="0"/>
              <a:t>‹#›</a:t>
            </a:fld>
            <a:endParaRPr kumimoji="1" lang="ja-JP" altLang="en-US"/>
          </a:p>
        </p:txBody>
      </p:sp>
    </p:spTree>
    <p:extLst>
      <p:ext uri="{BB962C8B-B14F-4D97-AF65-F5344CB8AC3E}">
        <p14:creationId xmlns:p14="http://schemas.microsoft.com/office/powerpoint/2010/main" val="3696188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2"/>
            <a:ext cx="213360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2"/>
            <a:ext cx="2133600" cy="365125"/>
          </a:xfrm>
          <a:prstGeom prst="rect">
            <a:avLst/>
          </a:prstGeom>
        </p:spPr>
        <p:txBody>
          <a:bodyPr/>
          <a:lstStyle/>
          <a:p>
            <a:fld id="{6738EFC2-4048-DD45-B63C-B1249E7041DB}" type="slidenum">
              <a:rPr kumimoji="1" lang="ja-JP" altLang="en-US" smtClean="0"/>
              <a:t>‹#›</a:t>
            </a:fld>
            <a:endParaRPr kumimoji="1" lang="ja-JP" altLang="en-US"/>
          </a:p>
        </p:txBody>
      </p:sp>
    </p:spTree>
    <p:extLst>
      <p:ext uri="{BB962C8B-B14F-4D97-AF65-F5344CB8AC3E}">
        <p14:creationId xmlns:p14="http://schemas.microsoft.com/office/powerpoint/2010/main" val="311199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2"/>
            <a:ext cx="213360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2"/>
            <a:ext cx="2133600" cy="365125"/>
          </a:xfrm>
          <a:prstGeom prst="rect">
            <a:avLst/>
          </a:prstGeom>
        </p:spPr>
        <p:txBody>
          <a:bodyPr/>
          <a:lstStyle/>
          <a:p>
            <a:fld id="{6738EFC2-4048-DD45-B63C-B1249E7041DB}" type="slidenum">
              <a:rPr kumimoji="1" lang="ja-JP" altLang="en-US" smtClean="0"/>
              <a:t>‹#›</a:t>
            </a:fld>
            <a:endParaRPr kumimoji="1" lang="ja-JP" altLang="en-US"/>
          </a:p>
        </p:txBody>
      </p:sp>
    </p:spTree>
    <p:extLst>
      <p:ext uri="{BB962C8B-B14F-4D97-AF65-F5344CB8AC3E}">
        <p14:creationId xmlns:p14="http://schemas.microsoft.com/office/powerpoint/2010/main" val="9600515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714834"/>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en-US" altLang="ja-JP" dirty="0"/>
          </a:p>
        </p:txBody>
      </p:sp>
      <p:sp>
        <p:nvSpPr>
          <p:cNvPr id="9" name="スライド番号プレースホルダー 5"/>
          <p:cNvSpPr>
            <a:spLocks noGrp="1"/>
          </p:cNvSpPr>
          <p:nvPr>
            <p:ph type="sldNum" sz="quarter" idx="4"/>
          </p:nvPr>
        </p:nvSpPr>
        <p:spPr>
          <a:xfrm>
            <a:off x="53793" y="643105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8EFC2-4048-DD45-B63C-B1249E7041DB}" type="slidenum">
              <a:rPr lang="ja-JP" altLang="en-US" smtClean="0"/>
              <a:pPr/>
              <a:t>‹#›</a:t>
            </a:fld>
            <a:endParaRPr lang="ja-JP" altLang="en-US" dirty="0"/>
          </a:p>
        </p:txBody>
      </p:sp>
      <p:pic>
        <p:nvPicPr>
          <p:cNvPr id="8" name="図 7" descr="スクリーンショット 2015-11-04 15.00.44.pn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7383312" y="6073864"/>
            <a:ext cx="1760688" cy="683327"/>
          </a:xfrm>
          <a:prstGeom prst="rect">
            <a:avLst/>
          </a:prstGeom>
        </p:spPr>
      </p:pic>
      <p:sp>
        <p:nvSpPr>
          <p:cNvPr id="11" name="テキスト ボックス 10"/>
          <p:cNvSpPr txBox="1"/>
          <p:nvPr userDrawn="1"/>
        </p:nvSpPr>
        <p:spPr>
          <a:xfrm>
            <a:off x="7383312" y="6598535"/>
            <a:ext cx="1760687" cy="261610"/>
          </a:xfrm>
          <a:prstGeom prst="rect">
            <a:avLst/>
          </a:prstGeom>
          <a:noFill/>
        </p:spPr>
        <p:txBody>
          <a:bodyPr wrap="none" rtlCol="0">
            <a:spAutoFit/>
          </a:bodyPr>
          <a:lstStyle/>
          <a:p>
            <a:r>
              <a:rPr kumimoji="1" lang="en-US" altLang="ja-JP" sz="1100" dirty="0">
                <a:latin typeface="+mj-lt"/>
                <a:ea typeface="メイリオ"/>
                <a:cs typeface="Marker Felt"/>
              </a:rPr>
              <a:t>©</a:t>
            </a:r>
            <a:r>
              <a:rPr kumimoji="1" lang="en-US" altLang="ja-JP" sz="1100" baseline="0" dirty="0">
                <a:latin typeface="+mj-lt"/>
                <a:ea typeface="メイリオ"/>
                <a:cs typeface="Marker Felt"/>
              </a:rPr>
              <a:t> </a:t>
            </a:r>
            <a:r>
              <a:rPr kumimoji="1" lang="en-US" altLang="ja-JP" sz="1100" baseline="0" dirty="0" err="1">
                <a:latin typeface="+mj-lt"/>
                <a:ea typeface="メイリオ"/>
                <a:cs typeface="Marker Felt"/>
              </a:rPr>
              <a:t>ReBit</a:t>
            </a:r>
            <a:r>
              <a:rPr kumimoji="1" lang="en-US" altLang="ja-JP" sz="1100" baseline="0" dirty="0">
                <a:latin typeface="+mj-lt"/>
                <a:ea typeface="メイリオ"/>
                <a:cs typeface="Marker Felt"/>
              </a:rPr>
              <a:t> All Rights Reserved</a:t>
            </a:r>
            <a:endParaRPr kumimoji="1" lang="ja-JP" altLang="en-US" sz="1100" dirty="0">
              <a:latin typeface="+mj-lt"/>
              <a:ea typeface="メイリオ"/>
              <a:cs typeface="Marker Felt"/>
            </a:endParaRPr>
          </a:p>
        </p:txBody>
      </p:sp>
      <p:sp>
        <p:nvSpPr>
          <p:cNvPr id="13" name="角丸四角形 12"/>
          <p:cNvSpPr/>
          <p:nvPr userDrawn="1"/>
        </p:nvSpPr>
        <p:spPr>
          <a:xfrm>
            <a:off x="7383312" y="5851987"/>
            <a:ext cx="1760687" cy="7622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メイリオ"/>
              <a:ea typeface="メイリオ"/>
              <a:cs typeface="メイリオ"/>
            </a:endParaRPr>
          </a:p>
        </p:txBody>
      </p:sp>
      <p:sp>
        <p:nvSpPr>
          <p:cNvPr id="10" name="テキスト ボックス 9"/>
          <p:cNvSpPr txBox="1"/>
          <p:nvPr userDrawn="1"/>
        </p:nvSpPr>
        <p:spPr>
          <a:xfrm>
            <a:off x="386900" y="6620439"/>
            <a:ext cx="1800493" cy="230832"/>
          </a:xfrm>
          <a:prstGeom prst="rect">
            <a:avLst/>
          </a:prstGeom>
          <a:noFill/>
        </p:spPr>
        <p:txBody>
          <a:bodyPr wrap="none" rtlCol="0">
            <a:spAutoFit/>
          </a:bodyPr>
          <a:lstStyle/>
          <a:p>
            <a:r>
              <a:rPr lang="en-US" altLang="ja-JP" sz="900" dirty="0" smtClean="0">
                <a:latin typeface="メイリオ"/>
                <a:ea typeface="メイリオ"/>
                <a:cs typeface="メイリオ"/>
              </a:rPr>
              <a:t>※</a:t>
            </a:r>
            <a:r>
              <a:rPr lang="ja-JP" altLang="en-US" sz="900" dirty="0" smtClean="0">
                <a:latin typeface="メイリオ"/>
                <a:ea typeface="メイリオ"/>
                <a:cs typeface="メイリオ"/>
              </a:rPr>
              <a:t>無断転載は固くお断りします</a:t>
            </a:r>
            <a:endParaRPr kumimoji="1" lang="ja-JP" altLang="en-US" sz="900" dirty="0">
              <a:latin typeface="メイリオ"/>
              <a:ea typeface="メイリオ"/>
              <a:cs typeface="メイリオ"/>
            </a:endParaRPr>
          </a:p>
        </p:txBody>
      </p:sp>
    </p:spTree>
    <p:extLst>
      <p:ext uri="{BB962C8B-B14F-4D97-AF65-F5344CB8AC3E}">
        <p14:creationId xmlns:p14="http://schemas.microsoft.com/office/powerpoint/2010/main" val="3399065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1" Type="http://schemas.openxmlformats.org/officeDocument/2006/relationships/slideLayout" Target="../slideLayouts/slideLayout3.xml"/><Relationship Id="rId2" Type="http://schemas.openxmlformats.org/officeDocument/2006/relationships/chart" Target="../charts/char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hart" Target="../charts/char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hart" Target="../charts/char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hart" Target="../charts/char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hart" Target="../charts/char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4" Type="http://schemas.openxmlformats.org/officeDocument/2006/relationships/chart" Target="../charts/chart16.xml"/><Relationship Id="rId5" Type="http://schemas.openxmlformats.org/officeDocument/2006/relationships/chart" Target="../charts/chart17.xml"/><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chart" Target="../charts/char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chart" Target="../charts/char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94235" y="0"/>
            <a:ext cx="9607176" cy="7024339"/>
          </a:xfrm>
          <a:prstGeom prst="rect">
            <a:avLst/>
          </a:prstGeom>
          <a:solidFill>
            <a:schemeClr val="tx1">
              <a:lumMod val="85000"/>
              <a:lumOff val="1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endParaRPr kumimoji="1" lang="ja-JP" altLang="en-US" dirty="0"/>
          </a:p>
        </p:txBody>
      </p:sp>
      <p:sp>
        <p:nvSpPr>
          <p:cNvPr id="10" name="正方形/長方形 9"/>
          <p:cNvSpPr/>
          <p:nvPr/>
        </p:nvSpPr>
        <p:spPr>
          <a:xfrm>
            <a:off x="181453" y="6501119"/>
            <a:ext cx="184666" cy="523220"/>
          </a:xfrm>
          <a:prstGeom prst="rect">
            <a:avLst/>
          </a:prstGeom>
        </p:spPr>
        <p:txBody>
          <a:bodyPr wrap="none">
            <a:spAutoFit/>
          </a:bodyPr>
          <a:lstStyle/>
          <a:p>
            <a:endParaRPr lang="en-US" altLang="ja-JP" sz="1400" dirty="0"/>
          </a:p>
          <a:p>
            <a:endParaRPr lang="en-US" altLang="ja-JP" sz="1400" dirty="0" smtClean="0"/>
          </a:p>
        </p:txBody>
      </p:sp>
      <p:sp>
        <p:nvSpPr>
          <p:cNvPr id="16" name="スライド番号プレースホルダー 4"/>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6738EFC2-4048-DD45-B63C-B1249E7041DB}" type="slidenum">
              <a:rPr lang="ja-JP" altLang="en-US" smtClean="0">
                <a:solidFill>
                  <a:prstClr val="black">
                    <a:tint val="75000"/>
                  </a:prstClr>
                </a:solidFill>
              </a:rPr>
              <a:pPr/>
              <a:t>1</a:t>
            </a:fld>
            <a:endParaRPr lang="ja-JP" altLang="en-US" dirty="0">
              <a:solidFill>
                <a:prstClr val="black">
                  <a:tint val="75000"/>
                </a:prstClr>
              </a:solidFill>
            </a:endParaRPr>
          </a:p>
        </p:txBody>
      </p:sp>
      <p:sp>
        <p:nvSpPr>
          <p:cNvPr id="2" name="テキスト ボックス 1"/>
          <p:cNvSpPr txBox="1"/>
          <p:nvPr/>
        </p:nvSpPr>
        <p:spPr>
          <a:xfrm>
            <a:off x="210155" y="1018493"/>
            <a:ext cx="8777881" cy="4924425"/>
          </a:xfrm>
          <a:prstGeom prst="rect">
            <a:avLst/>
          </a:prstGeom>
          <a:noFill/>
        </p:spPr>
        <p:txBody>
          <a:bodyPr wrap="square" rtlCol="0">
            <a:spAutoFit/>
          </a:bodyPr>
          <a:lstStyle/>
          <a:p>
            <a:r>
              <a:rPr lang="ja-JP" altLang="en-US" sz="3200" b="1" dirty="0" smtClean="0">
                <a:solidFill>
                  <a:schemeClr val="bg1"/>
                </a:solidFill>
                <a:latin typeface="メイリオ"/>
                <a:ea typeface="メイリオ"/>
                <a:cs typeface="メイリオ"/>
              </a:rPr>
              <a:t>調査報告</a:t>
            </a:r>
            <a:endParaRPr kumimoji="1" lang="en-US" altLang="ja-JP" sz="3200" b="1" dirty="0" smtClean="0">
              <a:solidFill>
                <a:schemeClr val="bg1"/>
              </a:solidFill>
              <a:latin typeface="メイリオ"/>
              <a:ea typeface="メイリオ"/>
              <a:cs typeface="メイリオ"/>
            </a:endParaRPr>
          </a:p>
          <a:p>
            <a:endParaRPr lang="en-US" altLang="ja-JP" dirty="0" smtClean="0">
              <a:solidFill>
                <a:schemeClr val="bg1"/>
              </a:solidFill>
              <a:latin typeface="メイリオ"/>
              <a:ea typeface="メイリオ"/>
              <a:cs typeface="メイリオ"/>
            </a:endParaRPr>
          </a:p>
          <a:p>
            <a:r>
              <a:rPr lang="en-US" altLang="ja-JP" sz="4400" b="1" dirty="0" smtClean="0">
                <a:solidFill>
                  <a:schemeClr val="bg1"/>
                </a:solidFill>
                <a:latin typeface="メイリオ"/>
                <a:ea typeface="メイリオ"/>
                <a:cs typeface="メイリオ"/>
              </a:rPr>
              <a:t>LGBT</a:t>
            </a:r>
            <a:r>
              <a:rPr lang="ja-JP" altLang="en-US" sz="4400" b="1" dirty="0" smtClean="0">
                <a:solidFill>
                  <a:schemeClr val="bg1"/>
                </a:solidFill>
                <a:latin typeface="メイリオ"/>
                <a:ea typeface="メイリオ"/>
                <a:cs typeface="メイリオ"/>
              </a:rPr>
              <a:t>や性的</a:t>
            </a:r>
            <a:r>
              <a:rPr lang="ja-JP" altLang="en-US" sz="4400" b="1" dirty="0">
                <a:solidFill>
                  <a:schemeClr val="bg1"/>
                </a:solidFill>
                <a:latin typeface="メイリオ"/>
                <a:ea typeface="メイリオ"/>
                <a:cs typeface="メイリオ"/>
              </a:rPr>
              <a:t>マイノリティ</a:t>
            </a:r>
            <a:r>
              <a:rPr lang="ja-JP" altLang="en-US" sz="4400" b="1" dirty="0" smtClean="0">
                <a:solidFill>
                  <a:schemeClr val="bg1"/>
                </a:solidFill>
                <a:latin typeface="メイリオ"/>
                <a:ea typeface="メイリオ"/>
                <a:cs typeface="メイリオ"/>
              </a:rPr>
              <a:t>の</a:t>
            </a:r>
            <a:endParaRPr lang="en-US" altLang="ja-JP" sz="4400" b="1" dirty="0" smtClean="0">
              <a:solidFill>
                <a:schemeClr val="bg1"/>
              </a:solidFill>
              <a:latin typeface="メイリオ"/>
              <a:ea typeface="メイリオ"/>
              <a:cs typeface="メイリオ"/>
            </a:endParaRPr>
          </a:p>
          <a:p>
            <a:r>
              <a:rPr lang="ja-JP" altLang="en-US" sz="4400" b="1" dirty="0" smtClean="0">
                <a:solidFill>
                  <a:schemeClr val="bg1"/>
                </a:solidFill>
                <a:latin typeface="メイリオ"/>
                <a:ea typeface="メイリオ"/>
                <a:cs typeface="メイリオ"/>
              </a:rPr>
              <a:t>就職</a:t>
            </a:r>
            <a:r>
              <a:rPr lang="ja-JP" altLang="en-US" sz="4400" b="1" dirty="0">
                <a:solidFill>
                  <a:schemeClr val="bg1"/>
                </a:solidFill>
                <a:latin typeface="メイリオ"/>
                <a:ea typeface="メイリオ"/>
                <a:cs typeface="メイリオ"/>
              </a:rPr>
              <a:t>活動における経験</a:t>
            </a:r>
            <a:r>
              <a:rPr lang="ja-JP" altLang="en-US" sz="4400" b="1" dirty="0" smtClean="0">
                <a:solidFill>
                  <a:schemeClr val="bg1"/>
                </a:solidFill>
                <a:latin typeface="メイリオ"/>
                <a:ea typeface="メイリオ"/>
                <a:cs typeface="メイリオ"/>
              </a:rPr>
              <a:t>と</a:t>
            </a:r>
            <a:endParaRPr lang="en-US" altLang="ja-JP" sz="4400" b="1" dirty="0" smtClean="0">
              <a:solidFill>
                <a:schemeClr val="bg1"/>
              </a:solidFill>
              <a:latin typeface="メイリオ"/>
              <a:ea typeface="メイリオ"/>
              <a:cs typeface="メイリオ"/>
            </a:endParaRPr>
          </a:p>
          <a:p>
            <a:r>
              <a:rPr lang="ja-JP" altLang="en-US" sz="4400" b="1" dirty="0" smtClean="0">
                <a:solidFill>
                  <a:schemeClr val="bg1"/>
                </a:solidFill>
                <a:latin typeface="メイリオ"/>
                <a:ea typeface="メイリオ"/>
                <a:cs typeface="メイリオ"/>
              </a:rPr>
              <a:t>就労</a:t>
            </a:r>
            <a:r>
              <a:rPr lang="ja-JP" altLang="en-US" sz="4400" b="1" dirty="0">
                <a:solidFill>
                  <a:schemeClr val="bg1"/>
                </a:solidFill>
                <a:latin typeface="メイリオ"/>
                <a:ea typeface="メイリオ"/>
                <a:cs typeface="メイリオ"/>
              </a:rPr>
              <a:t>支援の</a:t>
            </a:r>
            <a:r>
              <a:rPr lang="ja-JP" altLang="en-US" sz="4400" b="1" dirty="0" smtClean="0">
                <a:solidFill>
                  <a:schemeClr val="bg1"/>
                </a:solidFill>
                <a:latin typeface="メイリオ"/>
                <a:ea typeface="メイリオ"/>
                <a:cs typeface="メイリオ"/>
              </a:rPr>
              <a:t>現状</a:t>
            </a:r>
            <a:endParaRPr lang="en-US" altLang="ja-JP" sz="4400" b="1" dirty="0" smtClean="0">
              <a:solidFill>
                <a:schemeClr val="bg1"/>
              </a:solidFill>
              <a:latin typeface="メイリオ"/>
              <a:ea typeface="メイリオ"/>
              <a:cs typeface="メイリオ"/>
            </a:endParaRPr>
          </a:p>
          <a:p>
            <a:endParaRPr lang="en-US" altLang="ja-JP" b="1" dirty="0" smtClean="0">
              <a:solidFill>
                <a:schemeClr val="bg1"/>
              </a:solidFill>
              <a:latin typeface="メイリオ"/>
              <a:ea typeface="メイリオ"/>
              <a:cs typeface="メイリオ"/>
            </a:endParaRPr>
          </a:p>
          <a:p>
            <a:endParaRPr lang="en-US" altLang="ja-JP" b="1" dirty="0" smtClean="0">
              <a:solidFill>
                <a:schemeClr val="bg1"/>
              </a:solidFill>
              <a:latin typeface="メイリオ"/>
              <a:ea typeface="メイリオ"/>
              <a:cs typeface="メイリオ"/>
            </a:endParaRPr>
          </a:p>
          <a:p>
            <a:r>
              <a:rPr lang="ja-JP" altLang="en-US" sz="3200" b="1" dirty="0" smtClean="0">
                <a:solidFill>
                  <a:schemeClr val="bg1"/>
                </a:solidFill>
                <a:latin typeface="メイリオ"/>
                <a:ea typeface="メイリオ"/>
                <a:cs typeface="メイリオ"/>
              </a:rPr>
              <a:t>認定特定非営利活動法人</a:t>
            </a:r>
            <a:r>
              <a:rPr lang="en-US" altLang="ja-JP" sz="3200" b="1" dirty="0" err="1" smtClean="0">
                <a:solidFill>
                  <a:schemeClr val="bg1"/>
                </a:solidFill>
                <a:latin typeface="メイリオ"/>
                <a:ea typeface="メイリオ"/>
                <a:cs typeface="メイリオ"/>
              </a:rPr>
              <a:t>ReBit</a:t>
            </a:r>
            <a:endParaRPr lang="en-US" altLang="ja-JP" sz="3200" b="1" dirty="0" smtClean="0">
              <a:solidFill>
                <a:schemeClr val="bg1"/>
              </a:solidFill>
              <a:latin typeface="メイリオ"/>
              <a:ea typeface="メイリオ"/>
              <a:cs typeface="メイリオ"/>
            </a:endParaRPr>
          </a:p>
          <a:p>
            <a:r>
              <a:rPr lang="ja-JP" altLang="en-US" sz="2400" b="1" dirty="0" smtClean="0">
                <a:solidFill>
                  <a:schemeClr val="bg1"/>
                </a:solidFill>
                <a:latin typeface="メイリオ"/>
                <a:ea typeface="メイリオ"/>
                <a:cs typeface="メイリオ"/>
              </a:rPr>
              <a:t>代表理事</a:t>
            </a:r>
            <a:endParaRPr lang="en-US" altLang="ja-JP" sz="2400" b="1" dirty="0" smtClean="0">
              <a:solidFill>
                <a:schemeClr val="bg1"/>
              </a:solidFill>
              <a:latin typeface="メイリオ"/>
              <a:ea typeface="メイリオ"/>
              <a:cs typeface="メイリオ"/>
            </a:endParaRPr>
          </a:p>
          <a:p>
            <a:r>
              <a:rPr lang="ja-JP" altLang="en-US" sz="4000" b="1" dirty="0" smtClean="0">
                <a:solidFill>
                  <a:schemeClr val="bg1"/>
                </a:solidFill>
                <a:latin typeface="メイリオ"/>
                <a:ea typeface="メイリオ"/>
                <a:cs typeface="メイリオ"/>
              </a:rPr>
              <a:t>藥師実芳</a:t>
            </a:r>
            <a:endParaRPr kumimoji="1" lang="ja-JP" altLang="en-US" sz="4000" b="1" dirty="0">
              <a:solidFill>
                <a:schemeClr val="bg1"/>
              </a:solidFill>
              <a:latin typeface="メイリオ"/>
              <a:ea typeface="メイリオ"/>
              <a:cs typeface="メイリオ"/>
            </a:endParaRPr>
          </a:p>
        </p:txBody>
      </p:sp>
    </p:spTree>
    <p:extLst>
      <p:ext uri="{BB962C8B-B14F-4D97-AF65-F5344CB8AC3E}">
        <p14:creationId xmlns:p14="http://schemas.microsoft.com/office/powerpoint/2010/main" val="36438586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738EFC2-4048-DD45-B63C-B1249E7041DB}" type="slidenum">
              <a:rPr kumimoji="1" lang="ja-JP" altLang="en-US" smtClean="0"/>
              <a:t>10</a:t>
            </a:fld>
            <a:endParaRPr kumimoji="1" lang="ja-JP" altLang="en-US"/>
          </a:p>
        </p:txBody>
      </p:sp>
      <p:cxnSp>
        <p:nvCxnSpPr>
          <p:cNvPr id="7" name="直線コネクタ 6"/>
          <p:cNvCxnSpPr/>
          <p:nvPr/>
        </p:nvCxnSpPr>
        <p:spPr>
          <a:xfrm>
            <a:off x="116382" y="481086"/>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86850" y="61082"/>
            <a:ext cx="7043501" cy="461665"/>
          </a:xfrm>
          <a:prstGeom prst="rect">
            <a:avLst/>
          </a:prstGeom>
          <a:noFill/>
        </p:spPr>
        <p:txBody>
          <a:bodyPr wrap="square" rtlCol="0">
            <a:spAutoFit/>
          </a:bodyPr>
          <a:lstStyle/>
          <a:p>
            <a:r>
              <a:rPr lang="ja-JP" altLang="en-US" sz="2400" b="1" dirty="0" smtClean="0">
                <a:latin typeface="メイリオ"/>
                <a:ea typeface="メイリオ"/>
                <a:cs typeface="メイリオ"/>
              </a:rPr>
              <a:t>有効回答の選定</a:t>
            </a:r>
            <a:endParaRPr lang="ja-JP" altLang="en-US" sz="2400" b="1" dirty="0">
              <a:latin typeface="メイリオ"/>
              <a:ea typeface="メイリオ"/>
              <a:cs typeface="メイリオ"/>
            </a:endParaRPr>
          </a:p>
        </p:txBody>
      </p:sp>
      <p:sp>
        <p:nvSpPr>
          <p:cNvPr id="2" name="正方形/長方形 1"/>
          <p:cNvSpPr/>
          <p:nvPr/>
        </p:nvSpPr>
        <p:spPr>
          <a:xfrm>
            <a:off x="53470" y="645265"/>
            <a:ext cx="9027618" cy="3354765"/>
          </a:xfrm>
          <a:prstGeom prst="rect">
            <a:avLst/>
          </a:prstGeom>
        </p:spPr>
        <p:txBody>
          <a:bodyPr wrap="square">
            <a:spAutoFit/>
          </a:bodyPr>
          <a:lstStyle/>
          <a:p>
            <a:r>
              <a:rPr lang="ja-JP" altLang="en-US" sz="2400" b="1" dirty="0" smtClean="0">
                <a:latin typeface="メイリオ"/>
                <a:ea typeface="メイリオ"/>
                <a:cs typeface="メイリオ"/>
              </a:rPr>
              <a:t>全</a:t>
            </a:r>
            <a:r>
              <a:rPr lang="en-US" altLang="ja-JP" sz="2400" b="1" dirty="0" smtClean="0">
                <a:latin typeface="メイリオ"/>
                <a:ea typeface="メイリオ"/>
                <a:cs typeface="メイリオ"/>
              </a:rPr>
              <a:t>603</a:t>
            </a:r>
            <a:r>
              <a:rPr lang="ja-JP" altLang="en-US" sz="2400" b="1" dirty="0" smtClean="0">
                <a:latin typeface="メイリオ"/>
                <a:ea typeface="メイリオ"/>
                <a:cs typeface="メイリオ"/>
              </a:rPr>
              <a:t>回答のうち、以下６軸を除いたものを、</a:t>
            </a:r>
            <a:endParaRPr lang="en-US" altLang="ja-JP" sz="2400" b="1" dirty="0" smtClean="0">
              <a:latin typeface="メイリオ"/>
              <a:ea typeface="メイリオ"/>
              <a:cs typeface="メイリオ"/>
            </a:endParaRPr>
          </a:p>
          <a:p>
            <a:r>
              <a:rPr lang="ja-JP" altLang="en-US" sz="2400" b="1" dirty="0" smtClean="0">
                <a:latin typeface="メイリオ"/>
                <a:ea typeface="メイリオ"/>
                <a:cs typeface="メイリオ"/>
              </a:rPr>
              <a:t>該当</a:t>
            </a:r>
            <a:r>
              <a:rPr lang="ja-JP" altLang="en-US" sz="2400" b="1" dirty="0">
                <a:latin typeface="メイリオ"/>
                <a:ea typeface="メイリオ"/>
                <a:cs typeface="メイリオ"/>
              </a:rPr>
              <a:t>する</a:t>
            </a:r>
            <a:r>
              <a:rPr lang="ja-JP" altLang="en-US" sz="2400" b="1" dirty="0" smtClean="0">
                <a:latin typeface="メイリオ"/>
                <a:ea typeface="メイリオ"/>
                <a:cs typeface="メイリオ"/>
              </a:rPr>
              <a:t>データとして分析した。</a:t>
            </a:r>
            <a:endParaRPr lang="en-US" altLang="ja-JP" sz="2400" b="1" dirty="0" smtClean="0">
              <a:latin typeface="メイリオ"/>
              <a:ea typeface="メイリオ"/>
              <a:cs typeface="メイリオ"/>
            </a:endParaRPr>
          </a:p>
          <a:p>
            <a:r>
              <a:rPr lang="ja-JP" altLang="en-US" sz="2400" b="1" dirty="0" smtClean="0">
                <a:latin typeface="メイリオ"/>
                <a:ea typeface="メイリオ"/>
                <a:cs typeface="メイリオ"/>
              </a:rPr>
              <a:t>分析した回答</a:t>
            </a:r>
            <a:r>
              <a:rPr lang="ja-JP" altLang="en-US" sz="2400" b="1" dirty="0">
                <a:latin typeface="メイリオ"/>
                <a:ea typeface="メイリオ"/>
                <a:cs typeface="メイリオ"/>
              </a:rPr>
              <a:t>数</a:t>
            </a:r>
            <a:r>
              <a:rPr lang="en-US" altLang="ja-JP" sz="2400" b="1" dirty="0" smtClean="0">
                <a:latin typeface="メイリオ"/>
                <a:ea typeface="メイリオ"/>
                <a:cs typeface="メイリオ"/>
              </a:rPr>
              <a:t>241</a:t>
            </a:r>
            <a:r>
              <a:rPr lang="ja-JP" altLang="en-US" sz="2400" b="1" dirty="0" smtClean="0">
                <a:latin typeface="メイリオ"/>
                <a:ea typeface="メイリオ"/>
                <a:cs typeface="メイリオ"/>
              </a:rPr>
              <a:t>回答であった</a:t>
            </a:r>
            <a:r>
              <a:rPr lang="ja-JP" altLang="en-US" sz="2400" b="1" dirty="0">
                <a:latin typeface="メイリオ"/>
                <a:ea typeface="メイリオ"/>
                <a:cs typeface="メイリオ"/>
              </a:rPr>
              <a:t>。</a:t>
            </a:r>
            <a:endParaRPr lang="en-US" altLang="ja-JP" sz="2400" b="1" dirty="0" smtClean="0">
              <a:latin typeface="メイリオ"/>
              <a:ea typeface="メイリオ"/>
              <a:cs typeface="メイリオ"/>
            </a:endParaRPr>
          </a:p>
          <a:p>
            <a:endParaRPr lang="en-US" altLang="ja-JP" sz="2000" b="1" dirty="0">
              <a:latin typeface="メイリオ"/>
              <a:ea typeface="メイリオ"/>
              <a:cs typeface="メイリオ"/>
            </a:endParaRPr>
          </a:p>
          <a:p>
            <a:r>
              <a:rPr lang="ja-JP" altLang="en-US" sz="2000" b="1" dirty="0" smtClean="0">
                <a:latin typeface="メイリオ"/>
                <a:ea typeface="メイリオ"/>
                <a:cs typeface="メイリオ"/>
              </a:rPr>
              <a:t>１　</a:t>
            </a:r>
            <a:r>
              <a:rPr lang="ja-JP" altLang="ja-JP" sz="2000" b="1" dirty="0" smtClean="0">
                <a:latin typeface="メイリオ"/>
                <a:ea typeface="メイリオ"/>
                <a:cs typeface="メイリオ"/>
              </a:rPr>
              <a:t>就</a:t>
            </a:r>
            <a:r>
              <a:rPr lang="ja-JP" altLang="ja-JP" sz="2000" b="1" dirty="0">
                <a:latin typeface="メイリオ"/>
                <a:ea typeface="メイリオ"/>
                <a:cs typeface="メイリオ"/>
              </a:rPr>
              <a:t>活のときに性的マイノリティであると自認してなかった方の回答</a:t>
            </a:r>
          </a:p>
          <a:p>
            <a:r>
              <a:rPr lang="ja-JP" altLang="en-US" sz="2000" b="1" dirty="0" smtClean="0">
                <a:latin typeface="メイリオ"/>
                <a:ea typeface="メイリオ"/>
                <a:cs typeface="メイリオ"/>
              </a:rPr>
              <a:t>２　</a:t>
            </a:r>
            <a:r>
              <a:rPr lang="ja-JP" altLang="ja-JP" sz="2000" b="1" dirty="0" smtClean="0">
                <a:latin typeface="メイリオ"/>
                <a:ea typeface="メイリオ"/>
                <a:cs typeface="メイリオ"/>
              </a:rPr>
              <a:t>就</a:t>
            </a:r>
            <a:r>
              <a:rPr lang="ja-JP" altLang="ja-JP" sz="2000" b="1" dirty="0">
                <a:latin typeface="メイリオ"/>
                <a:ea typeface="メイリオ"/>
                <a:cs typeface="メイリオ"/>
              </a:rPr>
              <a:t>活時に在学していなかった方の</a:t>
            </a:r>
            <a:r>
              <a:rPr lang="ja-JP" altLang="ja-JP" sz="2000" b="1" dirty="0" smtClean="0">
                <a:latin typeface="メイリオ"/>
                <a:ea typeface="メイリオ"/>
                <a:cs typeface="メイリオ"/>
              </a:rPr>
              <a:t>回答</a:t>
            </a:r>
            <a:endParaRPr lang="ja-JP" altLang="ja-JP" b="1" dirty="0">
              <a:latin typeface="メイリオ"/>
              <a:ea typeface="メイリオ"/>
              <a:cs typeface="メイリオ"/>
            </a:endParaRPr>
          </a:p>
          <a:p>
            <a:r>
              <a:rPr lang="ja-JP" altLang="en-US" sz="2000" b="1" dirty="0" smtClean="0">
                <a:latin typeface="メイリオ"/>
                <a:ea typeface="メイリオ"/>
                <a:cs typeface="メイリオ"/>
              </a:rPr>
              <a:t>３　</a:t>
            </a:r>
            <a:r>
              <a:rPr lang="en-US" altLang="ja-JP" sz="2000" b="1" dirty="0" smtClean="0">
                <a:latin typeface="メイリオ"/>
                <a:ea typeface="メイリオ"/>
                <a:cs typeface="メイリオ"/>
              </a:rPr>
              <a:t>2008</a:t>
            </a:r>
            <a:r>
              <a:rPr lang="ja-JP" altLang="ja-JP" sz="2000" b="1" dirty="0">
                <a:latin typeface="メイリオ"/>
                <a:ea typeface="メイリオ"/>
                <a:cs typeface="メイリオ"/>
              </a:rPr>
              <a:t>年</a:t>
            </a:r>
            <a:r>
              <a:rPr lang="en-US" altLang="ja-JP" sz="2000" b="1" dirty="0">
                <a:latin typeface="メイリオ"/>
                <a:ea typeface="メイリオ"/>
                <a:cs typeface="メイリオ"/>
              </a:rPr>
              <a:t>4</a:t>
            </a:r>
            <a:r>
              <a:rPr lang="ja-JP" altLang="ja-JP" sz="2000" b="1" dirty="0">
                <a:latin typeface="メイリオ"/>
                <a:ea typeface="メイリオ"/>
                <a:cs typeface="メイリオ"/>
              </a:rPr>
              <a:t>月〜</a:t>
            </a:r>
            <a:r>
              <a:rPr lang="en-US" altLang="ja-JP" sz="2000" b="1" dirty="0">
                <a:latin typeface="メイリオ"/>
                <a:ea typeface="メイリオ"/>
                <a:cs typeface="メイリオ"/>
              </a:rPr>
              <a:t>2018</a:t>
            </a:r>
            <a:r>
              <a:rPr lang="ja-JP" altLang="ja-JP" sz="2000" b="1" dirty="0">
                <a:latin typeface="メイリオ"/>
                <a:ea typeface="メイリオ"/>
                <a:cs typeface="メイリオ"/>
              </a:rPr>
              <a:t>年</a:t>
            </a:r>
            <a:r>
              <a:rPr lang="en-US" altLang="ja-JP" sz="2000" b="1" dirty="0">
                <a:latin typeface="メイリオ"/>
                <a:ea typeface="メイリオ"/>
                <a:cs typeface="メイリオ"/>
              </a:rPr>
              <a:t>3</a:t>
            </a:r>
            <a:r>
              <a:rPr lang="ja-JP" altLang="ja-JP" sz="2000" b="1" dirty="0">
                <a:latin typeface="メイリオ"/>
                <a:ea typeface="メイリオ"/>
                <a:cs typeface="メイリオ"/>
              </a:rPr>
              <a:t>月の期間に就活を行っていない方</a:t>
            </a:r>
          </a:p>
          <a:p>
            <a:r>
              <a:rPr lang="ja-JP" altLang="en-US" sz="2000" b="1" dirty="0" smtClean="0">
                <a:latin typeface="メイリオ"/>
                <a:ea typeface="メイリオ"/>
                <a:cs typeface="メイリオ"/>
              </a:rPr>
              <a:t>４　</a:t>
            </a:r>
            <a:r>
              <a:rPr lang="en-US" altLang="ja-JP" sz="2000" b="1" dirty="0" smtClean="0">
                <a:latin typeface="メイリオ"/>
                <a:ea typeface="メイリオ"/>
                <a:cs typeface="メイリオ"/>
              </a:rPr>
              <a:t>2008</a:t>
            </a:r>
            <a:r>
              <a:rPr lang="ja-JP" altLang="ja-JP" sz="2000" b="1" dirty="0">
                <a:latin typeface="メイリオ"/>
                <a:ea typeface="メイリオ"/>
                <a:cs typeface="メイリオ"/>
              </a:rPr>
              <a:t>年</a:t>
            </a:r>
            <a:r>
              <a:rPr lang="en-US" altLang="ja-JP" sz="2000" b="1" dirty="0">
                <a:latin typeface="メイリオ"/>
                <a:ea typeface="メイリオ"/>
                <a:cs typeface="メイリオ"/>
              </a:rPr>
              <a:t>4</a:t>
            </a:r>
            <a:r>
              <a:rPr lang="ja-JP" altLang="ja-JP" sz="2000" b="1" dirty="0">
                <a:latin typeface="メイリオ"/>
                <a:ea typeface="メイリオ"/>
                <a:cs typeface="メイリオ"/>
              </a:rPr>
              <a:t>月〜</a:t>
            </a:r>
            <a:r>
              <a:rPr lang="en-US" altLang="ja-JP" sz="2000" b="1" dirty="0">
                <a:latin typeface="メイリオ"/>
                <a:ea typeface="メイリオ"/>
                <a:cs typeface="メイリオ"/>
              </a:rPr>
              <a:t>2018</a:t>
            </a:r>
            <a:r>
              <a:rPr lang="ja-JP" altLang="ja-JP" sz="2000" b="1" dirty="0">
                <a:latin typeface="メイリオ"/>
                <a:ea typeface="メイリオ"/>
                <a:cs typeface="メイリオ"/>
              </a:rPr>
              <a:t>年</a:t>
            </a:r>
            <a:r>
              <a:rPr lang="en-US" altLang="ja-JP" sz="2000" b="1" dirty="0">
                <a:latin typeface="メイリオ"/>
                <a:ea typeface="メイリオ"/>
                <a:cs typeface="メイリオ"/>
              </a:rPr>
              <a:t>3</a:t>
            </a:r>
            <a:r>
              <a:rPr lang="ja-JP" altLang="ja-JP" sz="2000" b="1" dirty="0">
                <a:latin typeface="メイリオ"/>
                <a:ea typeface="メイリオ"/>
                <a:cs typeface="メイリオ"/>
              </a:rPr>
              <a:t>月の期間に就活を行ったか、不明な方</a:t>
            </a:r>
          </a:p>
          <a:p>
            <a:r>
              <a:rPr lang="ja-JP" altLang="ja-JP" sz="2000" b="1" dirty="0" smtClean="0">
                <a:latin typeface="メイリオ"/>
                <a:ea typeface="メイリオ"/>
                <a:cs typeface="メイリオ"/>
              </a:rPr>
              <a:t>５</a:t>
            </a:r>
            <a:r>
              <a:rPr lang="ja-JP" altLang="ja-JP" sz="2000" b="1" dirty="0">
                <a:latin typeface="メイリオ"/>
                <a:ea typeface="メイリオ"/>
                <a:cs typeface="メイリオ"/>
              </a:rPr>
              <a:t>　就活を経て、就労経験のない方</a:t>
            </a:r>
          </a:p>
          <a:p>
            <a:r>
              <a:rPr lang="ja-JP" altLang="ja-JP" sz="2000" b="1" dirty="0" smtClean="0">
                <a:latin typeface="メイリオ"/>
                <a:ea typeface="メイリオ"/>
                <a:cs typeface="メイリオ"/>
              </a:rPr>
              <a:t>６</a:t>
            </a:r>
            <a:r>
              <a:rPr lang="ja-JP" altLang="ja-JP" sz="2000" b="1" dirty="0">
                <a:latin typeface="メイリオ"/>
                <a:ea typeface="メイリオ"/>
                <a:cs typeface="メイリオ"/>
              </a:rPr>
              <a:t>　途中までの</a:t>
            </a:r>
            <a:r>
              <a:rPr lang="ja-JP" altLang="ja-JP" sz="2000" b="1" dirty="0" smtClean="0">
                <a:latin typeface="メイリオ"/>
                <a:ea typeface="メイリオ"/>
                <a:cs typeface="メイリオ"/>
              </a:rPr>
              <a:t>回答者</a:t>
            </a:r>
            <a:endParaRPr lang="ja-JP" altLang="ja-JP" sz="2000" b="1" dirty="0">
              <a:latin typeface="メイリオ"/>
              <a:ea typeface="メイリオ"/>
              <a:cs typeface="メイリオ"/>
            </a:endParaRPr>
          </a:p>
        </p:txBody>
      </p:sp>
      <p:sp>
        <p:nvSpPr>
          <p:cNvPr id="14" name="正方形/長方形 13"/>
          <p:cNvSpPr/>
          <p:nvPr/>
        </p:nvSpPr>
        <p:spPr>
          <a:xfrm>
            <a:off x="6546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15" name="正方形/長方形 14"/>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16" name="正方形/長方形 15"/>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17" name="正方形/長方形 16"/>
          <p:cNvSpPr/>
          <p:nvPr/>
        </p:nvSpPr>
        <p:spPr>
          <a:xfrm>
            <a:off x="8490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Tree>
    <p:extLst>
      <p:ext uri="{BB962C8B-B14F-4D97-AF65-F5344CB8AC3E}">
        <p14:creationId xmlns:p14="http://schemas.microsoft.com/office/powerpoint/2010/main" val="2286132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738EFC2-4048-DD45-B63C-B1249E7041DB}" type="slidenum">
              <a:rPr kumimoji="1" lang="ja-JP" altLang="en-US" smtClean="0"/>
              <a:t>11</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70229853"/>
              </p:ext>
            </p:extLst>
          </p:nvPr>
        </p:nvGraphicFramePr>
        <p:xfrm>
          <a:off x="373428" y="764533"/>
          <a:ext cx="8441334" cy="5461784"/>
        </p:xfrm>
        <a:graphic>
          <a:graphicData uri="http://schemas.openxmlformats.org/drawingml/2006/table">
            <a:tbl>
              <a:tblPr/>
              <a:tblGrid>
                <a:gridCol w="747021"/>
                <a:gridCol w="1774174"/>
                <a:gridCol w="2278414"/>
                <a:gridCol w="1251259"/>
                <a:gridCol w="1419339"/>
                <a:gridCol w="971127"/>
              </a:tblGrid>
              <a:tr h="285158">
                <a:tc>
                  <a:txBody>
                    <a:bodyPr/>
                    <a:lstStyle/>
                    <a:p>
                      <a:pPr algn="ctr" fontAlgn="b"/>
                      <a:r>
                        <a:rPr lang="ja-JP" altLang="en-US" sz="1200" b="0" i="0" u="none" strike="noStrike" dirty="0">
                          <a:solidFill>
                            <a:srgbClr val="000000"/>
                          </a:solidFill>
                          <a:effectLst/>
                          <a:latin typeface="メイリオ"/>
                        </a:rPr>
                        <a:t>生まれの戸籍性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fontAlgn="b"/>
                      <a:r>
                        <a:rPr lang="ja-JP" altLang="en-US" sz="1200" b="0" i="0" u="none" strike="noStrike">
                          <a:solidFill>
                            <a:srgbClr val="000000"/>
                          </a:solidFill>
                          <a:effectLst/>
                          <a:latin typeface="メイリオ"/>
                        </a:rPr>
                        <a:t>性自認（就活時）</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fontAlgn="b"/>
                      <a:r>
                        <a:rPr lang="ja-JP" altLang="en-US" sz="1200" b="0" i="0" u="none" strike="noStrike">
                          <a:solidFill>
                            <a:srgbClr val="000000"/>
                          </a:solidFill>
                          <a:effectLst/>
                          <a:latin typeface="メイリオ"/>
                        </a:rPr>
                        <a:t>性的指向（就活時）</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fontAlgn="b"/>
                      <a:r>
                        <a:rPr lang="ja-JP" altLang="en-US" sz="1200" b="0" i="0" u="none" strike="noStrike" dirty="0" smtClean="0">
                          <a:solidFill>
                            <a:srgbClr val="000000"/>
                          </a:solidFill>
                          <a:effectLst/>
                          <a:latin typeface="メイリオ"/>
                        </a:rPr>
                        <a:t>セクシュアリティ</a:t>
                      </a:r>
                      <a:endParaRPr lang="en-US" altLang="ja-JP" sz="1200" b="0" i="0" u="none" strike="noStrike" dirty="0" smtClean="0">
                        <a:solidFill>
                          <a:srgbClr val="000000"/>
                        </a:solidFill>
                        <a:effectLst/>
                        <a:latin typeface="メイリオ"/>
                      </a:endParaRPr>
                    </a:p>
                    <a:p>
                      <a:pPr algn="ctr" fontAlgn="b"/>
                      <a:r>
                        <a:rPr lang="ja-JP" altLang="en-US" sz="1200" b="0" i="0" u="none" strike="noStrike" dirty="0" smtClean="0">
                          <a:solidFill>
                            <a:srgbClr val="000000"/>
                          </a:solidFill>
                          <a:effectLst/>
                          <a:latin typeface="メイリオ"/>
                        </a:rPr>
                        <a:t>分類</a:t>
                      </a:r>
                      <a:endParaRPr lang="ja-JP" altLang="en-US" sz="1200" b="0" i="0" u="none" strike="noStrike" dirty="0">
                        <a:solidFill>
                          <a:srgbClr val="000000"/>
                        </a:solidFill>
                        <a:effectLst/>
                        <a:latin typeface="メイリオ"/>
                      </a:endParaRP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4"/>
                    </a:solidFill>
                  </a:tcPr>
                </a:tc>
                <a:tc>
                  <a:txBody>
                    <a:bodyPr/>
                    <a:lstStyle/>
                    <a:p>
                      <a:pPr algn="ctr" fontAlgn="b"/>
                      <a:r>
                        <a:rPr lang="ja-JP" altLang="en-US" sz="1200" b="0" i="0" u="none" strike="noStrike" dirty="0">
                          <a:solidFill>
                            <a:srgbClr val="000000"/>
                          </a:solidFill>
                          <a:effectLst/>
                          <a:latin typeface="メイリオ"/>
                        </a:rPr>
                        <a:t>セクシュアリティ群</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4"/>
                    </a:solidFill>
                  </a:tcPr>
                </a:tc>
                <a:tc>
                  <a:txBody>
                    <a:bodyPr/>
                    <a:lstStyle/>
                    <a:p>
                      <a:pPr algn="ctr" fontAlgn="b"/>
                      <a:r>
                        <a:rPr lang="mr-IN" sz="1200" b="0" i="0" u="none" strike="noStrike" dirty="0">
                          <a:solidFill>
                            <a:srgbClr val="000000"/>
                          </a:solidFill>
                          <a:effectLst/>
                          <a:latin typeface="メイリオ"/>
                        </a:rPr>
                        <a:t>LGB他/T</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4"/>
                    </a:solidFill>
                  </a:tcPr>
                </a:tc>
              </a:tr>
              <a:tr h="150501">
                <a:tc rowSpan="10">
                  <a:txBody>
                    <a:bodyPr/>
                    <a:lstStyle/>
                    <a:p>
                      <a:pPr algn="ctr" fontAlgn="t"/>
                      <a:r>
                        <a:rPr lang="ja-JP" altLang="en-US" sz="1200" b="0" i="0" u="none" strike="noStrike">
                          <a:solidFill>
                            <a:srgbClr val="000000"/>
                          </a:solidFill>
                          <a:effectLst/>
                          <a:latin typeface="メイリオ"/>
                        </a:rPr>
                        <a:t>女性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fontAlgn="t"/>
                      <a:r>
                        <a:rPr lang="ja-JP" altLang="en-US" sz="1200" b="0" i="0" u="none" strike="noStrike" dirty="0">
                          <a:solidFill>
                            <a:srgbClr val="000000"/>
                          </a:solidFill>
                          <a:effectLst/>
                          <a:latin typeface="メイリオ"/>
                        </a:rPr>
                        <a:t>女性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メイリオ"/>
                        </a:rPr>
                        <a:t>女性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メイリオ"/>
                        </a:rPr>
                        <a:t>シス</a:t>
                      </a:r>
                      <a:r>
                        <a:rPr lang="en-US" altLang="ja-JP" sz="1200" b="0" i="0" u="none" strike="noStrike">
                          <a:solidFill>
                            <a:srgbClr val="000000"/>
                          </a:solidFill>
                          <a:effectLst/>
                          <a:latin typeface="メイリオ"/>
                        </a:rPr>
                        <a:t>L</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メイリオ"/>
                        </a:rPr>
                        <a:t>シス非ヘテロ女性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1200" b="0" i="0" u="none" strike="noStrike" dirty="0" err="1">
                          <a:solidFill>
                            <a:srgbClr val="000000"/>
                          </a:solidFill>
                          <a:effectLst/>
                          <a:latin typeface="メイリオ"/>
                        </a:rPr>
                        <a:t>LGB他</a:t>
                      </a:r>
                      <a:endParaRPr lang="de-DE" sz="1200" b="0" i="0" u="none" strike="noStrike" dirty="0">
                        <a:solidFill>
                          <a:srgbClr val="000000"/>
                        </a:solidFill>
                        <a:effectLst/>
                        <a:latin typeface="メイリオ"/>
                      </a:endParaRP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501">
                <a:tc vMerge="1">
                  <a:txBody>
                    <a:bodyPr/>
                    <a:lstStyle/>
                    <a:p>
                      <a:endParaRPr kumimoji="1" lang="ja-JP" altLang="en-US"/>
                    </a:p>
                  </a:txBody>
                  <a:tcPr/>
                </a:tc>
                <a:tc vMerge="1">
                  <a:txBody>
                    <a:bodyPr/>
                    <a:lstStyle/>
                    <a:p>
                      <a:endParaRPr kumimoji="1" lang="ja-JP" altLang="en-US"/>
                    </a:p>
                  </a:txBody>
                  <a:tcPr/>
                </a:tc>
                <a:tc>
                  <a:txBody>
                    <a:bodyPr/>
                    <a:lstStyle/>
                    <a:p>
                      <a:pPr algn="ctr" fontAlgn="b"/>
                      <a:r>
                        <a:rPr lang="ja-JP" altLang="en-US" sz="1200" b="0" i="0" u="none" strike="noStrike" dirty="0">
                          <a:solidFill>
                            <a:srgbClr val="000000"/>
                          </a:solidFill>
                          <a:effectLst/>
                          <a:latin typeface="メイリオ"/>
                        </a:rPr>
                        <a:t>男性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メイリオ"/>
                        </a:rPr>
                        <a:t>シス</a:t>
                      </a:r>
                      <a:r>
                        <a:rPr lang="en-US" altLang="ja-JP" sz="1200" b="0" i="0" u="none" strike="noStrike">
                          <a:solidFill>
                            <a:srgbClr val="000000"/>
                          </a:solidFill>
                          <a:effectLst/>
                          <a:latin typeface="メイリオ"/>
                        </a:rPr>
                        <a:t>H</a:t>
                      </a:r>
                      <a:r>
                        <a:rPr lang="ja-JP" altLang="en-US" sz="1200" b="0" i="0" u="none" strike="noStrike">
                          <a:solidFill>
                            <a:srgbClr val="000000"/>
                          </a:solidFill>
                          <a:effectLst/>
                          <a:latin typeface="メイリオ"/>
                        </a:rPr>
                        <a:t>女性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dirty="0" smtClean="0">
                          <a:solidFill>
                            <a:srgbClr val="000000"/>
                          </a:solidFill>
                          <a:effectLst/>
                          <a:latin typeface="メイリオ"/>
                        </a:rPr>
                        <a:t>非当事者</a:t>
                      </a:r>
                      <a:endParaRPr lang="ja-JP" altLang="en-US" sz="1200" b="0" i="0" u="none" strike="noStrike" dirty="0">
                        <a:solidFill>
                          <a:srgbClr val="000000"/>
                        </a:solidFill>
                        <a:effectLst/>
                        <a:latin typeface="メイリオ"/>
                      </a:endParaRP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ja-JP" altLang="en-US" sz="1200" b="0" i="0" u="none" strike="noStrike" dirty="0">
                          <a:solidFill>
                            <a:srgbClr val="000000"/>
                          </a:solidFill>
                          <a:effectLst/>
                          <a:latin typeface="メイリオ"/>
                        </a:rPr>
                        <a:t>非当事者</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85158">
                <a:tc vMerge="1">
                  <a:txBody>
                    <a:bodyPr/>
                    <a:lstStyle/>
                    <a:p>
                      <a:endParaRPr kumimoji="1" lang="ja-JP" altLang="en-US"/>
                    </a:p>
                  </a:txBody>
                  <a:tcPr/>
                </a:tc>
                <a:tc vMerge="1">
                  <a:txBody>
                    <a:bodyPr/>
                    <a:lstStyle/>
                    <a:p>
                      <a:endParaRPr kumimoji="1" lang="ja-JP" altLang="en-US"/>
                    </a:p>
                  </a:txBody>
                  <a:tcPr/>
                </a:tc>
                <a:tc>
                  <a:txBody>
                    <a:bodyPr/>
                    <a:lstStyle/>
                    <a:p>
                      <a:pPr algn="ctr" fontAlgn="b"/>
                      <a:r>
                        <a:rPr lang="ja-JP" altLang="en-US" sz="1200" b="0" i="0" u="none" strike="noStrike">
                          <a:solidFill>
                            <a:srgbClr val="000000"/>
                          </a:solidFill>
                          <a:effectLst/>
                          <a:latin typeface="メイリオ"/>
                        </a:rPr>
                        <a:t>両性</a:t>
                      </a:r>
                      <a:r>
                        <a:rPr lang="en-US" altLang="ja-JP" sz="1200" b="0" i="0" u="none" strike="noStrike">
                          <a:solidFill>
                            <a:srgbClr val="000000"/>
                          </a:solidFill>
                          <a:effectLst/>
                          <a:latin typeface="メイリオ"/>
                        </a:rPr>
                        <a:t>+</a:t>
                      </a:r>
                      <a:r>
                        <a:rPr lang="ja-JP" altLang="en-US" sz="1200" b="0" i="0" u="none" strike="noStrike">
                          <a:solidFill>
                            <a:srgbClr val="000000"/>
                          </a:solidFill>
                          <a:effectLst/>
                          <a:latin typeface="メイリオ"/>
                        </a:rPr>
                        <a:t>問わない</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メイリオ"/>
                        </a:rPr>
                        <a:t>シス</a:t>
                      </a:r>
                      <a:r>
                        <a:rPr lang="en-US" altLang="ja-JP" sz="1200" b="0" i="0" u="none" strike="noStrike">
                          <a:solidFill>
                            <a:srgbClr val="000000"/>
                          </a:solidFill>
                          <a:effectLst/>
                          <a:latin typeface="メイリオ"/>
                        </a:rPr>
                        <a:t>B</a:t>
                      </a:r>
                      <a:r>
                        <a:rPr lang="ja-JP" altLang="en-US" sz="1200" b="0" i="0" u="none" strike="noStrike">
                          <a:solidFill>
                            <a:srgbClr val="000000"/>
                          </a:solidFill>
                          <a:effectLst/>
                          <a:latin typeface="メイリオ"/>
                        </a:rPr>
                        <a:t>女性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メイリオ"/>
                        </a:rPr>
                        <a:t>シス非ヘテロ女性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de-DE" sz="1200" b="0" i="0" u="none" strike="noStrike">
                          <a:solidFill>
                            <a:srgbClr val="000000"/>
                          </a:solidFill>
                          <a:effectLst/>
                          <a:latin typeface="メイリオ"/>
                        </a:rPr>
                        <a:t>LGB他</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158">
                <a:tc vMerge="1">
                  <a:txBody>
                    <a:bodyPr/>
                    <a:lstStyle/>
                    <a:p>
                      <a:endParaRPr kumimoji="1" lang="ja-JP" altLang="en-US"/>
                    </a:p>
                  </a:txBody>
                  <a:tcPr/>
                </a:tc>
                <a:tc vMerge="1">
                  <a:txBody>
                    <a:bodyPr/>
                    <a:lstStyle/>
                    <a:p>
                      <a:endParaRPr kumimoji="1" lang="ja-JP" altLang="en-US"/>
                    </a:p>
                  </a:txBody>
                  <a:tcPr/>
                </a:tc>
                <a:tc>
                  <a:txBody>
                    <a:bodyPr/>
                    <a:lstStyle/>
                    <a:p>
                      <a:pPr algn="ctr" fontAlgn="b"/>
                      <a:r>
                        <a:rPr lang="ja-JP" altLang="en-US" sz="1200" b="0" i="0" u="none" strike="noStrike" dirty="0">
                          <a:solidFill>
                            <a:srgbClr val="000000"/>
                          </a:solidFill>
                          <a:effectLst/>
                          <a:latin typeface="メイリオ"/>
                        </a:rPr>
                        <a:t>特定の人を好きにならない</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ja-JP" altLang="en-US" sz="1200" b="0" i="0" u="none" strike="noStrike" dirty="0">
                          <a:solidFill>
                            <a:srgbClr val="000000"/>
                          </a:solidFill>
                          <a:effectLst/>
                          <a:latin typeface="メイリオ"/>
                        </a:rPr>
                        <a:t>その他</a:t>
                      </a:r>
                      <a:r>
                        <a:rPr lang="ja-JP" altLang="en-US" sz="1200" b="0" i="0" u="none" strike="noStrike" dirty="0" smtClean="0">
                          <a:solidFill>
                            <a:srgbClr val="000000"/>
                          </a:solidFill>
                          <a:effectLst/>
                          <a:latin typeface="メイリオ"/>
                        </a:rPr>
                        <a:t>女性</a:t>
                      </a:r>
                      <a:endParaRPr lang="ja-JP" altLang="en-US" sz="1200" b="0" i="0" u="none" strike="noStrike" dirty="0">
                        <a:solidFill>
                          <a:srgbClr val="000000"/>
                        </a:solidFill>
                        <a:effectLst/>
                        <a:latin typeface="メイリオ"/>
                      </a:endParaRP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148082">
                <a:tc vMerge="1">
                  <a:txBody>
                    <a:bodyPr/>
                    <a:lstStyle/>
                    <a:p>
                      <a:endParaRPr kumimoji="1" lang="ja-JP" altLang="en-US"/>
                    </a:p>
                  </a:txBody>
                  <a:tcPr/>
                </a:tc>
                <a:tc vMerge="1">
                  <a:txBody>
                    <a:bodyPr/>
                    <a:lstStyle/>
                    <a:p>
                      <a:endParaRPr kumimoji="1" lang="ja-JP" altLang="en-US"/>
                    </a:p>
                  </a:txBody>
                  <a:tcPr/>
                </a:tc>
                <a:tc>
                  <a:txBody>
                    <a:bodyPr/>
                    <a:lstStyle/>
                    <a:p>
                      <a:pPr algn="ctr" fontAlgn="b"/>
                      <a:r>
                        <a:rPr lang="ja-JP" altLang="en-US" sz="1200" b="0" i="0" u="none" strike="noStrike">
                          <a:solidFill>
                            <a:srgbClr val="000000"/>
                          </a:solidFill>
                          <a:effectLst/>
                          <a:latin typeface="メイリオ"/>
                        </a:rPr>
                        <a:t>決めていない、わからない</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b"/>
                      <a:endParaRPr lang="ja-JP" altLang="en-US" sz="1200" b="1" i="0" u="none" strike="noStrike">
                        <a:solidFill>
                          <a:srgbClr val="000000"/>
                        </a:solidFill>
                        <a:effectLst/>
                        <a:latin typeface="メイリオ"/>
                      </a:endParaRPr>
                    </a:p>
                  </a:txBody>
                  <a:tcPr marL="5852" marR="5852" marT="5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150501">
                <a:tc vMerge="1">
                  <a:txBody>
                    <a:bodyPr/>
                    <a:lstStyle/>
                    <a:p>
                      <a:endParaRPr kumimoji="1" lang="ja-JP" altLang="en-US"/>
                    </a:p>
                  </a:txBody>
                  <a:tcPr/>
                </a:tc>
                <a:tc vMerge="1">
                  <a:txBody>
                    <a:bodyPr/>
                    <a:lstStyle/>
                    <a:p>
                      <a:endParaRPr kumimoji="1" lang="ja-JP" altLang="en-US"/>
                    </a:p>
                  </a:txBody>
                  <a:tcPr/>
                </a:tc>
                <a:tc>
                  <a:txBody>
                    <a:bodyPr/>
                    <a:lstStyle/>
                    <a:p>
                      <a:pPr algn="ctr" fontAlgn="b"/>
                      <a:r>
                        <a:rPr lang="ja-JP" altLang="en-US" sz="1200" b="0" i="0" u="none" strike="noStrike" dirty="0">
                          <a:solidFill>
                            <a:srgbClr val="000000"/>
                          </a:solidFill>
                          <a:effectLst/>
                          <a:latin typeface="メイリオ"/>
                        </a:rPr>
                        <a:t>その他</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b"/>
                      <a:endParaRPr lang="ja-JP" altLang="en-US" sz="1200" b="1" i="0" u="none" strike="noStrike">
                        <a:solidFill>
                          <a:srgbClr val="000000"/>
                        </a:solidFill>
                        <a:effectLst/>
                        <a:latin typeface="メイリオ"/>
                      </a:endParaRPr>
                    </a:p>
                  </a:txBody>
                  <a:tcPr marL="5852" marR="5852" marT="5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7038">
                <a:tc vMerge="1">
                  <a:txBody>
                    <a:bodyPr/>
                    <a:lstStyle/>
                    <a:p>
                      <a:endParaRPr kumimoji="1" lang="ja-JP" altLang="en-US"/>
                    </a:p>
                  </a:txBody>
                  <a:tcPr/>
                </a:tc>
                <a:tc>
                  <a:txBody>
                    <a:bodyPr/>
                    <a:lstStyle/>
                    <a:p>
                      <a:pPr algn="ctr" fontAlgn="b"/>
                      <a:r>
                        <a:rPr lang="ja-JP" altLang="en-US" sz="1200" b="0" i="0" u="none" strike="noStrike">
                          <a:solidFill>
                            <a:srgbClr val="000000"/>
                          </a:solidFill>
                          <a:effectLst/>
                          <a:latin typeface="メイリオ"/>
                        </a:rPr>
                        <a:t>男性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fontAlgn="b"/>
                      <a:r>
                        <a:rPr lang="ja-JP" altLang="en-US" sz="1200" b="0" i="0" u="none" strike="noStrike" dirty="0" smtClean="0">
                          <a:solidFill>
                            <a:srgbClr val="000000"/>
                          </a:solidFill>
                          <a:effectLst/>
                          <a:latin typeface="メイリオ"/>
                        </a:rPr>
                        <a:t>全部</a:t>
                      </a:r>
                      <a:endParaRPr lang="ja-JP" altLang="en-US" sz="1200" b="0" i="0" u="none" strike="noStrike" dirty="0">
                        <a:solidFill>
                          <a:srgbClr val="000000"/>
                        </a:solidFill>
                        <a:effectLst/>
                        <a:latin typeface="メイリオ"/>
                      </a:endParaRP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メイリオ"/>
                        </a:rPr>
                        <a:t>トランス男性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dirty="0">
                          <a:solidFill>
                            <a:srgbClr val="000000"/>
                          </a:solidFill>
                          <a:effectLst/>
                          <a:latin typeface="メイリオ"/>
                        </a:rPr>
                        <a:t>トランスジェンダー女性・男性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fontAlgn="ctr"/>
                      <a:r>
                        <a:rPr lang="en-US" altLang="ja-JP" sz="1200" b="0" i="0" u="none" strike="noStrike">
                          <a:solidFill>
                            <a:srgbClr val="000000"/>
                          </a:solidFill>
                          <a:effectLst/>
                          <a:latin typeface="メイリオ"/>
                        </a:rPr>
                        <a:t>T</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kumimoji="1" lang="ja-JP" altLang="en-US"/>
                    </a:p>
                  </a:txBody>
                  <a:tcPr/>
                </a:tc>
                <a:tc>
                  <a:txBody>
                    <a:bodyPr/>
                    <a:lstStyle/>
                    <a:p>
                      <a:pPr algn="ctr" fontAlgn="b"/>
                      <a:r>
                        <a:rPr lang="en-US" altLang="ja-JP" sz="1200" b="0" i="0" u="none" strike="noStrike" dirty="0">
                          <a:solidFill>
                            <a:srgbClr val="000000"/>
                          </a:solidFill>
                          <a:effectLst/>
                          <a:latin typeface="メイリオ"/>
                        </a:rPr>
                        <a:t>X</a:t>
                      </a:r>
                      <a:r>
                        <a:rPr lang="ja-JP" altLang="en-US" sz="1200" b="0" i="0" u="none" strike="noStrike" dirty="0">
                          <a:solidFill>
                            <a:srgbClr val="000000"/>
                          </a:solidFill>
                          <a:effectLst/>
                          <a:latin typeface="メイリオ"/>
                        </a:rPr>
                        <a:t>ジェンダー、中性</a:t>
                      </a:r>
                      <a:r>
                        <a:rPr lang="ja-JP" altLang="en-US" sz="1200" b="0" i="0" u="none" strike="noStrike" dirty="0" smtClean="0">
                          <a:solidFill>
                            <a:srgbClr val="000000"/>
                          </a:solidFill>
                          <a:effectLst/>
                          <a:latin typeface="メイリオ"/>
                        </a:rPr>
                        <a:t>、</a:t>
                      </a:r>
                      <a:endParaRPr lang="en-US" altLang="ja-JP" sz="1200" b="0" i="0" u="none" strike="noStrike" dirty="0" smtClean="0">
                        <a:solidFill>
                          <a:srgbClr val="000000"/>
                        </a:solidFill>
                        <a:effectLst/>
                        <a:latin typeface="メイリオ"/>
                      </a:endParaRPr>
                    </a:p>
                    <a:p>
                      <a:pPr algn="ctr" fontAlgn="b"/>
                      <a:r>
                        <a:rPr lang="ja-JP" altLang="en-US" sz="1200" b="0" i="0" u="none" strike="noStrike" dirty="0" smtClean="0">
                          <a:solidFill>
                            <a:srgbClr val="000000"/>
                          </a:solidFill>
                          <a:effectLst/>
                          <a:latin typeface="メイリオ"/>
                        </a:rPr>
                        <a:t>両性</a:t>
                      </a:r>
                      <a:r>
                        <a:rPr lang="ja-JP" altLang="en-US" sz="1200" b="0" i="0" u="none" strike="noStrike" dirty="0">
                          <a:solidFill>
                            <a:srgbClr val="000000"/>
                          </a:solidFill>
                          <a:effectLst/>
                          <a:latin typeface="メイリオ"/>
                        </a:rPr>
                        <a:t>、無性、不定性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b"/>
                      <a:endParaRPr lang="ja-JP" altLang="en-US" sz="1200" b="1" i="0" u="none" strike="noStrike">
                        <a:solidFill>
                          <a:srgbClr val="000000"/>
                        </a:solidFill>
                        <a:effectLst/>
                        <a:latin typeface="メイリオ"/>
                      </a:endParaRPr>
                    </a:p>
                  </a:txBody>
                  <a:tcPr marL="5852" marR="5852" marT="5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US" altLang="ja-JP" sz="1200" b="0" i="0" u="none" strike="noStrike" dirty="0" err="1">
                          <a:solidFill>
                            <a:srgbClr val="000000"/>
                          </a:solidFill>
                          <a:effectLst/>
                          <a:latin typeface="メイリオ"/>
                        </a:rPr>
                        <a:t>FtX</a:t>
                      </a:r>
                      <a:r>
                        <a:rPr lang="ja-JP" altLang="en-US" sz="1200" b="0" i="0" u="none" strike="noStrike" dirty="0" smtClean="0">
                          <a:solidFill>
                            <a:srgbClr val="000000"/>
                          </a:solidFill>
                          <a:effectLst/>
                          <a:latin typeface="メイリオ"/>
                        </a:rPr>
                        <a:t>など</a:t>
                      </a:r>
                      <a:endParaRPr lang="ja-JP" altLang="en-US" sz="1200" b="0" i="0" u="none" strike="noStrike" dirty="0">
                        <a:solidFill>
                          <a:srgbClr val="000000"/>
                        </a:solidFill>
                        <a:effectLst/>
                        <a:latin typeface="メイリオ"/>
                      </a:endParaRP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altLang="ja-JP" sz="1200" b="0" i="0" u="none" strike="noStrike" dirty="0">
                          <a:solidFill>
                            <a:srgbClr val="000000"/>
                          </a:solidFill>
                          <a:effectLst/>
                          <a:latin typeface="メイリオ"/>
                        </a:rPr>
                        <a:t>X</a:t>
                      </a:r>
                      <a:r>
                        <a:rPr lang="ja-JP" altLang="en-US" sz="1200" b="0" i="0" u="none" strike="noStrike" dirty="0">
                          <a:solidFill>
                            <a:srgbClr val="000000"/>
                          </a:solidFill>
                          <a:effectLst/>
                          <a:latin typeface="メイリオ"/>
                        </a:rPr>
                        <a:t>ジェンダー</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0">
                <a:tc vMerge="1">
                  <a:txBody>
                    <a:bodyPr/>
                    <a:lstStyle/>
                    <a:p>
                      <a:endParaRPr kumimoji="1" lang="ja-JP" altLang="en-US"/>
                    </a:p>
                  </a:txBody>
                  <a:tcPr/>
                </a:tc>
                <a:tc>
                  <a:txBody>
                    <a:bodyPr/>
                    <a:lstStyle/>
                    <a:p>
                      <a:pPr algn="ctr" fontAlgn="b"/>
                      <a:r>
                        <a:rPr lang="ja-JP" altLang="en-US" sz="1200" b="0" i="0" u="none" strike="noStrike" dirty="0">
                          <a:solidFill>
                            <a:srgbClr val="000000"/>
                          </a:solidFill>
                          <a:effectLst/>
                          <a:latin typeface="メイリオ"/>
                        </a:rPr>
                        <a:t>決めていない</a:t>
                      </a:r>
                      <a:r>
                        <a:rPr lang="ja-JP" altLang="en-US" sz="1200" b="0" i="0" u="none" strike="noStrike" dirty="0" smtClean="0">
                          <a:solidFill>
                            <a:srgbClr val="000000"/>
                          </a:solidFill>
                          <a:effectLst/>
                          <a:latin typeface="メイリオ"/>
                        </a:rPr>
                        <a:t>、</a:t>
                      </a:r>
                      <a:endParaRPr lang="en-US" altLang="ja-JP" sz="1200" b="0" i="0" u="none" strike="noStrike" dirty="0" smtClean="0">
                        <a:solidFill>
                          <a:srgbClr val="000000"/>
                        </a:solidFill>
                        <a:effectLst/>
                        <a:latin typeface="メイリオ"/>
                      </a:endParaRPr>
                    </a:p>
                    <a:p>
                      <a:pPr algn="ctr" fontAlgn="b"/>
                      <a:r>
                        <a:rPr lang="ja-JP" altLang="en-US" sz="1200" b="0" i="0" u="none" strike="noStrike" dirty="0" smtClean="0">
                          <a:solidFill>
                            <a:srgbClr val="000000"/>
                          </a:solidFill>
                          <a:effectLst/>
                          <a:latin typeface="メイリオ"/>
                        </a:rPr>
                        <a:t>わからない</a:t>
                      </a:r>
                      <a:endParaRPr lang="ja-JP" altLang="en-US" sz="1200" b="0" i="0" u="none" strike="noStrike" dirty="0">
                        <a:solidFill>
                          <a:srgbClr val="000000"/>
                        </a:solidFill>
                        <a:effectLst/>
                        <a:latin typeface="メイリオ"/>
                      </a:endParaRP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b"/>
                      <a:endParaRPr lang="ja-JP" altLang="en-US" sz="1200" b="1" i="0" u="none" strike="noStrike">
                        <a:solidFill>
                          <a:srgbClr val="000000"/>
                        </a:solidFill>
                        <a:effectLst/>
                        <a:latin typeface="メイリオ"/>
                      </a:endParaRPr>
                    </a:p>
                  </a:txBody>
                  <a:tcPr marL="5852" marR="5852" marT="5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ja-JP" altLang="en-US" sz="1200" b="1" i="0" u="none" strike="noStrike">
                        <a:solidFill>
                          <a:srgbClr val="000000"/>
                        </a:solidFill>
                        <a:effectLst/>
                        <a:latin typeface="メイリオ"/>
                      </a:endParaRPr>
                    </a:p>
                  </a:txBody>
                  <a:tcPr marL="5852" marR="5852" marT="5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150501">
                <a:tc vMerge="1">
                  <a:txBody>
                    <a:bodyPr/>
                    <a:lstStyle/>
                    <a:p>
                      <a:endParaRPr kumimoji="1" lang="ja-JP" altLang="en-US"/>
                    </a:p>
                  </a:txBody>
                  <a:tcPr/>
                </a:tc>
                <a:tc>
                  <a:txBody>
                    <a:bodyPr/>
                    <a:lstStyle/>
                    <a:p>
                      <a:pPr algn="ctr" fontAlgn="b"/>
                      <a:r>
                        <a:rPr lang="ja-JP" altLang="en-US" sz="1200" b="0" i="0" u="none" strike="noStrike">
                          <a:solidFill>
                            <a:srgbClr val="000000"/>
                          </a:solidFill>
                          <a:effectLst/>
                          <a:latin typeface="メイリオ"/>
                        </a:rPr>
                        <a:t>その他</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b"/>
                      <a:endParaRPr lang="ja-JP" altLang="en-US" sz="1200" b="1" i="0" u="none" strike="noStrike">
                        <a:solidFill>
                          <a:srgbClr val="000000"/>
                        </a:solidFill>
                        <a:effectLst/>
                        <a:latin typeface="メイリオ"/>
                      </a:endParaRPr>
                    </a:p>
                  </a:txBody>
                  <a:tcPr marL="5852" marR="5852" marT="5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ja-JP" altLang="en-US" sz="1200" b="1" i="0" u="none" strike="noStrike">
                        <a:solidFill>
                          <a:srgbClr val="000000"/>
                        </a:solidFill>
                        <a:effectLst/>
                        <a:latin typeface="メイリオ"/>
                      </a:endParaRPr>
                    </a:p>
                  </a:txBody>
                  <a:tcPr marL="5852" marR="5852" marT="5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78375">
                <a:tc rowSpan="10">
                  <a:txBody>
                    <a:bodyPr/>
                    <a:lstStyle/>
                    <a:p>
                      <a:pPr algn="ctr" fontAlgn="t"/>
                      <a:r>
                        <a:rPr lang="ja-JP" altLang="en-US" sz="1200" b="0" i="0" u="none" strike="noStrike">
                          <a:solidFill>
                            <a:srgbClr val="000000"/>
                          </a:solidFill>
                          <a:effectLst/>
                          <a:latin typeface="メイリオ"/>
                        </a:rPr>
                        <a:t>男性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a:solidFill>
                            <a:srgbClr val="000000"/>
                          </a:solidFill>
                          <a:effectLst/>
                          <a:latin typeface="メイリオ"/>
                        </a:rPr>
                        <a:t>女性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b"/>
                      <a:endParaRPr lang="ja-JP" altLang="en-US" sz="1200" b="1" i="0" u="none" strike="noStrike">
                        <a:solidFill>
                          <a:srgbClr val="000000"/>
                        </a:solidFill>
                        <a:effectLst/>
                        <a:latin typeface="メイリオ"/>
                      </a:endParaRPr>
                    </a:p>
                  </a:txBody>
                  <a:tcPr marL="5852" marR="5852" marT="5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メイリオ"/>
                        </a:rPr>
                        <a:t>トランス女性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メイリオ"/>
                        </a:rPr>
                        <a:t>トランスジェンダー女性・男性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150501">
                <a:tc vMerge="1">
                  <a:txBody>
                    <a:bodyPr/>
                    <a:lstStyle/>
                    <a:p>
                      <a:endParaRPr kumimoji="1" lang="ja-JP" altLang="en-US"/>
                    </a:p>
                  </a:txBody>
                  <a:tcPr/>
                </a:tc>
                <a:tc rowSpan="6">
                  <a:txBody>
                    <a:bodyPr/>
                    <a:lstStyle/>
                    <a:p>
                      <a:pPr algn="ctr" fontAlgn="t"/>
                      <a:r>
                        <a:rPr lang="ja-JP" altLang="en-US" sz="1200" b="0" i="0" u="none" strike="noStrike">
                          <a:solidFill>
                            <a:srgbClr val="000000"/>
                          </a:solidFill>
                          <a:effectLst/>
                          <a:latin typeface="メイリオ"/>
                        </a:rPr>
                        <a:t>男性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dirty="0">
                          <a:solidFill>
                            <a:srgbClr val="000000"/>
                          </a:solidFill>
                          <a:effectLst/>
                          <a:latin typeface="メイリオ"/>
                        </a:rPr>
                        <a:t>女性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メイリオ"/>
                        </a:rPr>
                        <a:t>シス</a:t>
                      </a:r>
                      <a:r>
                        <a:rPr lang="en-US" altLang="ja-JP" sz="1200" b="0" i="0" u="none" strike="noStrike">
                          <a:solidFill>
                            <a:srgbClr val="000000"/>
                          </a:solidFill>
                          <a:effectLst/>
                          <a:latin typeface="メイリオ"/>
                        </a:rPr>
                        <a:t>H</a:t>
                      </a:r>
                      <a:r>
                        <a:rPr lang="ja-JP" altLang="en-US" sz="1200" b="0" i="0" u="none" strike="noStrike">
                          <a:solidFill>
                            <a:srgbClr val="000000"/>
                          </a:solidFill>
                          <a:effectLst/>
                          <a:latin typeface="メイリオ"/>
                        </a:rPr>
                        <a:t>男性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dirty="0">
                          <a:solidFill>
                            <a:srgbClr val="000000"/>
                          </a:solidFill>
                          <a:effectLst/>
                          <a:latin typeface="メイリオ"/>
                        </a:rPr>
                        <a:t>非当事者</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ja-JP" altLang="en-US" sz="1200" b="0" i="0" u="none" strike="noStrike">
                          <a:solidFill>
                            <a:srgbClr val="000000"/>
                          </a:solidFill>
                          <a:effectLst/>
                          <a:latin typeface="メイリオ"/>
                        </a:rPr>
                        <a:t>非当事者</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50501">
                <a:tc vMerge="1">
                  <a:txBody>
                    <a:bodyPr/>
                    <a:lstStyle/>
                    <a:p>
                      <a:endParaRPr kumimoji="1" lang="ja-JP" altLang="en-US"/>
                    </a:p>
                  </a:txBody>
                  <a:tcPr/>
                </a:tc>
                <a:tc vMerge="1">
                  <a:txBody>
                    <a:bodyPr/>
                    <a:lstStyle/>
                    <a:p>
                      <a:endParaRPr kumimoji="1" lang="ja-JP" altLang="en-US"/>
                    </a:p>
                  </a:txBody>
                  <a:tcPr/>
                </a:tc>
                <a:tc>
                  <a:txBody>
                    <a:bodyPr/>
                    <a:lstStyle/>
                    <a:p>
                      <a:pPr algn="ctr" fontAlgn="b"/>
                      <a:r>
                        <a:rPr lang="ja-JP" altLang="en-US" sz="1200" b="0" i="0" u="none" strike="noStrike">
                          <a:solidFill>
                            <a:srgbClr val="000000"/>
                          </a:solidFill>
                          <a:effectLst/>
                          <a:latin typeface="メイリオ"/>
                        </a:rPr>
                        <a:t>男性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メイリオ"/>
                        </a:rPr>
                        <a:t>シス</a:t>
                      </a:r>
                      <a:r>
                        <a:rPr lang="en-US" altLang="ja-JP" sz="1200" b="0" i="0" u="none" strike="noStrike">
                          <a:solidFill>
                            <a:srgbClr val="000000"/>
                          </a:solidFill>
                          <a:effectLst/>
                          <a:latin typeface="メイリオ"/>
                        </a:rPr>
                        <a:t>G</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fontAlgn="ctr"/>
                      <a:r>
                        <a:rPr lang="ja-JP" altLang="en-US" sz="1200" b="0" i="0" u="none" strike="noStrike" dirty="0">
                          <a:solidFill>
                            <a:srgbClr val="000000"/>
                          </a:solidFill>
                          <a:effectLst/>
                          <a:latin typeface="メイリオ"/>
                        </a:rPr>
                        <a:t>シス非ヘテロ男性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fontAlgn="ctr"/>
                      <a:r>
                        <a:rPr lang="de-DE" sz="1200" b="0" i="0" u="none" strike="noStrike">
                          <a:solidFill>
                            <a:srgbClr val="000000"/>
                          </a:solidFill>
                          <a:effectLst/>
                          <a:latin typeface="メイリオ"/>
                        </a:rPr>
                        <a:t>LGB他</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kumimoji="1" lang="ja-JP" altLang="en-US"/>
                    </a:p>
                  </a:txBody>
                  <a:tcPr/>
                </a:tc>
                <a:tc vMerge="1">
                  <a:txBody>
                    <a:bodyPr/>
                    <a:lstStyle/>
                    <a:p>
                      <a:endParaRPr kumimoji="1" lang="ja-JP" altLang="en-US"/>
                    </a:p>
                  </a:txBody>
                  <a:tcPr/>
                </a:tc>
                <a:tc>
                  <a:txBody>
                    <a:bodyPr/>
                    <a:lstStyle/>
                    <a:p>
                      <a:pPr algn="ctr" fontAlgn="b"/>
                      <a:r>
                        <a:rPr lang="ja-JP" altLang="en-US" sz="1200" b="0" i="0" u="none" strike="noStrike">
                          <a:solidFill>
                            <a:srgbClr val="000000"/>
                          </a:solidFill>
                          <a:effectLst/>
                          <a:latin typeface="メイリオ"/>
                        </a:rPr>
                        <a:t>両性</a:t>
                      </a:r>
                      <a:r>
                        <a:rPr lang="en-US" altLang="ja-JP" sz="1200" b="0" i="0" u="none" strike="noStrike">
                          <a:solidFill>
                            <a:srgbClr val="000000"/>
                          </a:solidFill>
                          <a:effectLst/>
                          <a:latin typeface="メイリオ"/>
                        </a:rPr>
                        <a:t>+</a:t>
                      </a:r>
                      <a:r>
                        <a:rPr lang="ja-JP" altLang="en-US" sz="1200" b="0" i="0" u="none" strike="noStrike">
                          <a:solidFill>
                            <a:srgbClr val="000000"/>
                          </a:solidFill>
                          <a:effectLst/>
                          <a:latin typeface="メイリオ"/>
                        </a:rPr>
                        <a:t>問わない</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dirty="0">
                          <a:solidFill>
                            <a:srgbClr val="000000"/>
                          </a:solidFill>
                          <a:effectLst/>
                          <a:latin typeface="メイリオ"/>
                        </a:rPr>
                        <a:t>シス</a:t>
                      </a:r>
                      <a:r>
                        <a:rPr lang="en-US" altLang="ja-JP" sz="1200" b="0" i="0" u="none" strike="noStrike" dirty="0">
                          <a:solidFill>
                            <a:srgbClr val="000000"/>
                          </a:solidFill>
                          <a:effectLst/>
                          <a:latin typeface="メイリオ"/>
                        </a:rPr>
                        <a:t>B</a:t>
                      </a:r>
                      <a:r>
                        <a:rPr lang="ja-JP" altLang="en-US" sz="1200" b="0" i="0" u="none" strike="noStrike" dirty="0">
                          <a:solidFill>
                            <a:srgbClr val="000000"/>
                          </a:solidFill>
                          <a:effectLst/>
                          <a:latin typeface="メイリオ"/>
                        </a:rPr>
                        <a:t>男性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0">
                <a:tc vMerge="1">
                  <a:txBody>
                    <a:bodyPr/>
                    <a:lstStyle/>
                    <a:p>
                      <a:endParaRPr kumimoji="1" lang="ja-JP" altLang="en-US"/>
                    </a:p>
                  </a:txBody>
                  <a:tcPr/>
                </a:tc>
                <a:tc vMerge="1">
                  <a:txBody>
                    <a:bodyPr/>
                    <a:lstStyle/>
                    <a:p>
                      <a:endParaRPr kumimoji="1" lang="ja-JP" altLang="en-US"/>
                    </a:p>
                  </a:txBody>
                  <a:tcPr/>
                </a:tc>
                <a:tc>
                  <a:txBody>
                    <a:bodyPr/>
                    <a:lstStyle/>
                    <a:p>
                      <a:pPr algn="ctr" fontAlgn="b"/>
                      <a:r>
                        <a:rPr lang="ja-JP" altLang="en-US" sz="1200" b="0" i="0" u="none" strike="noStrike">
                          <a:solidFill>
                            <a:srgbClr val="000000"/>
                          </a:solidFill>
                          <a:effectLst/>
                          <a:latin typeface="メイリオ"/>
                        </a:rPr>
                        <a:t>特定の人を好きにならない</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ja-JP" altLang="en-US" sz="1200" b="0" i="0" u="none" strike="noStrike" dirty="0">
                          <a:solidFill>
                            <a:srgbClr val="000000"/>
                          </a:solidFill>
                          <a:effectLst/>
                          <a:latin typeface="メイリオ"/>
                        </a:rPr>
                        <a:t>その他</a:t>
                      </a:r>
                      <a:r>
                        <a:rPr lang="ja-JP" altLang="en-US" sz="1200" b="0" i="0" u="none" strike="noStrike" dirty="0" smtClean="0">
                          <a:solidFill>
                            <a:srgbClr val="000000"/>
                          </a:solidFill>
                          <a:effectLst/>
                          <a:latin typeface="メイリオ"/>
                        </a:rPr>
                        <a:t>男性</a:t>
                      </a:r>
                      <a:endParaRPr lang="ja-JP" altLang="en-US" sz="1200" b="0" i="0" u="none" strike="noStrike" dirty="0">
                        <a:solidFill>
                          <a:srgbClr val="000000"/>
                        </a:solidFill>
                        <a:effectLst/>
                        <a:latin typeface="メイリオ"/>
                      </a:endParaRP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0">
                <a:tc vMerge="1">
                  <a:txBody>
                    <a:bodyPr/>
                    <a:lstStyle/>
                    <a:p>
                      <a:endParaRPr kumimoji="1" lang="ja-JP" altLang="en-US"/>
                    </a:p>
                  </a:txBody>
                  <a:tcPr/>
                </a:tc>
                <a:tc vMerge="1">
                  <a:txBody>
                    <a:bodyPr/>
                    <a:lstStyle/>
                    <a:p>
                      <a:endParaRPr kumimoji="1" lang="ja-JP" altLang="en-US"/>
                    </a:p>
                  </a:txBody>
                  <a:tcPr/>
                </a:tc>
                <a:tc>
                  <a:txBody>
                    <a:bodyPr/>
                    <a:lstStyle/>
                    <a:p>
                      <a:pPr algn="ctr" fontAlgn="b"/>
                      <a:r>
                        <a:rPr lang="ja-JP" altLang="en-US" sz="1200" b="0" i="0" u="none" strike="noStrike">
                          <a:solidFill>
                            <a:srgbClr val="000000"/>
                          </a:solidFill>
                          <a:effectLst/>
                          <a:latin typeface="メイリオ"/>
                        </a:rPr>
                        <a:t>決めていない、わからない</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b"/>
                      <a:endParaRPr lang="ja-JP" altLang="en-US" sz="1200" b="1" i="0" u="none" strike="noStrike">
                        <a:solidFill>
                          <a:srgbClr val="000000"/>
                        </a:solidFill>
                        <a:effectLst/>
                        <a:latin typeface="メイリオ"/>
                      </a:endParaRPr>
                    </a:p>
                  </a:txBody>
                  <a:tcPr marL="5852" marR="5852" marT="5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150501">
                <a:tc vMerge="1">
                  <a:txBody>
                    <a:bodyPr/>
                    <a:lstStyle/>
                    <a:p>
                      <a:endParaRPr kumimoji="1" lang="ja-JP" altLang="en-US"/>
                    </a:p>
                  </a:txBody>
                  <a:tcPr/>
                </a:tc>
                <a:tc vMerge="1">
                  <a:txBody>
                    <a:bodyPr/>
                    <a:lstStyle/>
                    <a:p>
                      <a:endParaRPr kumimoji="1" lang="ja-JP" altLang="en-US"/>
                    </a:p>
                  </a:txBody>
                  <a:tcPr/>
                </a:tc>
                <a:tc>
                  <a:txBody>
                    <a:bodyPr/>
                    <a:lstStyle/>
                    <a:p>
                      <a:pPr algn="ctr" fontAlgn="b"/>
                      <a:r>
                        <a:rPr lang="ja-JP" altLang="en-US" sz="1200" b="0" i="0" u="none" strike="noStrike" dirty="0">
                          <a:solidFill>
                            <a:srgbClr val="000000"/>
                          </a:solidFill>
                          <a:effectLst/>
                          <a:latin typeface="メイリオ"/>
                        </a:rPr>
                        <a:t>その他</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b"/>
                      <a:endParaRPr lang="ja-JP" altLang="en-US" sz="1200" b="1" i="0" u="none" strike="noStrike">
                        <a:solidFill>
                          <a:srgbClr val="000000"/>
                        </a:solidFill>
                        <a:effectLst/>
                        <a:latin typeface="メイリオ"/>
                      </a:endParaRPr>
                    </a:p>
                  </a:txBody>
                  <a:tcPr marL="5852" marR="5852" marT="5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171346">
                <a:tc vMerge="1">
                  <a:txBody>
                    <a:bodyPr/>
                    <a:lstStyle/>
                    <a:p>
                      <a:endParaRPr kumimoji="1" lang="ja-JP" altLang="en-US"/>
                    </a:p>
                  </a:txBody>
                  <a:tcPr/>
                </a:tc>
                <a:tc>
                  <a:txBody>
                    <a:bodyPr/>
                    <a:lstStyle/>
                    <a:p>
                      <a:pPr algn="ctr" fontAlgn="b"/>
                      <a:r>
                        <a:rPr lang="en-US" altLang="ja-JP" sz="1200" b="0" i="0" u="none" strike="noStrike" dirty="0">
                          <a:solidFill>
                            <a:srgbClr val="000000"/>
                          </a:solidFill>
                          <a:effectLst/>
                          <a:latin typeface="メイリオ"/>
                        </a:rPr>
                        <a:t>X</a:t>
                      </a:r>
                      <a:r>
                        <a:rPr lang="ja-JP" altLang="en-US" sz="1200" b="0" i="0" u="none" strike="noStrike" dirty="0">
                          <a:solidFill>
                            <a:srgbClr val="000000"/>
                          </a:solidFill>
                          <a:effectLst/>
                          <a:latin typeface="メイリオ"/>
                        </a:rPr>
                        <a:t>ジェンダー、中性</a:t>
                      </a:r>
                      <a:r>
                        <a:rPr lang="ja-JP" altLang="en-US" sz="1200" b="0" i="0" u="none" strike="noStrike" dirty="0" smtClean="0">
                          <a:solidFill>
                            <a:srgbClr val="000000"/>
                          </a:solidFill>
                          <a:effectLst/>
                          <a:latin typeface="メイリオ"/>
                        </a:rPr>
                        <a:t>、</a:t>
                      </a:r>
                      <a:endParaRPr lang="en-US" altLang="ja-JP" sz="1200" b="0" i="0" u="none" strike="noStrike" dirty="0" smtClean="0">
                        <a:solidFill>
                          <a:srgbClr val="000000"/>
                        </a:solidFill>
                        <a:effectLst/>
                        <a:latin typeface="メイリオ"/>
                      </a:endParaRPr>
                    </a:p>
                    <a:p>
                      <a:pPr algn="ctr" fontAlgn="b"/>
                      <a:r>
                        <a:rPr lang="ja-JP" altLang="en-US" sz="1200" b="0" i="0" u="none" strike="noStrike" dirty="0" smtClean="0">
                          <a:solidFill>
                            <a:srgbClr val="000000"/>
                          </a:solidFill>
                          <a:effectLst/>
                          <a:latin typeface="メイリオ"/>
                        </a:rPr>
                        <a:t>両性</a:t>
                      </a:r>
                      <a:r>
                        <a:rPr lang="ja-JP" altLang="en-US" sz="1200" b="0" i="0" u="none" strike="noStrike" dirty="0">
                          <a:solidFill>
                            <a:srgbClr val="000000"/>
                          </a:solidFill>
                          <a:effectLst/>
                          <a:latin typeface="メイリオ"/>
                        </a:rPr>
                        <a:t>、無性、不定性</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ja-JP" altLang="en-US" sz="1200" b="0" i="0" u="none" strike="noStrike" dirty="0" smtClean="0">
                          <a:solidFill>
                            <a:srgbClr val="000000"/>
                          </a:solidFill>
                          <a:effectLst/>
                          <a:latin typeface="メイリオ"/>
                        </a:rPr>
                        <a:t>全部</a:t>
                      </a:r>
                      <a:endParaRPr lang="ja-JP" altLang="en-US" sz="1200" b="0" i="0" u="none" strike="noStrike" dirty="0">
                        <a:solidFill>
                          <a:srgbClr val="000000"/>
                        </a:solidFill>
                        <a:effectLst/>
                        <a:latin typeface="メイリオ"/>
                      </a:endParaRP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en-US" altLang="ja-JP" sz="1200" b="0" i="0" u="none" strike="noStrike" dirty="0" err="1">
                          <a:solidFill>
                            <a:srgbClr val="000000"/>
                          </a:solidFill>
                          <a:effectLst/>
                          <a:latin typeface="メイリオ"/>
                        </a:rPr>
                        <a:t>MtX</a:t>
                      </a:r>
                      <a:r>
                        <a:rPr lang="ja-JP" altLang="en-US" sz="1200" b="0" i="0" u="none" strike="noStrike" dirty="0" smtClean="0">
                          <a:solidFill>
                            <a:srgbClr val="000000"/>
                          </a:solidFill>
                          <a:effectLst/>
                          <a:latin typeface="メイリオ"/>
                        </a:rPr>
                        <a:t>など</a:t>
                      </a:r>
                      <a:endParaRPr lang="ja-JP" altLang="en-US" sz="1200" b="0" i="0" u="none" strike="noStrike" dirty="0">
                        <a:solidFill>
                          <a:srgbClr val="000000"/>
                        </a:solidFill>
                        <a:effectLst/>
                        <a:latin typeface="メイリオ"/>
                      </a:endParaRP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altLang="ja-JP" sz="1200" b="0" i="0" u="none" strike="noStrike" dirty="0">
                          <a:solidFill>
                            <a:srgbClr val="000000"/>
                          </a:solidFill>
                          <a:effectLst/>
                          <a:latin typeface="メイリオ"/>
                        </a:rPr>
                        <a:t>X</a:t>
                      </a:r>
                      <a:r>
                        <a:rPr lang="ja-JP" altLang="en-US" sz="1200" b="0" i="0" u="none" strike="noStrike" dirty="0">
                          <a:solidFill>
                            <a:srgbClr val="000000"/>
                          </a:solidFill>
                          <a:effectLst/>
                          <a:latin typeface="メイリオ"/>
                        </a:rPr>
                        <a:t>ジェンダー</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altLang="ja-JP" sz="1200" b="0" i="0" u="none" strike="noStrike" dirty="0">
                          <a:solidFill>
                            <a:srgbClr val="000000"/>
                          </a:solidFill>
                          <a:effectLst/>
                          <a:latin typeface="メイリオ"/>
                        </a:rPr>
                        <a:t>T</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187">
                <a:tc vMerge="1">
                  <a:txBody>
                    <a:bodyPr/>
                    <a:lstStyle/>
                    <a:p>
                      <a:endParaRPr kumimoji="1" lang="ja-JP" altLang="en-US"/>
                    </a:p>
                  </a:txBody>
                  <a:tcPr/>
                </a:tc>
                <a:tc>
                  <a:txBody>
                    <a:bodyPr/>
                    <a:lstStyle/>
                    <a:p>
                      <a:pPr algn="ctr" fontAlgn="b"/>
                      <a:r>
                        <a:rPr lang="ja-JP" altLang="en-US" sz="1200" b="0" i="0" u="none" strike="noStrike" dirty="0">
                          <a:solidFill>
                            <a:srgbClr val="000000"/>
                          </a:solidFill>
                          <a:effectLst/>
                          <a:latin typeface="メイリオ"/>
                        </a:rPr>
                        <a:t>決めていない</a:t>
                      </a:r>
                      <a:r>
                        <a:rPr lang="ja-JP" altLang="en-US" sz="1200" b="0" i="0" u="none" strike="noStrike" dirty="0" smtClean="0">
                          <a:solidFill>
                            <a:srgbClr val="000000"/>
                          </a:solidFill>
                          <a:effectLst/>
                          <a:latin typeface="メイリオ"/>
                        </a:rPr>
                        <a:t>、</a:t>
                      </a:r>
                      <a:endParaRPr lang="en-US" altLang="ja-JP" sz="1200" b="0" i="0" u="none" strike="noStrike" dirty="0" smtClean="0">
                        <a:solidFill>
                          <a:srgbClr val="000000"/>
                        </a:solidFill>
                        <a:effectLst/>
                        <a:latin typeface="メイリオ"/>
                      </a:endParaRPr>
                    </a:p>
                    <a:p>
                      <a:pPr algn="ctr" fontAlgn="b"/>
                      <a:r>
                        <a:rPr lang="ja-JP" altLang="en-US" sz="1200" b="0" i="0" u="none" strike="noStrike" dirty="0" smtClean="0">
                          <a:solidFill>
                            <a:srgbClr val="000000"/>
                          </a:solidFill>
                          <a:effectLst/>
                          <a:latin typeface="メイリオ"/>
                        </a:rPr>
                        <a:t>わからない</a:t>
                      </a:r>
                      <a:endParaRPr lang="ja-JP" altLang="en-US" sz="1200" b="0" i="0" u="none" strike="noStrike" dirty="0">
                        <a:solidFill>
                          <a:srgbClr val="000000"/>
                        </a:solidFill>
                        <a:effectLst/>
                        <a:latin typeface="メイリオ"/>
                      </a:endParaRP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b"/>
                      <a:endParaRPr lang="ja-JP" altLang="en-US" sz="1200" b="1" i="0" u="none" strike="noStrike">
                        <a:solidFill>
                          <a:srgbClr val="000000"/>
                        </a:solidFill>
                        <a:effectLst/>
                        <a:latin typeface="メイリオ"/>
                      </a:endParaRPr>
                    </a:p>
                  </a:txBody>
                  <a:tcPr marL="5852" marR="5852" marT="5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ja-JP" altLang="en-US" sz="1200" b="1" i="0" u="none" strike="noStrike">
                        <a:solidFill>
                          <a:srgbClr val="000000"/>
                        </a:solidFill>
                        <a:effectLst/>
                        <a:latin typeface="メイリオ"/>
                      </a:endParaRPr>
                    </a:p>
                  </a:txBody>
                  <a:tcPr marL="5852" marR="5852" marT="5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150501">
                <a:tc vMerge="1">
                  <a:txBody>
                    <a:bodyPr/>
                    <a:lstStyle/>
                    <a:p>
                      <a:endParaRPr kumimoji="1" lang="ja-JP" altLang="en-US"/>
                    </a:p>
                  </a:txBody>
                  <a:tcPr/>
                </a:tc>
                <a:tc>
                  <a:txBody>
                    <a:bodyPr/>
                    <a:lstStyle/>
                    <a:p>
                      <a:pPr algn="ctr" fontAlgn="b"/>
                      <a:r>
                        <a:rPr lang="ja-JP" altLang="en-US" sz="1200" b="0" i="0" u="none" strike="noStrike" dirty="0">
                          <a:solidFill>
                            <a:srgbClr val="000000"/>
                          </a:solidFill>
                          <a:effectLst/>
                          <a:latin typeface="メイリオ"/>
                        </a:rPr>
                        <a:t>その他</a:t>
                      </a:r>
                    </a:p>
                  </a:txBody>
                  <a:tcPr marL="5852" marR="5852" marT="5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b"/>
                      <a:endParaRPr lang="ja-JP" altLang="en-US" sz="1200" b="1" i="0" u="none" strike="noStrike">
                        <a:solidFill>
                          <a:srgbClr val="000000"/>
                        </a:solidFill>
                        <a:effectLst/>
                        <a:latin typeface="メイリオ"/>
                      </a:endParaRPr>
                    </a:p>
                  </a:txBody>
                  <a:tcPr marL="5852" marR="5852" marT="5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ja-JP" altLang="en-US" sz="1200" b="1" i="0" u="none" strike="noStrike" dirty="0">
                        <a:solidFill>
                          <a:srgbClr val="000000"/>
                        </a:solidFill>
                        <a:effectLst/>
                        <a:latin typeface="メイリオ"/>
                      </a:endParaRPr>
                    </a:p>
                  </a:txBody>
                  <a:tcPr marL="5852" marR="5852" marT="5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dirty="0"/>
                    </a:p>
                  </a:txBody>
                  <a:tcPr/>
                </a:tc>
                <a:tc vMerge="1">
                  <a:txBody>
                    <a:bodyPr/>
                    <a:lstStyle/>
                    <a:p>
                      <a:endParaRPr kumimoji="1" lang="ja-JP" altLang="en-US"/>
                    </a:p>
                  </a:txBody>
                  <a:tcPr/>
                </a:tc>
              </a:tr>
            </a:tbl>
          </a:graphicData>
        </a:graphic>
      </p:graphicFrame>
      <p:cxnSp>
        <p:nvCxnSpPr>
          <p:cNvPr id="6" name="直線コネクタ 5"/>
          <p:cNvCxnSpPr/>
          <p:nvPr/>
        </p:nvCxnSpPr>
        <p:spPr>
          <a:xfrm>
            <a:off x="116382" y="512446"/>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86850" y="61082"/>
            <a:ext cx="7043501" cy="461665"/>
          </a:xfrm>
          <a:prstGeom prst="rect">
            <a:avLst/>
          </a:prstGeom>
          <a:noFill/>
        </p:spPr>
        <p:txBody>
          <a:bodyPr wrap="square" rtlCol="0">
            <a:spAutoFit/>
          </a:bodyPr>
          <a:lstStyle/>
          <a:p>
            <a:r>
              <a:rPr lang="ja-JP" altLang="en-US" sz="2400" b="1" dirty="0">
                <a:latin typeface="メイリオ"/>
                <a:ea typeface="メイリオ"/>
                <a:cs typeface="メイリオ"/>
              </a:rPr>
              <a:t>本調査におけるセクシュアリティの分類</a:t>
            </a:r>
          </a:p>
        </p:txBody>
      </p:sp>
      <p:sp>
        <p:nvSpPr>
          <p:cNvPr id="8" name="正方形/長方形 7"/>
          <p:cNvSpPr/>
          <p:nvPr/>
        </p:nvSpPr>
        <p:spPr>
          <a:xfrm>
            <a:off x="6546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9" name="正方形/長方形 8"/>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10" name="正方形/長方形 9"/>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11" name="正方形/長方形 10"/>
          <p:cNvSpPr/>
          <p:nvPr/>
        </p:nvSpPr>
        <p:spPr>
          <a:xfrm>
            <a:off x="8490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Tree>
    <p:extLst>
      <p:ext uri="{BB962C8B-B14F-4D97-AF65-F5344CB8AC3E}">
        <p14:creationId xmlns:p14="http://schemas.microsoft.com/office/powerpoint/2010/main" val="2684833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738EFC2-4048-DD45-B63C-B1249E7041DB}" type="slidenum">
              <a:rPr kumimoji="1" lang="ja-JP" altLang="en-US" smtClean="0"/>
              <a:t>12</a:t>
            </a:fld>
            <a:endParaRPr kumimoji="1" lang="ja-JP" altLang="en-US"/>
          </a:p>
        </p:txBody>
      </p:sp>
      <p:cxnSp>
        <p:nvCxnSpPr>
          <p:cNvPr id="5" name="直線コネクタ 4"/>
          <p:cNvCxnSpPr/>
          <p:nvPr/>
        </p:nvCxnSpPr>
        <p:spPr>
          <a:xfrm>
            <a:off x="265792" y="705201"/>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236260" y="195551"/>
            <a:ext cx="7043501" cy="461665"/>
          </a:xfrm>
          <a:prstGeom prst="rect">
            <a:avLst/>
          </a:prstGeom>
          <a:noFill/>
        </p:spPr>
        <p:txBody>
          <a:bodyPr wrap="square" rtlCol="0">
            <a:spAutoFit/>
          </a:bodyPr>
          <a:lstStyle/>
          <a:p>
            <a:r>
              <a:rPr lang="ja-JP" altLang="en-US" sz="2400" b="1" dirty="0" smtClean="0">
                <a:latin typeface="メイリオ"/>
                <a:ea typeface="メイリオ"/>
                <a:cs typeface="メイリオ"/>
              </a:rPr>
              <a:t>回答者特性＜最終学歴＞</a:t>
            </a:r>
            <a:endParaRPr lang="ja-JP" altLang="en-US" sz="2400" b="1" dirty="0">
              <a:latin typeface="メイリオ"/>
              <a:ea typeface="メイリオ"/>
              <a:cs typeface="メイリオ"/>
            </a:endParaRPr>
          </a:p>
        </p:txBody>
      </p:sp>
      <p:graphicFrame>
        <p:nvGraphicFramePr>
          <p:cNvPr id="8" name="グラフ 7"/>
          <p:cNvGraphicFramePr/>
          <p:nvPr>
            <p:extLst>
              <p:ext uri="{D42A27DB-BD31-4B8C-83A1-F6EECF244321}">
                <p14:modId xmlns:p14="http://schemas.microsoft.com/office/powerpoint/2010/main" val="3997385049"/>
              </p:ext>
            </p:extLst>
          </p:nvPr>
        </p:nvGraphicFramePr>
        <p:xfrm>
          <a:off x="0" y="794604"/>
          <a:ext cx="9143999" cy="4108823"/>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p:cNvSpPr txBox="1"/>
          <p:nvPr/>
        </p:nvSpPr>
        <p:spPr>
          <a:xfrm>
            <a:off x="59764" y="4852930"/>
            <a:ext cx="9084235" cy="1785104"/>
          </a:xfrm>
          <a:prstGeom prst="rect">
            <a:avLst/>
          </a:prstGeom>
          <a:noFill/>
        </p:spPr>
        <p:txBody>
          <a:bodyPr wrap="square" rtlCol="0">
            <a:spAutoFit/>
          </a:bodyPr>
          <a:lstStyle/>
          <a:p>
            <a:pPr marL="285750" indent="-285750">
              <a:buFont typeface="Wingdings" charset="2"/>
              <a:buChar char="ü"/>
            </a:pPr>
            <a:r>
              <a:rPr lang="ja-JP" altLang="ja-JP" sz="2000" b="1" dirty="0">
                <a:latin typeface="メイリオ"/>
                <a:ea typeface="メイリオ"/>
                <a:cs typeface="メイリオ"/>
              </a:rPr>
              <a:t>本調査の回答者の最終学歴</a:t>
            </a:r>
            <a:r>
              <a:rPr lang="ja-JP" altLang="ja-JP" sz="2000" b="1" dirty="0" smtClean="0">
                <a:latin typeface="メイリオ"/>
                <a:ea typeface="メイリオ"/>
                <a:cs typeface="メイリオ"/>
              </a:rPr>
              <a:t>は大卒以上が</a:t>
            </a:r>
            <a:r>
              <a:rPr lang="en-US" altLang="ja-JP" sz="2000" b="1" dirty="0">
                <a:latin typeface="メイリオ"/>
                <a:ea typeface="メイリオ"/>
                <a:cs typeface="メイリオ"/>
              </a:rPr>
              <a:t>82.15</a:t>
            </a:r>
            <a:r>
              <a:rPr lang="en-US" altLang="ja-JP" sz="2000" b="1" dirty="0" smtClean="0">
                <a:latin typeface="メイリオ"/>
                <a:ea typeface="メイリオ"/>
                <a:cs typeface="メイリオ"/>
              </a:rPr>
              <a:t>%</a:t>
            </a:r>
            <a:endParaRPr lang="en-US" altLang="ja-JP" sz="2000" b="1" dirty="0">
              <a:latin typeface="メイリオ"/>
              <a:ea typeface="メイリオ"/>
              <a:cs typeface="メイリオ"/>
            </a:endParaRPr>
          </a:p>
          <a:p>
            <a:pPr marL="285750" indent="-285750">
              <a:buFont typeface="Wingdings" charset="2"/>
              <a:buChar char="ü"/>
            </a:pPr>
            <a:r>
              <a:rPr lang="ja-JP" altLang="ja-JP" sz="2000" b="1" dirty="0" smtClean="0">
                <a:latin typeface="メイリオ"/>
                <a:ea typeface="メイリオ"/>
                <a:cs typeface="メイリオ"/>
              </a:rPr>
              <a:t>文部</a:t>
            </a:r>
            <a:r>
              <a:rPr lang="ja-JP" altLang="ja-JP" sz="2000" b="1" dirty="0">
                <a:latin typeface="メイリオ"/>
                <a:ea typeface="メイリオ"/>
                <a:cs typeface="メイリオ"/>
              </a:rPr>
              <a:t>科学省の「平成</a:t>
            </a:r>
            <a:r>
              <a:rPr lang="en-US" altLang="ja-JP" sz="2000" b="1" dirty="0">
                <a:latin typeface="メイリオ"/>
                <a:ea typeface="メイリオ"/>
                <a:cs typeface="メイリオ"/>
              </a:rPr>
              <a:t>30</a:t>
            </a:r>
            <a:r>
              <a:rPr lang="ja-JP" altLang="ja-JP" sz="2000" b="1" dirty="0">
                <a:latin typeface="メイリオ"/>
                <a:ea typeface="メイリオ"/>
                <a:cs typeface="メイリオ"/>
              </a:rPr>
              <a:t>年度学校基本調査」によると、高校卒業後の就職率は</a:t>
            </a:r>
            <a:r>
              <a:rPr lang="en-US" altLang="ja-JP" sz="2000" b="1" dirty="0">
                <a:latin typeface="メイリオ"/>
                <a:ea typeface="メイリオ"/>
                <a:cs typeface="メイリオ"/>
              </a:rPr>
              <a:t>17.6%</a:t>
            </a:r>
            <a:r>
              <a:rPr lang="ja-JP" altLang="ja-JP" sz="2000" b="1" dirty="0">
                <a:latin typeface="メイリオ"/>
                <a:ea typeface="メイリオ"/>
                <a:cs typeface="メイリオ"/>
              </a:rPr>
              <a:t>、大学への進学率は</a:t>
            </a:r>
            <a:r>
              <a:rPr lang="en-US" altLang="ja-JP" sz="2000" b="1" dirty="0">
                <a:latin typeface="メイリオ"/>
                <a:ea typeface="メイリオ"/>
                <a:cs typeface="メイリオ"/>
              </a:rPr>
              <a:t>54.7%</a:t>
            </a:r>
            <a:r>
              <a:rPr lang="ja-JP" altLang="ja-JP" sz="2000" b="1" dirty="0">
                <a:latin typeface="メイリオ"/>
                <a:ea typeface="メイリオ"/>
                <a:cs typeface="メイリオ"/>
              </a:rPr>
              <a:t>であり、本調査の回答者は大卒就活生の回答割合が</a:t>
            </a:r>
            <a:r>
              <a:rPr lang="ja-JP" altLang="ja-JP" sz="2000" b="1" dirty="0" smtClean="0">
                <a:latin typeface="メイリオ"/>
                <a:ea typeface="メイリオ"/>
                <a:cs typeface="メイリオ"/>
              </a:rPr>
              <a:t>高い</a:t>
            </a:r>
            <a:endParaRPr lang="en-US" altLang="ja-JP" sz="2000" b="1" dirty="0">
              <a:latin typeface="メイリオ"/>
              <a:ea typeface="メイリオ"/>
              <a:cs typeface="メイリオ"/>
            </a:endParaRPr>
          </a:p>
          <a:p>
            <a:endParaRPr lang="en-US" altLang="ja-JP" sz="1000" b="1" dirty="0" smtClean="0">
              <a:latin typeface="メイリオ"/>
              <a:ea typeface="メイリオ"/>
              <a:cs typeface="メイリオ"/>
            </a:endParaRPr>
          </a:p>
          <a:p>
            <a:r>
              <a:rPr lang="ja-JP" altLang="en-US" sz="1000" b="1" dirty="0" smtClean="0">
                <a:latin typeface="メイリオ"/>
                <a:ea typeface="メイリオ"/>
                <a:cs typeface="メイリオ"/>
              </a:rPr>
              <a:t>出展：</a:t>
            </a:r>
            <a:r>
              <a:rPr lang="ja-JP" altLang="ja-JP" sz="1000" b="1" dirty="0" smtClean="0">
                <a:latin typeface="メイリオ"/>
                <a:ea typeface="メイリオ"/>
                <a:cs typeface="メイリオ"/>
              </a:rPr>
              <a:t>「</a:t>
            </a:r>
            <a:r>
              <a:rPr lang="ja-JP" altLang="ja-JP" sz="1000" b="1" dirty="0">
                <a:latin typeface="メイリオ"/>
                <a:ea typeface="メイリオ"/>
                <a:cs typeface="メイリオ"/>
              </a:rPr>
              <a:t>平成</a:t>
            </a:r>
            <a:r>
              <a:rPr lang="en-US" altLang="ja-JP" sz="1000" b="1" dirty="0">
                <a:latin typeface="メイリオ"/>
                <a:ea typeface="メイリオ"/>
                <a:cs typeface="メイリオ"/>
              </a:rPr>
              <a:t>30</a:t>
            </a:r>
            <a:r>
              <a:rPr lang="ja-JP" altLang="ja-JP" sz="1000" b="1" dirty="0">
                <a:latin typeface="メイリオ"/>
                <a:ea typeface="メイリオ"/>
                <a:cs typeface="メイリオ"/>
              </a:rPr>
              <a:t>年度学校基本調査 </a:t>
            </a:r>
            <a:r>
              <a:rPr lang="en-US" altLang="ja-JP" sz="1000" b="1" dirty="0">
                <a:latin typeface="メイリオ"/>
                <a:ea typeface="メイリオ"/>
                <a:cs typeface="メイリオ"/>
              </a:rPr>
              <a:t>II </a:t>
            </a:r>
            <a:r>
              <a:rPr lang="ja-JP" altLang="ja-JP" sz="1000" b="1" dirty="0">
                <a:latin typeface="メイリオ"/>
                <a:ea typeface="メイリオ"/>
                <a:cs typeface="メイリオ"/>
              </a:rPr>
              <a:t>調査結果の概要</a:t>
            </a:r>
            <a:r>
              <a:rPr lang="en-US" altLang="ja-JP" sz="1000" b="1" dirty="0">
                <a:latin typeface="メイリオ"/>
                <a:ea typeface="メイリオ"/>
                <a:cs typeface="メイリオ"/>
              </a:rPr>
              <a:t> [</a:t>
            </a:r>
            <a:r>
              <a:rPr lang="ja-JP" altLang="ja-JP" sz="1000" b="1" dirty="0">
                <a:latin typeface="メイリオ"/>
                <a:ea typeface="メイリオ"/>
                <a:cs typeface="メイリオ"/>
              </a:rPr>
              <a:t>学校調査，学校通信教育調査</a:t>
            </a:r>
            <a:r>
              <a:rPr lang="en-US" altLang="ja-JP" sz="1000" b="1" dirty="0">
                <a:latin typeface="メイリオ"/>
                <a:ea typeface="メイリオ"/>
                <a:cs typeface="メイリオ"/>
              </a:rPr>
              <a:t>(</a:t>
            </a:r>
            <a:r>
              <a:rPr lang="ja-JP" altLang="ja-JP" sz="1000" b="1" dirty="0">
                <a:latin typeface="メイリオ"/>
                <a:ea typeface="メイリオ"/>
                <a:cs typeface="メイリオ"/>
              </a:rPr>
              <a:t>高等学校</a:t>
            </a:r>
            <a:r>
              <a:rPr lang="en-US" altLang="ja-JP" sz="1000" b="1" dirty="0">
                <a:latin typeface="メイリオ"/>
                <a:ea typeface="メイリオ"/>
                <a:cs typeface="メイリオ"/>
              </a:rPr>
              <a:t>)] </a:t>
            </a:r>
            <a:r>
              <a:rPr lang="ja-JP" altLang="ja-JP" sz="1000" b="1" dirty="0">
                <a:latin typeface="メイリオ"/>
                <a:ea typeface="メイリオ"/>
                <a:cs typeface="メイリオ"/>
              </a:rPr>
              <a:t>」</a:t>
            </a:r>
            <a:r>
              <a:rPr lang="en-US" altLang="ja-JP" sz="1000" b="1" dirty="0" smtClean="0">
                <a:latin typeface="メイリオ"/>
                <a:ea typeface="メイリオ"/>
                <a:cs typeface="メイリオ"/>
              </a:rPr>
              <a:t>p21</a:t>
            </a:r>
          </a:p>
          <a:p>
            <a:r>
              <a:rPr lang="ja-JP" altLang="ja-JP" sz="1000" b="1" dirty="0" smtClean="0">
                <a:latin typeface="メイリオ"/>
                <a:ea typeface="メイリオ"/>
                <a:cs typeface="メイリオ"/>
              </a:rPr>
              <a:t>（</a:t>
            </a:r>
            <a:r>
              <a:rPr lang="en-US" altLang="ja-JP" sz="1000" b="1" dirty="0">
                <a:latin typeface="メイリオ"/>
                <a:ea typeface="メイリオ"/>
                <a:cs typeface="メイリオ"/>
              </a:rPr>
              <a:t>http://</a:t>
            </a:r>
            <a:r>
              <a:rPr lang="en-US" altLang="ja-JP" sz="1000" b="1" dirty="0" err="1">
                <a:latin typeface="メイリオ"/>
                <a:ea typeface="メイリオ"/>
                <a:cs typeface="メイリオ"/>
              </a:rPr>
              <a:t>www.mext.go.jp</a:t>
            </a:r>
            <a:r>
              <a:rPr lang="en-US" altLang="ja-JP" sz="1000" b="1" dirty="0">
                <a:latin typeface="メイリオ"/>
                <a:ea typeface="メイリオ"/>
                <a:cs typeface="メイリオ"/>
              </a:rPr>
              <a:t>/component/</a:t>
            </a:r>
            <a:r>
              <a:rPr lang="en-US" altLang="ja-JP" sz="1000" b="1" dirty="0" err="1">
                <a:latin typeface="メイリオ"/>
                <a:ea typeface="メイリオ"/>
                <a:cs typeface="メイリオ"/>
              </a:rPr>
              <a:t>b_menu</a:t>
            </a:r>
            <a:r>
              <a:rPr lang="en-US" altLang="ja-JP" sz="1000" b="1" dirty="0">
                <a:latin typeface="メイリオ"/>
                <a:ea typeface="メイリオ"/>
                <a:cs typeface="メイリオ"/>
              </a:rPr>
              <a:t>/other/__</a:t>
            </a:r>
            <a:r>
              <a:rPr lang="en-US" altLang="ja-JP" sz="1000" b="1" dirty="0" err="1">
                <a:latin typeface="メイリオ"/>
                <a:ea typeface="メイリオ"/>
                <a:cs typeface="メイリオ"/>
              </a:rPr>
              <a:t>icsFiles</a:t>
            </a:r>
            <a:r>
              <a:rPr lang="en-US" altLang="ja-JP" sz="1000" b="1" dirty="0">
                <a:latin typeface="メイリオ"/>
                <a:ea typeface="メイリオ"/>
                <a:cs typeface="メイリオ"/>
              </a:rPr>
              <a:t>/</a:t>
            </a:r>
            <a:r>
              <a:rPr lang="en-US" altLang="ja-JP" sz="1000" b="1" dirty="0" err="1">
                <a:latin typeface="メイリオ"/>
                <a:ea typeface="メイリオ"/>
                <a:cs typeface="メイリオ"/>
              </a:rPr>
              <a:t>afieldfile</a:t>
            </a:r>
            <a:r>
              <a:rPr lang="en-US" altLang="ja-JP" sz="1000" b="1" dirty="0">
                <a:latin typeface="メイリオ"/>
                <a:ea typeface="メイリオ"/>
                <a:cs typeface="メイリオ"/>
              </a:rPr>
              <a:t>/2018/12/25/1407449_2.pdf</a:t>
            </a:r>
            <a:r>
              <a:rPr lang="ja-JP" altLang="ja-JP" sz="1000" b="1" dirty="0" smtClean="0">
                <a:latin typeface="メイリオ"/>
                <a:ea typeface="メイリオ"/>
                <a:cs typeface="メイリオ"/>
              </a:rPr>
              <a:t>）</a:t>
            </a:r>
            <a:endParaRPr kumimoji="1" lang="ja-JP" altLang="en-US" b="1" dirty="0">
              <a:latin typeface="メイリオ"/>
              <a:ea typeface="メイリオ"/>
              <a:cs typeface="メイリオ"/>
            </a:endParaRPr>
          </a:p>
        </p:txBody>
      </p:sp>
      <p:sp>
        <p:nvSpPr>
          <p:cNvPr id="12" name="正方形/長方形 11"/>
          <p:cNvSpPr/>
          <p:nvPr/>
        </p:nvSpPr>
        <p:spPr>
          <a:xfrm>
            <a:off x="6546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13" name="正方形/長方形 12"/>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14" name="正方形/長方形 13"/>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15" name="正方形/長方形 14"/>
          <p:cNvSpPr/>
          <p:nvPr/>
        </p:nvSpPr>
        <p:spPr>
          <a:xfrm>
            <a:off x="8490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Tree>
    <p:extLst>
      <p:ext uri="{BB962C8B-B14F-4D97-AF65-F5344CB8AC3E}">
        <p14:creationId xmlns:p14="http://schemas.microsoft.com/office/powerpoint/2010/main" val="10249610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94235" y="0"/>
            <a:ext cx="9607176" cy="7024339"/>
          </a:xfrm>
          <a:prstGeom prst="rect">
            <a:avLst/>
          </a:prstGeom>
          <a:solidFill>
            <a:schemeClr val="tx1">
              <a:lumMod val="85000"/>
              <a:lumOff val="1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81453" y="6501119"/>
            <a:ext cx="184666" cy="523220"/>
          </a:xfrm>
          <a:prstGeom prst="rect">
            <a:avLst/>
          </a:prstGeom>
        </p:spPr>
        <p:txBody>
          <a:bodyPr wrap="none">
            <a:spAutoFit/>
          </a:bodyPr>
          <a:lstStyle/>
          <a:p>
            <a:endParaRPr lang="en-US" altLang="ja-JP" sz="1400" dirty="0"/>
          </a:p>
          <a:p>
            <a:endParaRPr lang="en-US" altLang="ja-JP" sz="1400" dirty="0" smtClean="0"/>
          </a:p>
        </p:txBody>
      </p:sp>
      <p:sp>
        <p:nvSpPr>
          <p:cNvPr id="16" name="スライド番号プレースホルダー 4"/>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6738EFC2-4048-DD45-B63C-B1249E7041DB}" type="slidenum">
              <a:rPr lang="ja-JP" altLang="en-US" smtClean="0">
                <a:solidFill>
                  <a:prstClr val="black">
                    <a:tint val="75000"/>
                  </a:prstClr>
                </a:solidFill>
              </a:rPr>
              <a:pPr/>
              <a:t>13</a:t>
            </a:fld>
            <a:endParaRPr lang="ja-JP" altLang="en-US" dirty="0">
              <a:solidFill>
                <a:prstClr val="black">
                  <a:tint val="75000"/>
                </a:prstClr>
              </a:solidFill>
            </a:endParaRPr>
          </a:p>
        </p:txBody>
      </p:sp>
      <p:sp>
        <p:nvSpPr>
          <p:cNvPr id="2" name="テキスト ボックス 1"/>
          <p:cNvSpPr txBox="1"/>
          <p:nvPr/>
        </p:nvSpPr>
        <p:spPr>
          <a:xfrm>
            <a:off x="120509" y="2838195"/>
            <a:ext cx="9202786" cy="769441"/>
          </a:xfrm>
          <a:prstGeom prst="rect">
            <a:avLst/>
          </a:prstGeom>
          <a:noFill/>
        </p:spPr>
        <p:txBody>
          <a:bodyPr wrap="square" rtlCol="0">
            <a:spAutoFit/>
          </a:bodyPr>
          <a:lstStyle/>
          <a:p>
            <a:r>
              <a:rPr lang="ja-JP" altLang="en-US" sz="4400" b="1" dirty="0" smtClean="0">
                <a:solidFill>
                  <a:schemeClr val="bg1"/>
                </a:solidFill>
                <a:latin typeface="メイリオ"/>
                <a:ea typeface="メイリオ"/>
                <a:cs typeface="メイリオ"/>
              </a:rPr>
              <a:t>調査２「</a:t>
            </a:r>
            <a:r>
              <a:rPr lang="en-US" altLang="ja-JP" sz="4400" b="1" dirty="0" smtClean="0">
                <a:solidFill>
                  <a:schemeClr val="bg1"/>
                </a:solidFill>
                <a:latin typeface="メイリオ"/>
                <a:ea typeface="メイリオ"/>
                <a:cs typeface="メイリオ"/>
              </a:rPr>
              <a:t>LGBT</a:t>
            </a:r>
            <a:r>
              <a:rPr lang="ja-JP" altLang="en-US" sz="4400" b="1" dirty="0" smtClean="0">
                <a:solidFill>
                  <a:schemeClr val="bg1"/>
                </a:solidFill>
                <a:latin typeface="メイリオ"/>
                <a:ea typeface="メイリオ"/>
                <a:cs typeface="メイリオ"/>
              </a:rPr>
              <a:t>就労支援調査」概要</a:t>
            </a:r>
            <a:endParaRPr lang="en-US" altLang="ja-JP" sz="4400" b="1" dirty="0" smtClean="0">
              <a:solidFill>
                <a:schemeClr val="bg1"/>
              </a:solidFill>
              <a:latin typeface="メイリオ"/>
              <a:ea typeface="メイリオ"/>
              <a:cs typeface="メイリオ"/>
            </a:endParaRPr>
          </a:p>
        </p:txBody>
      </p:sp>
    </p:spTree>
    <p:extLst>
      <p:ext uri="{BB962C8B-B14F-4D97-AF65-F5344CB8AC3E}">
        <p14:creationId xmlns:p14="http://schemas.microsoft.com/office/powerpoint/2010/main" val="36073401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738EFC2-4048-DD45-B63C-B1249E7041DB}" type="slidenum">
              <a:rPr kumimoji="1" lang="ja-JP" altLang="en-US" smtClean="0"/>
              <a:t>14</a:t>
            </a:fld>
            <a:endParaRPr kumimoji="1" lang="ja-JP" altLang="en-US"/>
          </a:p>
        </p:txBody>
      </p:sp>
      <p:sp>
        <p:nvSpPr>
          <p:cNvPr id="14" name="テキスト ボックス 13"/>
          <p:cNvSpPr txBox="1"/>
          <p:nvPr/>
        </p:nvSpPr>
        <p:spPr>
          <a:xfrm>
            <a:off x="17640" y="1213538"/>
            <a:ext cx="9144000" cy="3970318"/>
          </a:xfrm>
          <a:prstGeom prst="rect">
            <a:avLst/>
          </a:prstGeom>
          <a:noFill/>
        </p:spPr>
        <p:txBody>
          <a:bodyPr wrap="square" rtlCol="0">
            <a:spAutoFit/>
          </a:bodyPr>
          <a:lstStyle/>
          <a:p>
            <a:pPr marL="342900" indent="-342900">
              <a:buFont typeface="Wingdings" charset="2"/>
              <a:buChar char="p"/>
            </a:pPr>
            <a:r>
              <a:rPr lang="ja-JP" altLang="en-US" sz="2800" b="1" u="sng" dirty="0" smtClean="0">
                <a:latin typeface="メイリオ"/>
                <a:ea typeface="メイリオ"/>
                <a:cs typeface="メイリオ"/>
              </a:rPr>
              <a:t>概要</a:t>
            </a:r>
            <a:endParaRPr lang="en-US" altLang="ja-JP" sz="2800" b="1" u="sng" dirty="0" smtClean="0">
              <a:latin typeface="メイリオ"/>
              <a:ea typeface="メイリオ"/>
              <a:cs typeface="メイリオ"/>
            </a:endParaRPr>
          </a:p>
          <a:p>
            <a:r>
              <a:rPr lang="ja-JP" altLang="en-US" sz="2400" b="1" dirty="0">
                <a:latin typeface="メイリオ"/>
                <a:ea typeface="メイリオ"/>
                <a:cs typeface="メイリオ"/>
              </a:rPr>
              <a:t>　・</a:t>
            </a:r>
            <a:r>
              <a:rPr lang="ja-JP" altLang="en-US" sz="2400" b="1" dirty="0" smtClean="0">
                <a:latin typeface="メイリオ"/>
                <a:ea typeface="メイリオ"/>
                <a:cs typeface="メイリオ"/>
              </a:rPr>
              <a:t>期間　：</a:t>
            </a:r>
            <a:r>
              <a:rPr lang="en-US" altLang="ja-JP" sz="2400" b="1" dirty="0">
                <a:latin typeface="メイリオ"/>
                <a:ea typeface="メイリオ"/>
                <a:cs typeface="メイリオ"/>
              </a:rPr>
              <a:t>2018</a:t>
            </a:r>
            <a:r>
              <a:rPr lang="ja-JP" altLang="en-US" sz="2400" b="1" dirty="0">
                <a:latin typeface="メイリオ"/>
                <a:ea typeface="メイリオ"/>
                <a:cs typeface="メイリオ"/>
              </a:rPr>
              <a:t>年</a:t>
            </a:r>
            <a:r>
              <a:rPr lang="en-US" altLang="ja-JP" sz="2400" b="1" dirty="0">
                <a:latin typeface="メイリオ"/>
                <a:ea typeface="メイリオ"/>
                <a:cs typeface="メイリオ"/>
              </a:rPr>
              <a:t>7</a:t>
            </a:r>
            <a:r>
              <a:rPr lang="ja-JP" altLang="en-US" sz="2400" b="1" dirty="0">
                <a:latin typeface="メイリオ"/>
                <a:ea typeface="メイリオ"/>
                <a:cs typeface="メイリオ"/>
              </a:rPr>
              <a:t>月</a:t>
            </a:r>
            <a:r>
              <a:rPr lang="en-US" altLang="ja-JP" sz="2400" b="1" dirty="0">
                <a:latin typeface="メイリオ"/>
                <a:ea typeface="メイリオ"/>
                <a:cs typeface="メイリオ"/>
              </a:rPr>
              <a:t>19</a:t>
            </a:r>
            <a:r>
              <a:rPr lang="ja-JP" altLang="en-US" sz="2400" b="1" dirty="0">
                <a:latin typeface="メイリオ"/>
                <a:ea typeface="メイリオ"/>
                <a:cs typeface="メイリオ"/>
              </a:rPr>
              <a:t>日</a:t>
            </a:r>
            <a:r>
              <a:rPr lang="en-US" altLang="ja-JP" sz="2400" b="1" dirty="0">
                <a:latin typeface="メイリオ"/>
                <a:ea typeface="メイリオ"/>
                <a:cs typeface="メイリオ"/>
              </a:rPr>
              <a:t>〜8</a:t>
            </a:r>
            <a:r>
              <a:rPr lang="ja-JP" altLang="en-US" sz="2400" b="1" dirty="0">
                <a:latin typeface="メイリオ"/>
                <a:ea typeface="メイリオ"/>
                <a:cs typeface="メイリオ"/>
              </a:rPr>
              <a:t>月</a:t>
            </a:r>
            <a:r>
              <a:rPr lang="en-US" altLang="ja-JP" sz="2400" b="1" dirty="0">
                <a:latin typeface="メイリオ"/>
                <a:ea typeface="メイリオ"/>
                <a:cs typeface="メイリオ"/>
              </a:rPr>
              <a:t>31</a:t>
            </a:r>
            <a:r>
              <a:rPr lang="ja-JP" altLang="en-US" sz="2400" b="1" dirty="0">
                <a:latin typeface="メイリオ"/>
                <a:ea typeface="メイリオ"/>
                <a:cs typeface="メイリオ"/>
              </a:rPr>
              <a:t>日（</a:t>
            </a:r>
            <a:r>
              <a:rPr lang="en-US" altLang="ja-JP" sz="2400" b="1" dirty="0">
                <a:latin typeface="メイリオ"/>
                <a:ea typeface="メイリオ"/>
                <a:cs typeface="メイリオ"/>
              </a:rPr>
              <a:t>44</a:t>
            </a:r>
            <a:r>
              <a:rPr lang="ja-JP" altLang="en-US" sz="2400" b="1" dirty="0">
                <a:latin typeface="メイリオ"/>
                <a:ea typeface="メイリオ"/>
                <a:cs typeface="メイリオ"/>
              </a:rPr>
              <a:t>日間）</a:t>
            </a:r>
            <a:endParaRPr lang="en-US" altLang="ja-JP" sz="2400" b="1" dirty="0">
              <a:latin typeface="メイリオ"/>
              <a:ea typeface="メイリオ"/>
              <a:cs typeface="メイリオ"/>
            </a:endParaRPr>
          </a:p>
          <a:p>
            <a:r>
              <a:rPr lang="ja-JP" altLang="en-US" sz="2400" b="1" dirty="0">
                <a:latin typeface="メイリオ"/>
                <a:ea typeface="メイリオ"/>
                <a:cs typeface="メイリオ"/>
              </a:rPr>
              <a:t>　・参加者：</a:t>
            </a:r>
            <a:r>
              <a:rPr lang="en-US" altLang="ja-JP" sz="2400" b="1" dirty="0" smtClean="0">
                <a:latin typeface="メイリオ"/>
                <a:ea typeface="メイリオ"/>
                <a:cs typeface="メイリオ"/>
              </a:rPr>
              <a:t>294</a:t>
            </a:r>
            <a:r>
              <a:rPr lang="ja-JP" altLang="en-US" sz="2400" b="1" dirty="0" smtClean="0">
                <a:latin typeface="メイリオ"/>
                <a:ea typeface="メイリオ"/>
                <a:cs typeface="メイリオ"/>
              </a:rPr>
              <a:t>回答</a:t>
            </a:r>
            <a:r>
              <a:rPr lang="ja-JP" altLang="ja-JP" sz="2400" b="1" dirty="0">
                <a:latin typeface="メイリオ"/>
                <a:ea typeface="メイリオ"/>
                <a:cs typeface="メイリオ"/>
              </a:rPr>
              <a:t>　</a:t>
            </a:r>
            <a:r>
              <a:rPr lang="en-US" altLang="ja-JP" sz="2000" b="1" dirty="0" smtClean="0">
                <a:latin typeface="メイリオ"/>
                <a:ea typeface="メイリオ"/>
                <a:cs typeface="メイリオ"/>
              </a:rPr>
              <a:t>※</a:t>
            </a:r>
            <a:r>
              <a:rPr lang="ja-JP" altLang="en-US" sz="2000" b="1" dirty="0" smtClean="0">
                <a:latin typeface="メイリオ"/>
                <a:ea typeface="メイリオ"/>
                <a:cs typeface="メイリオ"/>
              </a:rPr>
              <a:t>うち、有効回答</a:t>
            </a:r>
            <a:r>
              <a:rPr lang="en-US" altLang="ja-JP" sz="2000" b="1" dirty="0" smtClean="0">
                <a:latin typeface="メイリオ"/>
                <a:ea typeface="メイリオ"/>
                <a:cs typeface="メイリオ"/>
              </a:rPr>
              <a:t>239</a:t>
            </a:r>
            <a:r>
              <a:rPr lang="ja-JP" altLang="en-US" sz="2000" b="1" dirty="0" smtClean="0">
                <a:latin typeface="メイリオ"/>
                <a:ea typeface="メイリオ"/>
                <a:cs typeface="メイリオ"/>
              </a:rPr>
              <a:t>回答</a:t>
            </a:r>
            <a:endParaRPr lang="en-US" altLang="ja-JP" sz="2000" b="1" dirty="0" smtClean="0">
              <a:latin typeface="メイリオ"/>
              <a:ea typeface="メイリオ"/>
              <a:cs typeface="メイリオ"/>
            </a:endParaRPr>
          </a:p>
          <a:p>
            <a:endParaRPr lang="en-US" altLang="ja-JP" sz="2800" b="1" u="sng" dirty="0" smtClean="0">
              <a:latin typeface="メイリオ"/>
              <a:ea typeface="メイリオ"/>
              <a:cs typeface="メイリオ"/>
            </a:endParaRPr>
          </a:p>
          <a:p>
            <a:pPr marL="342900" indent="-342900">
              <a:buFont typeface="Wingdings" charset="2"/>
              <a:buChar char="p"/>
            </a:pPr>
            <a:r>
              <a:rPr lang="ja-JP" altLang="en-US" sz="2800" b="1" u="sng" dirty="0" smtClean="0">
                <a:latin typeface="メイリオ"/>
                <a:ea typeface="メイリオ"/>
                <a:cs typeface="メイリオ"/>
              </a:rPr>
              <a:t>対象者</a:t>
            </a:r>
            <a:endParaRPr lang="ja-JP" altLang="en-US" sz="2800" b="1" u="sng" dirty="0">
              <a:latin typeface="メイリオ"/>
              <a:ea typeface="メイリオ"/>
              <a:cs typeface="メイリオ"/>
            </a:endParaRPr>
          </a:p>
          <a:p>
            <a:r>
              <a:rPr lang="ja-JP" altLang="en-US" sz="2000" b="1" dirty="0">
                <a:latin typeface="メイリオ"/>
                <a:ea typeface="メイリオ"/>
                <a:cs typeface="メイリオ"/>
              </a:rPr>
              <a:t>　 </a:t>
            </a:r>
            <a:r>
              <a:rPr lang="en-US" altLang="ja-JP" sz="2400" b="1" dirty="0" smtClean="0">
                <a:latin typeface="メイリオ"/>
                <a:ea typeface="メイリオ"/>
                <a:cs typeface="メイリオ"/>
              </a:rPr>
              <a:t>2013 </a:t>
            </a:r>
            <a:r>
              <a:rPr lang="ja-JP" altLang="en-US" sz="2400" b="1" dirty="0">
                <a:latin typeface="メイリオ"/>
                <a:ea typeface="メイリオ"/>
                <a:cs typeface="メイリオ"/>
              </a:rPr>
              <a:t>年</a:t>
            </a:r>
            <a:r>
              <a:rPr lang="en-US" altLang="ja-JP" sz="2400" b="1" dirty="0">
                <a:latin typeface="メイリオ"/>
                <a:ea typeface="メイリオ"/>
                <a:cs typeface="メイリオ"/>
              </a:rPr>
              <a:t>4 </a:t>
            </a:r>
            <a:r>
              <a:rPr lang="ja-JP" altLang="en-US" sz="2400" b="1" dirty="0">
                <a:latin typeface="メイリオ"/>
                <a:ea typeface="メイリオ"/>
                <a:cs typeface="メイリオ"/>
              </a:rPr>
              <a:t>月</a:t>
            </a:r>
            <a:r>
              <a:rPr lang="en-US" altLang="ja-JP" sz="2400" b="1" dirty="0">
                <a:latin typeface="メイリオ"/>
                <a:ea typeface="メイリオ"/>
                <a:cs typeface="メイリオ"/>
              </a:rPr>
              <a:t>〜2018 </a:t>
            </a:r>
            <a:r>
              <a:rPr lang="ja-JP" altLang="en-US" sz="2400" b="1" dirty="0">
                <a:latin typeface="メイリオ"/>
                <a:ea typeface="メイリオ"/>
                <a:cs typeface="メイリオ"/>
              </a:rPr>
              <a:t>年</a:t>
            </a:r>
            <a:r>
              <a:rPr lang="en-US" altLang="ja-JP" sz="2400" b="1" dirty="0">
                <a:latin typeface="メイリオ"/>
                <a:ea typeface="メイリオ"/>
                <a:cs typeface="メイリオ"/>
              </a:rPr>
              <a:t>3 </a:t>
            </a:r>
            <a:r>
              <a:rPr lang="ja-JP" altLang="en-US" sz="2400" b="1" dirty="0">
                <a:latin typeface="メイリオ"/>
                <a:ea typeface="メイリオ"/>
                <a:cs typeface="メイリオ"/>
              </a:rPr>
              <a:t>月に国内で、就職、</a:t>
            </a:r>
            <a:r>
              <a:rPr lang="ja-JP" altLang="en-US" sz="2400" b="1" dirty="0" smtClean="0">
                <a:latin typeface="メイリオ"/>
                <a:ea typeface="メイリオ"/>
                <a:cs typeface="メイリオ"/>
              </a:rPr>
              <a:t>就労、</a:t>
            </a:r>
            <a:endParaRPr lang="en-US" altLang="ja-JP" sz="2400" b="1" dirty="0" smtClean="0">
              <a:latin typeface="メイリオ"/>
              <a:ea typeface="メイリオ"/>
              <a:cs typeface="メイリオ"/>
            </a:endParaRPr>
          </a:p>
          <a:p>
            <a:r>
              <a:rPr lang="ja-JP" altLang="ja-JP" sz="2400" b="1" dirty="0">
                <a:latin typeface="メイリオ"/>
                <a:ea typeface="メイリオ"/>
                <a:cs typeface="メイリオ"/>
              </a:rPr>
              <a:t>　</a:t>
            </a:r>
            <a:r>
              <a:rPr lang="ja-JP" altLang="en-US" sz="2400" b="1" dirty="0" smtClean="0">
                <a:latin typeface="メイリオ"/>
                <a:ea typeface="メイリオ"/>
                <a:cs typeface="メイリオ"/>
              </a:rPr>
              <a:t>キャリア形成</a:t>
            </a:r>
            <a:r>
              <a:rPr lang="ja-JP" altLang="en-US" sz="2400" b="1" dirty="0">
                <a:latin typeface="メイリオ"/>
                <a:ea typeface="メイリオ"/>
                <a:cs typeface="メイリオ"/>
              </a:rPr>
              <a:t>など、</a:t>
            </a:r>
            <a:r>
              <a:rPr lang="ja-JP" altLang="en-US" sz="2400" b="1" dirty="0" smtClean="0">
                <a:latin typeface="メイリオ"/>
                <a:ea typeface="メイリオ"/>
                <a:cs typeface="メイリオ"/>
              </a:rPr>
              <a:t>就労</a:t>
            </a:r>
            <a:r>
              <a:rPr lang="ja-JP" altLang="en-US" sz="2400" b="1" dirty="0">
                <a:latin typeface="メイリオ"/>
                <a:ea typeface="メイリオ"/>
                <a:cs typeface="メイリオ"/>
              </a:rPr>
              <a:t>に関する</a:t>
            </a:r>
            <a:r>
              <a:rPr lang="ja-JP" altLang="en-US" sz="2400" b="1" dirty="0" smtClean="0">
                <a:latin typeface="メイリオ"/>
                <a:ea typeface="メイリオ"/>
                <a:cs typeface="メイリオ"/>
              </a:rPr>
              <a:t>支援の経験者</a:t>
            </a:r>
            <a:endParaRPr lang="ja-JP" altLang="en-US" sz="2400" b="1" dirty="0">
              <a:latin typeface="メイリオ"/>
              <a:ea typeface="メイリオ"/>
              <a:cs typeface="メイリオ"/>
            </a:endParaRPr>
          </a:p>
          <a:p>
            <a:r>
              <a:rPr lang="ja-JP" altLang="en-US" sz="2000" b="1" dirty="0" smtClean="0">
                <a:latin typeface="メイリオ"/>
                <a:ea typeface="メイリオ"/>
                <a:cs typeface="メイリオ"/>
              </a:rPr>
              <a:t>　</a:t>
            </a:r>
            <a:r>
              <a:rPr lang="en-US" altLang="ja-JP" sz="2000" b="1" dirty="0" smtClean="0">
                <a:latin typeface="メイリオ"/>
                <a:ea typeface="メイリオ"/>
                <a:cs typeface="メイリオ"/>
              </a:rPr>
              <a:t>※LGBT</a:t>
            </a:r>
            <a:r>
              <a:rPr lang="ja-JP" altLang="en-US" sz="2000" b="1" dirty="0" smtClean="0">
                <a:latin typeface="メイリオ"/>
                <a:ea typeface="メイリオ"/>
                <a:cs typeface="メイリオ"/>
              </a:rPr>
              <a:t>へ</a:t>
            </a:r>
            <a:r>
              <a:rPr lang="ja-JP" altLang="en-US" sz="2000" b="1" dirty="0">
                <a:latin typeface="メイリオ"/>
                <a:ea typeface="メイリオ"/>
                <a:cs typeface="メイリオ"/>
              </a:rPr>
              <a:t>の支援</a:t>
            </a:r>
            <a:r>
              <a:rPr lang="ja-JP" altLang="en-US" sz="2000" b="1" dirty="0" smtClean="0">
                <a:latin typeface="メイリオ"/>
                <a:ea typeface="メイリオ"/>
                <a:cs typeface="メイリオ"/>
              </a:rPr>
              <a:t>経験によらず回答</a:t>
            </a:r>
            <a:endParaRPr lang="en-US" altLang="ja-JP" sz="2400" b="1" u="sng" dirty="0">
              <a:latin typeface="メイリオ"/>
              <a:ea typeface="メイリオ"/>
              <a:cs typeface="メイリオ"/>
            </a:endParaRPr>
          </a:p>
          <a:p>
            <a:r>
              <a:rPr lang="ja-JP" altLang="en-US" sz="2400" b="1" dirty="0" smtClean="0">
                <a:latin typeface="メイリオ"/>
                <a:ea typeface="メイリオ"/>
                <a:cs typeface="メイリオ"/>
              </a:rPr>
              <a:t>　</a:t>
            </a:r>
            <a:endParaRPr lang="en-US" altLang="ja-JP" sz="2800" b="1" u="sng" dirty="0">
              <a:latin typeface="メイリオ"/>
              <a:ea typeface="メイリオ"/>
              <a:cs typeface="メイリオ"/>
            </a:endParaRPr>
          </a:p>
          <a:p>
            <a:endParaRPr lang="ja-JP" altLang="en-US" sz="2400" b="1" dirty="0">
              <a:latin typeface="メイリオ"/>
              <a:ea typeface="メイリオ"/>
              <a:cs typeface="メイリオ"/>
            </a:endParaRPr>
          </a:p>
        </p:txBody>
      </p:sp>
      <p:sp>
        <p:nvSpPr>
          <p:cNvPr id="16" name="正方形/長方形 15"/>
          <p:cNvSpPr/>
          <p:nvPr/>
        </p:nvSpPr>
        <p:spPr>
          <a:xfrm>
            <a:off x="6546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17" name="正方形/長方形 16"/>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18" name="正方形/長方形 17"/>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19" name="正方形/長方形 18"/>
          <p:cNvSpPr/>
          <p:nvPr/>
        </p:nvSpPr>
        <p:spPr>
          <a:xfrm>
            <a:off x="8490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
        <p:nvSpPr>
          <p:cNvPr id="23" name="角丸四角形 5">
            <a:extLst>
              <a:ext uri="{FF2B5EF4-FFF2-40B4-BE49-F238E27FC236}">
                <a16:creationId xmlns:a16="http://schemas.microsoft.com/office/drawing/2014/main" xmlns="" id="{B72F74E8-AB7A-4E29-91C3-7644AB9331DE}"/>
              </a:ext>
            </a:extLst>
          </p:cNvPr>
          <p:cNvSpPr/>
          <p:nvPr/>
        </p:nvSpPr>
        <p:spPr>
          <a:xfrm>
            <a:off x="0" y="16543"/>
            <a:ext cx="7279761" cy="12519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latin typeface="メイリオ"/>
              <a:ea typeface="メイリオ"/>
              <a:cs typeface="メイリオ"/>
            </a:endParaRPr>
          </a:p>
        </p:txBody>
      </p:sp>
      <p:cxnSp>
        <p:nvCxnSpPr>
          <p:cNvPr id="24" name="直線コネクタ 23"/>
          <p:cNvCxnSpPr/>
          <p:nvPr/>
        </p:nvCxnSpPr>
        <p:spPr>
          <a:xfrm>
            <a:off x="265792" y="1082600"/>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5" name="テキスト ボックス 24"/>
          <p:cNvSpPr txBox="1"/>
          <p:nvPr/>
        </p:nvSpPr>
        <p:spPr>
          <a:xfrm>
            <a:off x="236260" y="195551"/>
            <a:ext cx="7606224" cy="830997"/>
          </a:xfrm>
          <a:prstGeom prst="rect">
            <a:avLst/>
          </a:prstGeom>
          <a:noFill/>
        </p:spPr>
        <p:txBody>
          <a:bodyPr wrap="square" rtlCol="0">
            <a:spAutoFit/>
          </a:bodyPr>
          <a:lstStyle/>
          <a:p>
            <a:r>
              <a:rPr lang="ja-JP" altLang="en-US" sz="2400" b="1" dirty="0" smtClean="0">
                <a:latin typeface="メイリオ"/>
                <a:ea typeface="メイリオ"/>
                <a:cs typeface="メイリオ"/>
              </a:rPr>
              <a:t>調査２）「</a:t>
            </a:r>
            <a:r>
              <a:rPr lang="en-US" altLang="ja-JP" sz="2400" b="1" dirty="0">
                <a:latin typeface="メイリオ"/>
                <a:ea typeface="メイリオ"/>
                <a:cs typeface="メイリオ"/>
              </a:rPr>
              <a:t>LGBT</a:t>
            </a:r>
            <a:r>
              <a:rPr lang="ja-JP" altLang="en-US" sz="2400" b="1" dirty="0">
                <a:latin typeface="メイリオ"/>
                <a:ea typeface="メイリオ"/>
                <a:cs typeface="メイリオ"/>
              </a:rPr>
              <a:t>や性的マイノリティ</a:t>
            </a:r>
            <a:r>
              <a:rPr lang="ja-JP" altLang="en-US" sz="2400" b="1" dirty="0" smtClean="0">
                <a:latin typeface="メイリオ"/>
                <a:ea typeface="メイリオ"/>
                <a:cs typeface="メイリオ"/>
              </a:rPr>
              <a:t>の</a:t>
            </a:r>
            <a:endParaRPr lang="en-US" altLang="ja-JP" sz="2400" b="1" dirty="0" smtClean="0">
              <a:latin typeface="メイリオ"/>
              <a:ea typeface="メイリオ"/>
              <a:cs typeface="メイリオ"/>
            </a:endParaRPr>
          </a:p>
          <a:p>
            <a:r>
              <a:rPr lang="ja-JP" altLang="en-US" sz="2400" b="1" dirty="0" smtClean="0">
                <a:latin typeface="メイリオ"/>
                <a:ea typeface="メイリオ"/>
                <a:cs typeface="メイリオ"/>
              </a:rPr>
              <a:t>　　　</a:t>
            </a:r>
            <a:r>
              <a:rPr lang="ja-JP" altLang="ja-JP" sz="2400" b="1" dirty="0">
                <a:latin typeface="メイリオ"/>
                <a:ea typeface="メイリオ"/>
                <a:cs typeface="メイリオ"/>
              </a:rPr>
              <a:t>　</a:t>
            </a:r>
            <a:r>
              <a:rPr lang="ja-JP" altLang="en-US" sz="2400" b="1" dirty="0" smtClean="0">
                <a:latin typeface="メイリオ"/>
                <a:ea typeface="メイリオ"/>
                <a:cs typeface="メイリオ"/>
              </a:rPr>
              <a:t>就労</a:t>
            </a:r>
            <a:r>
              <a:rPr lang="ja-JP" altLang="en-US" sz="2400" b="1" dirty="0">
                <a:latin typeface="メイリオ"/>
                <a:ea typeface="メイリオ"/>
                <a:cs typeface="メイリオ"/>
              </a:rPr>
              <a:t>支援</a:t>
            </a:r>
            <a:r>
              <a:rPr lang="ja-JP" altLang="en-US" sz="2400" b="1" dirty="0" smtClean="0">
                <a:latin typeface="メイリオ"/>
                <a:ea typeface="メイリオ"/>
                <a:cs typeface="メイリオ"/>
              </a:rPr>
              <a:t>に関する</a:t>
            </a:r>
            <a:r>
              <a:rPr lang="ja-JP" altLang="en-US" sz="2400" b="1" dirty="0">
                <a:latin typeface="メイリオ"/>
                <a:ea typeface="メイリオ"/>
                <a:cs typeface="メイリオ"/>
              </a:rPr>
              <a:t>現状</a:t>
            </a:r>
            <a:r>
              <a:rPr lang="ja-JP" altLang="en-US" sz="2400" b="1" dirty="0" smtClean="0">
                <a:latin typeface="メイリオ"/>
                <a:ea typeface="メイリオ"/>
                <a:cs typeface="メイリオ"/>
              </a:rPr>
              <a:t>調査」対象者</a:t>
            </a:r>
            <a:r>
              <a:rPr lang="ja-JP" altLang="en-US" sz="2400" b="1" dirty="0">
                <a:latin typeface="メイリオ"/>
                <a:ea typeface="メイリオ"/>
                <a:cs typeface="メイリオ"/>
              </a:rPr>
              <a:t>と定義</a:t>
            </a:r>
          </a:p>
        </p:txBody>
      </p:sp>
    </p:spTree>
    <p:extLst>
      <p:ext uri="{BB962C8B-B14F-4D97-AF65-F5344CB8AC3E}">
        <p14:creationId xmlns:p14="http://schemas.microsoft.com/office/powerpoint/2010/main" val="4310968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a16="http://schemas.microsoft.com/office/drawing/2014/main" xmlns="" id="{B72F74E8-AB7A-4E29-91C3-7644AB9331DE}"/>
              </a:ext>
            </a:extLst>
          </p:cNvPr>
          <p:cNvSpPr/>
          <p:nvPr/>
        </p:nvSpPr>
        <p:spPr>
          <a:xfrm>
            <a:off x="0" y="16543"/>
            <a:ext cx="7279761" cy="1251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latin typeface="メイリオ"/>
              <a:ea typeface="メイリオ"/>
              <a:cs typeface="メイリオ"/>
            </a:endParaRPr>
          </a:p>
        </p:txBody>
      </p:sp>
      <p:sp>
        <p:nvSpPr>
          <p:cNvPr id="4" name="スライド番号プレースホルダー 3"/>
          <p:cNvSpPr>
            <a:spLocks noGrp="1"/>
          </p:cNvSpPr>
          <p:nvPr>
            <p:ph type="sldNum" sz="quarter" idx="12"/>
          </p:nvPr>
        </p:nvSpPr>
        <p:spPr/>
        <p:txBody>
          <a:bodyPr/>
          <a:lstStyle/>
          <a:p>
            <a:fld id="{6738EFC2-4048-DD45-B63C-B1249E7041DB}" type="slidenum">
              <a:rPr kumimoji="1" lang="ja-JP" altLang="en-US" smtClean="0"/>
              <a:t>15</a:t>
            </a:fld>
            <a:endParaRPr kumimoji="1" lang="ja-JP" altLang="en-US"/>
          </a:p>
        </p:txBody>
      </p:sp>
      <p:cxnSp>
        <p:nvCxnSpPr>
          <p:cNvPr id="9" name="直線コネクタ 8"/>
          <p:cNvCxnSpPr/>
          <p:nvPr/>
        </p:nvCxnSpPr>
        <p:spPr>
          <a:xfrm>
            <a:off x="265792" y="761645"/>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36260" y="195551"/>
            <a:ext cx="7043501" cy="461665"/>
          </a:xfrm>
          <a:prstGeom prst="rect">
            <a:avLst/>
          </a:prstGeom>
          <a:noFill/>
        </p:spPr>
        <p:txBody>
          <a:bodyPr wrap="square" rtlCol="0">
            <a:spAutoFit/>
          </a:bodyPr>
          <a:lstStyle/>
          <a:p>
            <a:r>
              <a:rPr lang="ja-JP" altLang="en-US" sz="2400" b="1" dirty="0" smtClean="0">
                <a:latin typeface="メイリオ"/>
                <a:ea typeface="メイリオ"/>
                <a:cs typeface="メイリオ"/>
              </a:rPr>
              <a:t>設問構成</a:t>
            </a:r>
            <a:endParaRPr lang="ja-JP" altLang="en-US" sz="2400" b="1" dirty="0">
              <a:latin typeface="メイリオ"/>
              <a:ea typeface="メイリオ"/>
              <a:cs typeface="メイリオ"/>
            </a:endParaRPr>
          </a:p>
        </p:txBody>
      </p:sp>
      <p:sp>
        <p:nvSpPr>
          <p:cNvPr id="14" name="テキスト ボックス 13"/>
          <p:cNvSpPr txBox="1"/>
          <p:nvPr/>
        </p:nvSpPr>
        <p:spPr>
          <a:xfrm>
            <a:off x="236260" y="962658"/>
            <a:ext cx="8668681" cy="4632036"/>
          </a:xfrm>
          <a:prstGeom prst="rect">
            <a:avLst/>
          </a:prstGeom>
          <a:noFill/>
        </p:spPr>
        <p:txBody>
          <a:bodyPr wrap="square" rtlCol="0">
            <a:spAutoFit/>
          </a:bodyPr>
          <a:lstStyle/>
          <a:p>
            <a:pPr marL="285750" indent="-285750">
              <a:buFont typeface="Wingdings" charset="2"/>
              <a:buChar char="p"/>
            </a:pPr>
            <a:r>
              <a:rPr lang="ja-JP" altLang="ja-JP" sz="2800" b="1" dirty="0">
                <a:latin typeface="メイリオ"/>
                <a:ea typeface="メイリオ"/>
                <a:cs typeface="メイリオ"/>
              </a:rPr>
              <a:t>設問は</a:t>
            </a:r>
            <a:r>
              <a:rPr lang="ja-JP" altLang="ja-JP" sz="2800" b="1" dirty="0" smtClean="0">
                <a:latin typeface="メイリオ"/>
                <a:ea typeface="メイリオ"/>
                <a:cs typeface="メイリオ"/>
              </a:rPr>
              <a:t>全4</a:t>
            </a:r>
            <a:r>
              <a:rPr lang="en-US" altLang="ja-JP" sz="2800" b="1" dirty="0" smtClean="0">
                <a:latin typeface="メイリオ"/>
                <a:ea typeface="メイリオ"/>
                <a:cs typeface="メイリオ"/>
              </a:rPr>
              <a:t>3</a:t>
            </a:r>
            <a:r>
              <a:rPr lang="ja-JP" altLang="ja-JP" sz="2800" b="1" dirty="0" smtClean="0">
                <a:latin typeface="メイリオ"/>
                <a:ea typeface="メイリオ"/>
                <a:cs typeface="メイリオ"/>
              </a:rPr>
              <a:t>個。</a:t>
            </a:r>
            <a:endParaRPr lang="en-US" altLang="ja-JP" sz="2800" b="1" dirty="0" smtClean="0">
              <a:latin typeface="メイリオ"/>
              <a:ea typeface="メイリオ"/>
              <a:cs typeface="メイリオ"/>
            </a:endParaRPr>
          </a:p>
          <a:p>
            <a:r>
              <a:rPr lang="ja-JP" altLang="ja-JP" sz="2800" b="1" dirty="0">
                <a:latin typeface="メイリオ"/>
                <a:ea typeface="メイリオ"/>
                <a:cs typeface="メイリオ"/>
              </a:rPr>
              <a:t>　</a:t>
            </a:r>
            <a:r>
              <a:rPr lang="ja-JP" altLang="en-US" sz="2800" b="1" dirty="0" smtClean="0">
                <a:latin typeface="メイリオ"/>
                <a:ea typeface="メイリオ"/>
                <a:cs typeface="メイリオ"/>
              </a:rPr>
              <a:t>解答</a:t>
            </a:r>
            <a:r>
              <a:rPr lang="ja-JP" altLang="ja-JP" sz="2800" b="1" dirty="0" smtClean="0">
                <a:latin typeface="メイリオ"/>
                <a:ea typeface="メイリオ"/>
                <a:cs typeface="メイリオ"/>
              </a:rPr>
              <a:t>により</a:t>
            </a:r>
            <a:r>
              <a:rPr lang="ja-JP" altLang="ja-JP" sz="2800" b="1" dirty="0">
                <a:latin typeface="メイリオ"/>
                <a:ea typeface="メイリオ"/>
                <a:cs typeface="メイリオ"/>
              </a:rPr>
              <a:t>設問数は異なり、回答者</a:t>
            </a:r>
            <a:r>
              <a:rPr lang="ja-JP" altLang="ja-JP" sz="2800" b="1" dirty="0" smtClean="0">
                <a:latin typeface="メイリオ"/>
                <a:ea typeface="メイリオ"/>
                <a:cs typeface="メイリオ"/>
              </a:rPr>
              <a:t>は</a:t>
            </a:r>
            <a:r>
              <a:rPr lang="en-US" altLang="zh-CHT" sz="2800" b="1" dirty="0">
                <a:latin typeface="メイリオ"/>
                <a:ea typeface="メイリオ"/>
                <a:cs typeface="メイリオ"/>
              </a:rPr>
              <a:t>24</a:t>
            </a:r>
            <a:r>
              <a:rPr lang="zh-CHT" altLang="en-US" sz="2800" b="1" dirty="0">
                <a:latin typeface="メイリオ"/>
                <a:ea typeface="メイリオ"/>
                <a:cs typeface="メイリオ"/>
              </a:rPr>
              <a:t>個</a:t>
            </a:r>
            <a:r>
              <a:rPr lang="en-US" altLang="zh-CHT" sz="2800" b="1" dirty="0">
                <a:latin typeface="メイリオ"/>
                <a:ea typeface="メイリオ"/>
                <a:cs typeface="メイリオ"/>
              </a:rPr>
              <a:t>〜</a:t>
            </a:r>
            <a:r>
              <a:rPr lang="en-US" altLang="zh-CHT" sz="2800" b="1" dirty="0" smtClean="0">
                <a:latin typeface="メイリオ"/>
                <a:ea typeface="メイリオ"/>
                <a:cs typeface="メイリオ"/>
              </a:rPr>
              <a:t>43</a:t>
            </a:r>
            <a:r>
              <a:rPr lang="zh-CHT" altLang="en-US" sz="2800" b="1" dirty="0" smtClean="0">
                <a:latin typeface="メイリオ"/>
                <a:ea typeface="メイリオ"/>
                <a:cs typeface="メイリオ"/>
              </a:rPr>
              <a:t>個</a:t>
            </a:r>
            <a:endParaRPr lang="en-US" altLang="zh-CHT" sz="2800" b="1" dirty="0" smtClean="0">
              <a:latin typeface="メイリオ"/>
              <a:ea typeface="メイリオ"/>
              <a:cs typeface="メイリオ"/>
            </a:endParaRPr>
          </a:p>
          <a:p>
            <a:r>
              <a:rPr lang="ja-JP" altLang="zh-CHT" sz="2800" b="1" dirty="0">
                <a:latin typeface="メイリオ"/>
                <a:ea typeface="メイリオ"/>
                <a:cs typeface="メイリオ"/>
              </a:rPr>
              <a:t>　</a:t>
            </a:r>
            <a:r>
              <a:rPr lang="ja-JP" altLang="ja-JP" sz="2800" b="1" dirty="0" smtClean="0">
                <a:latin typeface="メイリオ"/>
                <a:ea typeface="メイリオ"/>
                <a:cs typeface="メイリオ"/>
              </a:rPr>
              <a:t>を回答。</a:t>
            </a:r>
            <a:endParaRPr lang="en-US" altLang="ja-JP" sz="2800" b="1" dirty="0" smtClean="0">
              <a:latin typeface="メイリオ"/>
              <a:ea typeface="メイリオ"/>
              <a:cs typeface="メイリオ"/>
            </a:endParaRPr>
          </a:p>
          <a:p>
            <a:pPr marL="285750" indent="-285750">
              <a:buFont typeface="Wingdings" charset="2"/>
              <a:buChar char="p"/>
            </a:pPr>
            <a:r>
              <a:rPr lang="ja-JP" altLang="ja-JP" sz="2800" b="1" dirty="0" smtClean="0">
                <a:latin typeface="メイリオ"/>
                <a:ea typeface="メイリオ"/>
                <a:cs typeface="メイリオ"/>
              </a:rPr>
              <a:t>一部</a:t>
            </a:r>
            <a:r>
              <a:rPr lang="ja-JP" altLang="ja-JP" sz="2800" b="1" dirty="0">
                <a:latin typeface="メイリオ"/>
                <a:ea typeface="メイリオ"/>
                <a:cs typeface="メイリオ"/>
              </a:rPr>
              <a:t>設問を必須回答とし、他は任意</a:t>
            </a:r>
            <a:r>
              <a:rPr lang="ja-JP" altLang="ja-JP" sz="2800" b="1" dirty="0" smtClean="0">
                <a:latin typeface="メイリオ"/>
                <a:ea typeface="メイリオ"/>
                <a:cs typeface="メイリオ"/>
              </a:rPr>
              <a:t>回答。</a:t>
            </a:r>
            <a:endParaRPr lang="en-US" altLang="ja-JP" sz="2800" b="1" dirty="0" smtClean="0">
              <a:latin typeface="メイリオ"/>
              <a:ea typeface="メイリオ"/>
              <a:cs typeface="メイリオ"/>
            </a:endParaRPr>
          </a:p>
          <a:p>
            <a:endParaRPr lang="en-US" altLang="ja-JP" sz="1100" b="1" dirty="0" smtClean="0">
              <a:latin typeface="メイリオ"/>
              <a:ea typeface="メイリオ"/>
              <a:cs typeface="メイリオ"/>
            </a:endParaRPr>
          </a:p>
          <a:p>
            <a:pPr marL="285750" indent="-285750">
              <a:buFont typeface="Wingdings" charset="2"/>
              <a:buChar char="p"/>
            </a:pPr>
            <a:r>
              <a:rPr lang="ja-JP" altLang="ja-JP" sz="2800" b="1" dirty="0" smtClean="0">
                <a:latin typeface="メイリオ"/>
                <a:ea typeface="メイリオ"/>
                <a:cs typeface="メイリオ"/>
              </a:rPr>
              <a:t>設問の構成は以下</a:t>
            </a:r>
            <a:r>
              <a:rPr lang="ja-JP" altLang="ja-JP" sz="2800" b="1" dirty="0">
                <a:latin typeface="メイリオ"/>
                <a:ea typeface="メイリオ"/>
                <a:cs typeface="メイリオ"/>
              </a:rPr>
              <a:t>5</a:t>
            </a:r>
            <a:r>
              <a:rPr lang="ja-JP" altLang="en-US" sz="2800" b="1" dirty="0" smtClean="0">
                <a:latin typeface="メイリオ"/>
                <a:ea typeface="メイリオ"/>
                <a:cs typeface="メイリオ"/>
              </a:rPr>
              <a:t>軸</a:t>
            </a:r>
            <a:endParaRPr lang="ja-JP" altLang="ja-JP" sz="2800" b="1" dirty="0" smtClean="0">
              <a:latin typeface="メイリオ"/>
              <a:ea typeface="メイリオ"/>
              <a:cs typeface="メイリオ"/>
            </a:endParaRPr>
          </a:p>
          <a:p>
            <a:r>
              <a:rPr lang="ja-JP" altLang="en-US" sz="2400" b="1" dirty="0" smtClean="0">
                <a:latin typeface="メイリオ"/>
                <a:ea typeface="メイリオ"/>
                <a:cs typeface="メイリオ"/>
              </a:rPr>
              <a:t>　</a:t>
            </a:r>
            <a:r>
              <a:rPr lang="en-US" altLang="ja-JP" sz="2400" b="1" dirty="0" smtClean="0">
                <a:latin typeface="メイリオ"/>
                <a:ea typeface="メイリオ"/>
                <a:cs typeface="メイリオ"/>
              </a:rPr>
              <a:t> </a:t>
            </a:r>
            <a:r>
              <a:rPr lang="ja-JP" altLang="en-US" sz="2400" b="1" dirty="0" smtClean="0">
                <a:latin typeface="メイリオ"/>
                <a:ea typeface="メイリオ"/>
                <a:cs typeface="メイリオ"/>
              </a:rPr>
              <a:t>１　回答者属性について</a:t>
            </a:r>
          </a:p>
          <a:p>
            <a:r>
              <a:rPr lang="en-US" altLang="en-US" sz="2400" b="1" dirty="0">
                <a:latin typeface="メイリオ"/>
                <a:ea typeface="メイリオ"/>
                <a:cs typeface="メイリオ"/>
              </a:rPr>
              <a:t> </a:t>
            </a:r>
            <a:r>
              <a:rPr lang="ja-JP" altLang="en-US" sz="2400" b="1" dirty="0" smtClean="0">
                <a:latin typeface="メイリオ"/>
                <a:ea typeface="メイリオ"/>
                <a:cs typeface="メイリオ"/>
              </a:rPr>
              <a:t>　２　性的マイノリティに関する知識について</a:t>
            </a:r>
            <a:endParaRPr lang="en-US" altLang="ja-JP" sz="2400" b="1" dirty="0" smtClean="0">
              <a:latin typeface="メイリオ"/>
              <a:ea typeface="メイリオ"/>
              <a:cs typeface="メイリオ"/>
            </a:endParaRPr>
          </a:p>
          <a:p>
            <a:r>
              <a:rPr lang="en-US" altLang="en-US" sz="2400" b="1" dirty="0">
                <a:latin typeface="メイリオ"/>
                <a:ea typeface="メイリオ"/>
                <a:cs typeface="メイリオ"/>
              </a:rPr>
              <a:t> </a:t>
            </a:r>
            <a:r>
              <a:rPr lang="ja-JP" altLang="en-US" sz="2400" b="1" dirty="0" smtClean="0">
                <a:latin typeface="メイリオ"/>
                <a:ea typeface="メイリオ"/>
                <a:cs typeface="メイリオ"/>
              </a:rPr>
              <a:t>　３　就労支援経験について</a:t>
            </a:r>
          </a:p>
          <a:p>
            <a:r>
              <a:rPr lang="en-US" altLang="en-US" sz="2400" b="1" dirty="0">
                <a:latin typeface="メイリオ"/>
                <a:ea typeface="メイリオ"/>
                <a:cs typeface="メイリオ"/>
              </a:rPr>
              <a:t> </a:t>
            </a:r>
            <a:r>
              <a:rPr lang="ja-JP" altLang="en-US" sz="2400" b="1" dirty="0" smtClean="0">
                <a:latin typeface="メイリオ"/>
                <a:ea typeface="メイリオ"/>
                <a:cs typeface="メイリオ"/>
              </a:rPr>
              <a:t>　４　支援体制構築について</a:t>
            </a:r>
          </a:p>
          <a:p>
            <a:r>
              <a:rPr lang="en-US" altLang="en-US" sz="2400" b="1" dirty="0">
                <a:latin typeface="メイリオ"/>
                <a:ea typeface="メイリオ"/>
                <a:cs typeface="メイリオ"/>
              </a:rPr>
              <a:t> </a:t>
            </a:r>
            <a:r>
              <a:rPr lang="ja-JP" altLang="en-US" sz="2400" b="1" dirty="0" smtClean="0">
                <a:latin typeface="メイリオ"/>
                <a:ea typeface="メイリオ"/>
                <a:cs typeface="メイリオ"/>
              </a:rPr>
              <a:t>　５　コメント等</a:t>
            </a:r>
          </a:p>
          <a:p>
            <a:endParaRPr lang="ja-JP" altLang="en-US" sz="2400" b="1" dirty="0">
              <a:latin typeface="メイリオ"/>
              <a:ea typeface="メイリオ"/>
              <a:cs typeface="メイリオ"/>
            </a:endParaRPr>
          </a:p>
        </p:txBody>
      </p:sp>
      <p:sp>
        <p:nvSpPr>
          <p:cNvPr id="16" name="正方形/長方形 15"/>
          <p:cNvSpPr/>
          <p:nvPr/>
        </p:nvSpPr>
        <p:spPr>
          <a:xfrm>
            <a:off x="6546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17" name="正方形/長方形 16"/>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18" name="正方形/長方形 17"/>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19" name="正方形/長方形 18"/>
          <p:cNvSpPr/>
          <p:nvPr/>
        </p:nvSpPr>
        <p:spPr>
          <a:xfrm>
            <a:off x="8490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Tree>
    <p:extLst>
      <p:ext uri="{BB962C8B-B14F-4D97-AF65-F5344CB8AC3E}">
        <p14:creationId xmlns:p14="http://schemas.microsoft.com/office/powerpoint/2010/main" val="18698215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738EFC2-4048-DD45-B63C-B1249E7041DB}" type="slidenum">
              <a:rPr kumimoji="1" lang="ja-JP" altLang="en-US" smtClean="0"/>
              <a:t>16</a:t>
            </a:fld>
            <a:endParaRPr kumimoji="1" lang="ja-JP" altLang="en-US"/>
          </a:p>
        </p:txBody>
      </p:sp>
      <p:cxnSp>
        <p:nvCxnSpPr>
          <p:cNvPr id="7" name="直線コネクタ 6"/>
          <p:cNvCxnSpPr/>
          <p:nvPr/>
        </p:nvCxnSpPr>
        <p:spPr>
          <a:xfrm>
            <a:off x="116382" y="481086"/>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86850" y="61082"/>
            <a:ext cx="7043501" cy="461665"/>
          </a:xfrm>
          <a:prstGeom prst="rect">
            <a:avLst/>
          </a:prstGeom>
          <a:noFill/>
        </p:spPr>
        <p:txBody>
          <a:bodyPr wrap="square" rtlCol="0">
            <a:spAutoFit/>
          </a:bodyPr>
          <a:lstStyle/>
          <a:p>
            <a:r>
              <a:rPr lang="ja-JP" altLang="en-US" sz="2400" b="1" dirty="0" smtClean="0">
                <a:latin typeface="メイリオ"/>
                <a:ea typeface="メイリオ"/>
                <a:cs typeface="メイリオ"/>
              </a:rPr>
              <a:t>有効回答の選定</a:t>
            </a:r>
            <a:endParaRPr lang="ja-JP" altLang="en-US" sz="2400" b="1" dirty="0">
              <a:latin typeface="メイリオ"/>
              <a:ea typeface="メイリオ"/>
              <a:cs typeface="メイリオ"/>
            </a:endParaRPr>
          </a:p>
        </p:txBody>
      </p:sp>
      <p:sp>
        <p:nvSpPr>
          <p:cNvPr id="2" name="正方形/長方形 1"/>
          <p:cNvSpPr/>
          <p:nvPr/>
        </p:nvSpPr>
        <p:spPr>
          <a:xfrm>
            <a:off x="53470" y="645265"/>
            <a:ext cx="9027618" cy="2677656"/>
          </a:xfrm>
          <a:prstGeom prst="rect">
            <a:avLst/>
          </a:prstGeom>
        </p:spPr>
        <p:txBody>
          <a:bodyPr wrap="square">
            <a:spAutoFit/>
          </a:bodyPr>
          <a:lstStyle/>
          <a:p>
            <a:r>
              <a:rPr lang="ja-JP" altLang="en-US" sz="2400" b="1" dirty="0" smtClean="0">
                <a:latin typeface="メイリオ"/>
                <a:ea typeface="メイリオ"/>
                <a:cs typeface="メイリオ"/>
              </a:rPr>
              <a:t>全</a:t>
            </a:r>
            <a:r>
              <a:rPr lang="ja-JP" altLang="ja-JP" sz="2400" b="1" dirty="0" smtClean="0">
                <a:latin typeface="メイリオ"/>
                <a:ea typeface="メイリオ"/>
                <a:cs typeface="メイリオ"/>
              </a:rPr>
              <a:t>2</a:t>
            </a:r>
            <a:r>
              <a:rPr lang="en-US" altLang="ja-JP" sz="2400" b="1" dirty="0" smtClean="0">
                <a:latin typeface="メイリオ"/>
                <a:ea typeface="メイリオ"/>
                <a:cs typeface="メイリオ"/>
              </a:rPr>
              <a:t>94</a:t>
            </a:r>
            <a:r>
              <a:rPr lang="ja-JP" altLang="en-US" sz="2400" b="1" dirty="0" smtClean="0">
                <a:latin typeface="メイリオ"/>
                <a:ea typeface="メイリオ"/>
                <a:cs typeface="メイリオ"/>
              </a:rPr>
              <a:t>回答</a:t>
            </a:r>
            <a:r>
              <a:rPr lang="ja-JP" altLang="en-US" sz="2400" b="1" dirty="0">
                <a:latin typeface="メイリオ"/>
                <a:ea typeface="メイリオ"/>
                <a:cs typeface="メイリオ"/>
              </a:rPr>
              <a:t>のうち、</a:t>
            </a:r>
            <a:r>
              <a:rPr lang="ja-JP" altLang="en-US" sz="2400" b="1" dirty="0" smtClean="0">
                <a:latin typeface="メイリオ"/>
                <a:ea typeface="メイリオ"/>
                <a:cs typeface="メイリオ"/>
              </a:rPr>
              <a:t>以下２軸</a:t>
            </a:r>
            <a:r>
              <a:rPr lang="ja-JP" altLang="en-US" sz="2400" b="1" dirty="0">
                <a:latin typeface="メイリオ"/>
                <a:ea typeface="メイリオ"/>
                <a:cs typeface="メイリオ"/>
              </a:rPr>
              <a:t>を除いたものを、</a:t>
            </a:r>
            <a:endParaRPr lang="en-US" altLang="ja-JP" sz="2400" b="1" dirty="0">
              <a:latin typeface="メイリオ"/>
              <a:ea typeface="メイリオ"/>
              <a:cs typeface="メイリオ"/>
            </a:endParaRPr>
          </a:p>
          <a:p>
            <a:r>
              <a:rPr lang="ja-JP" altLang="en-US" sz="2400" b="1" dirty="0">
                <a:latin typeface="メイリオ"/>
                <a:ea typeface="メイリオ"/>
                <a:cs typeface="メイリオ"/>
              </a:rPr>
              <a:t>該当するデータとして分析した</a:t>
            </a:r>
            <a:r>
              <a:rPr lang="ja-JP" altLang="en-US" sz="2400" b="1" dirty="0" smtClean="0">
                <a:latin typeface="メイリオ"/>
                <a:ea typeface="メイリオ"/>
                <a:cs typeface="メイリオ"/>
              </a:rPr>
              <a:t>。</a:t>
            </a:r>
            <a:endParaRPr lang="en-US" altLang="ja-JP" sz="2400" b="1" dirty="0" smtClean="0">
              <a:latin typeface="メイリオ"/>
              <a:ea typeface="メイリオ"/>
              <a:cs typeface="メイリオ"/>
            </a:endParaRPr>
          </a:p>
          <a:p>
            <a:r>
              <a:rPr lang="ja-JP" altLang="en-US" sz="2400" b="1" dirty="0" smtClean="0">
                <a:latin typeface="メイリオ"/>
                <a:ea typeface="メイリオ"/>
                <a:cs typeface="メイリオ"/>
              </a:rPr>
              <a:t>分析</a:t>
            </a:r>
            <a:r>
              <a:rPr lang="ja-JP" altLang="en-US" sz="2400" b="1" dirty="0">
                <a:latin typeface="メイリオ"/>
                <a:ea typeface="メイリオ"/>
                <a:cs typeface="メイリオ"/>
              </a:rPr>
              <a:t>した回答数</a:t>
            </a:r>
            <a:r>
              <a:rPr lang="en-US" altLang="ja-JP" sz="2400" b="1" dirty="0" smtClean="0">
                <a:latin typeface="メイリオ"/>
                <a:ea typeface="メイリオ"/>
                <a:cs typeface="メイリオ"/>
              </a:rPr>
              <a:t>239</a:t>
            </a:r>
            <a:r>
              <a:rPr lang="ja-JP" altLang="en-US" sz="2400" b="1" dirty="0" smtClean="0">
                <a:latin typeface="メイリオ"/>
                <a:ea typeface="メイリオ"/>
                <a:cs typeface="メイリオ"/>
              </a:rPr>
              <a:t>回答</a:t>
            </a:r>
            <a:r>
              <a:rPr lang="ja-JP" altLang="en-US" sz="2400" b="1" dirty="0">
                <a:latin typeface="メイリオ"/>
                <a:ea typeface="メイリオ"/>
                <a:cs typeface="メイリオ"/>
              </a:rPr>
              <a:t>であった。</a:t>
            </a:r>
            <a:endParaRPr lang="en-US" altLang="ja-JP" sz="2400" b="1" dirty="0">
              <a:latin typeface="メイリオ"/>
              <a:ea typeface="メイリオ"/>
              <a:cs typeface="メイリオ"/>
            </a:endParaRPr>
          </a:p>
          <a:p>
            <a:endParaRPr lang="en-US" altLang="ja-JP" sz="2400" b="1" dirty="0">
              <a:latin typeface="メイリオ"/>
              <a:ea typeface="メイリオ"/>
              <a:cs typeface="メイリオ"/>
            </a:endParaRPr>
          </a:p>
          <a:p>
            <a:endParaRPr lang="en-US" altLang="ja-JP" sz="2400" b="1" dirty="0">
              <a:latin typeface="メイリオ"/>
              <a:ea typeface="メイリオ"/>
              <a:cs typeface="メイリオ"/>
            </a:endParaRPr>
          </a:p>
          <a:p>
            <a:r>
              <a:rPr lang="ja-JP" altLang="en-US" sz="2400" b="1" dirty="0">
                <a:latin typeface="メイリオ"/>
                <a:ea typeface="メイリオ"/>
                <a:cs typeface="メイリオ"/>
              </a:rPr>
              <a:t>　　１　支援経験のない方</a:t>
            </a:r>
          </a:p>
          <a:p>
            <a:r>
              <a:rPr lang="ja-JP" altLang="en-US" sz="2400" b="1" dirty="0">
                <a:latin typeface="メイリオ"/>
                <a:ea typeface="メイリオ"/>
                <a:cs typeface="メイリオ"/>
              </a:rPr>
              <a:t>　　２　途中までの</a:t>
            </a:r>
            <a:r>
              <a:rPr lang="ja-JP" altLang="en-US" sz="2400" b="1" dirty="0" smtClean="0">
                <a:latin typeface="メイリオ"/>
                <a:ea typeface="メイリオ"/>
                <a:cs typeface="メイリオ"/>
              </a:rPr>
              <a:t>回答者</a:t>
            </a:r>
            <a:endParaRPr lang="ja-JP" altLang="en-US" sz="2400" b="1" dirty="0">
              <a:latin typeface="メイリオ"/>
              <a:ea typeface="メイリオ"/>
              <a:cs typeface="メイリオ"/>
            </a:endParaRPr>
          </a:p>
        </p:txBody>
      </p:sp>
      <p:sp>
        <p:nvSpPr>
          <p:cNvPr id="9" name="テキスト ボックス 8"/>
          <p:cNvSpPr txBox="1"/>
          <p:nvPr/>
        </p:nvSpPr>
        <p:spPr>
          <a:xfrm>
            <a:off x="123372" y="6634768"/>
            <a:ext cx="1800493" cy="230832"/>
          </a:xfrm>
          <a:prstGeom prst="rect">
            <a:avLst/>
          </a:prstGeom>
          <a:noFill/>
        </p:spPr>
        <p:txBody>
          <a:bodyPr wrap="none" rtlCol="0">
            <a:spAutoFit/>
          </a:bodyPr>
          <a:lstStyle/>
          <a:p>
            <a:r>
              <a:rPr lang="en-US" altLang="ja-JP" sz="900" dirty="0" smtClean="0">
                <a:latin typeface="メイリオ"/>
                <a:ea typeface="メイリオ"/>
                <a:cs typeface="メイリオ"/>
              </a:rPr>
              <a:t>※</a:t>
            </a:r>
            <a:r>
              <a:rPr lang="ja-JP" altLang="en-US" sz="900" dirty="0" smtClean="0">
                <a:latin typeface="メイリオ"/>
                <a:ea typeface="メイリオ"/>
                <a:cs typeface="メイリオ"/>
              </a:rPr>
              <a:t>無断転載は固くお断りします</a:t>
            </a:r>
            <a:endParaRPr kumimoji="1" lang="ja-JP" altLang="en-US" sz="900" dirty="0">
              <a:latin typeface="メイリオ"/>
              <a:ea typeface="メイリオ"/>
              <a:cs typeface="メイリオ"/>
            </a:endParaRPr>
          </a:p>
        </p:txBody>
      </p:sp>
      <p:sp>
        <p:nvSpPr>
          <p:cNvPr id="10" name="正方形/長方形 9"/>
          <p:cNvSpPr/>
          <p:nvPr/>
        </p:nvSpPr>
        <p:spPr>
          <a:xfrm>
            <a:off x="6546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chemeClr val="tx1"/>
                </a:solidFill>
              </a:rPr>
              <a:t>LGBT</a:t>
            </a:r>
            <a:endParaRPr kumimoji="1" lang="ja-JP" altLang="en-US" sz="1600" dirty="0">
              <a:solidFill>
                <a:schemeClr val="tx1"/>
              </a:solidFill>
            </a:endParaRPr>
          </a:p>
        </p:txBody>
      </p:sp>
      <p:sp>
        <p:nvSpPr>
          <p:cNvPr id="11" name="正方形/長方形 10"/>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rPr>
              <a:t>LGB</a:t>
            </a:r>
            <a:r>
              <a:rPr kumimoji="1" lang="ja-JP" altLang="en-US" sz="1200" dirty="0" smtClean="0">
                <a:solidFill>
                  <a:schemeClr val="tx1"/>
                </a:solidFill>
              </a:rPr>
              <a:t>他</a:t>
            </a:r>
            <a:endParaRPr kumimoji="1" lang="ja-JP" altLang="en-US" sz="1200" dirty="0">
              <a:solidFill>
                <a:schemeClr val="tx1"/>
              </a:solidFill>
            </a:endParaRPr>
          </a:p>
        </p:txBody>
      </p:sp>
      <p:sp>
        <p:nvSpPr>
          <p:cNvPr id="12" name="正方形/長方形 11"/>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rPr>
              <a:t>T</a:t>
            </a:r>
            <a:endParaRPr kumimoji="1" lang="ja-JP" altLang="en-US" sz="1600" dirty="0">
              <a:solidFill>
                <a:schemeClr val="tx1"/>
              </a:solidFill>
            </a:endParaRPr>
          </a:p>
        </p:txBody>
      </p:sp>
      <p:sp>
        <p:nvSpPr>
          <p:cNvPr id="13" name="正方形/長方形 12"/>
          <p:cNvSpPr/>
          <p:nvPr/>
        </p:nvSpPr>
        <p:spPr>
          <a:xfrm>
            <a:off x="8490484" y="-15679"/>
            <a:ext cx="648000" cy="3240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rPr>
              <a:t>支援者</a:t>
            </a:r>
            <a:endParaRPr kumimoji="1" lang="ja-JP" altLang="en-US" sz="1200" dirty="0">
              <a:solidFill>
                <a:schemeClr val="tx1"/>
              </a:solidFill>
            </a:endParaRPr>
          </a:p>
        </p:txBody>
      </p:sp>
    </p:spTree>
    <p:extLst>
      <p:ext uri="{BB962C8B-B14F-4D97-AF65-F5344CB8AC3E}">
        <p14:creationId xmlns:p14="http://schemas.microsoft.com/office/powerpoint/2010/main" val="3331296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738EFC2-4048-DD45-B63C-B1249E7041DB}" type="slidenum">
              <a:rPr kumimoji="1" lang="ja-JP" altLang="en-US" smtClean="0"/>
              <a:t>17</a:t>
            </a:fld>
            <a:endParaRPr kumimoji="1" lang="ja-JP" altLang="en-US"/>
          </a:p>
        </p:txBody>
      </p:sp>
      <p:cxnSp>
        <p:nvCxnSpPr>
          <p:cNvPr id="5" name="直線コネクタ 4"/>
          <p:cNvCxnSpPr/>
          <p:nvPr/>
        </p:nvCxnSpPr>
        <p:spPr>
          <a:xfrm>
            <a:off x="265792" y="705201"/>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236260" y="195551"/>
            <a:ext cx="7043501" cy="461665"/>
          </a:xfrm>
          <a:prstGeom prst="rect">
            <a:avLst/>
          </a:prstGeom>
          <a:noFill/>
        </p:spPr>
        <p:txBody>
          <a:bodyPr wrap="square" rtlCol="0">
            <a:spAutoFit/>
          </a:bodyPr>
          <a:lstStyle/>
          <a:p>
            <a:r>
              <a:rPr lang="ja-JP" altLang="en-US" sz="2400" b="1" dirty="0" smtClean="0">
                <a:latin typeface="メイリオ"/>
                <a:ea typeface="メイリオ"/>
                <a:cs typeface="メイリオ"/>
              </a:rPr>
              <a:t>回答者特性＜年代＞</a:t>
            </a:r>
            <a:endParaRPr lang="ja-JP" altLang="en-US" sz="2400" b="1" dirty="0">
              <a:latin typeface="メイリオ"/>
              <a:ea typeface="メイリオ"/>
              <a:cs typeface="メイリオ"/>
            </a:endParaRPr>
          </a:p>
        </p:txBody>
      </p:sp>
      <p:sp>
        <p:nvSpPr>
          <p:cNvPr id="2" name="テキスト ボックス 1"/>
          <p:cNvSpPr txBox="1"/>
          <p:nvPr/>
        </p:nvSpPr>
        <p:spPr>
          <a:xfrm>
            <a:off x="59764" y="4990355"/>
            <a:ext cx="9084235" cy="1477328"/>
          </a:xfrm>
          <a:prstGeom prst="rect">
            <a:avLst/>
          </a:prstGeom>
          <a:noFill/>
        </p:spPr>
        <p:txBody>
          <a:bodyPr wrap="square" rtlCol="0">
            <a:spAutoFit/>
          </a:bodyPr>
          <a:lstStyle/>
          <a:p>
            <a:pPr marL="342900" indent="-342900">
              <a:buFont typeface="Wingdings" charset="2"/>
              <a:buChar char="ü"/>
            </a:pPr>
            <a:r>
              <a:rPr lang="ja-JP" altLang="en-US" sz="2000" b="1" dirty="0" smtClean="0">
                <a:latin typeface="メイリオ"/>
                <a:ea typeface="メイリオ"/>
                <a:cs typeface="メイリオ"/>
              </a:rPr>
              <a:t>三菱</a:t>
            </a:r>
            <a:r>
              <a:rPr lang="en-US" altLang="ja-JP" sz="2000" b="1" dirty="0">
                <a:latin typeface="メイリオ"/>
                <a:ea typeface="メイリオ"/>
                <a:cs typeface="メイリオ"/>
              </a:rPr>
              <a:t>UFJ</a:t>
            </a:r>
            <a:r>
              <a:rPr lang="ja-JP" altLang="en-US" sz="2000" b="1" dirty="0">
                <a:latin typeface="メイリオ"/>
                <a:ea typeface="メイリオ"/>
                <a:cs typeface="メイリオ"/>
              </a:rPr>
              <a:t>リサーチ</a:t>
            </a:r>
            <a:r>
              <a:rPr lang="en-US" altLang="ja-JP" sz="2000" b="1" dirty="0">
                <a:latin typeface="メイリオ"/>
                <a:ea typeface="メイリオ"/>
                <a:cs typeface="メイリオ"/>
              </a:rPr>
              <a:t>&amp;</a:t>
            </a:r>
            <a:r>
              <a:rPr lang="ja-JP" altLang="en-US" sz="2000" b="1" dirty="0">
                <a:latin typeface="メイリオ"/>
                <a:ea typeface="メイリオ"/>
                <a:cs typeface="メイリオ"/>
              </a:rPr>
              <a:t>コンサルティングの「キャリア・コンサルティングに関する実態調査結果報告書」の回答者と比較し</a:t>
            </a:r>
            <a:r>
              <a:rPr lang="ja-JP" altLang="en-US" sz="2000" b="1" dirty="0" smtClean="0">
                <a:latin typeface="メイリオ"/>
                <a:ea typeface="メイリオ"/>
                <a:cs typeface="メイリオ"/>
              </a:rPr>
              <a:t>、本調査は</a:t>
            </a:r>
            <a:r>
              <a:rPr lang="en-US" altLang="ja-JP" sz="2000" b="1" dirty="0" smtClean="0">
                <a:latin typeface="メイリオ"/>
                <a:ea typeface="メイリオ"/>
                <a:cs typeface="メイリオ"/>
              </a:rPr>
              <a:t>20</a:t>
            </a:r>
            <a:r>
              <a:rPr lang="ja-JP" altLang="en-US" sz="2000" b="1" dirty="0">
                <a:latin typeface="メイリオ"/>
                <a:ea typeface="メイリオ"/>
                <a:cs typeface="メイリオ"/>
              </a:rPr>
              <a:t>代の回答者が</a:t>
            </a:r>
            <a:r>
              <a:rPr lang="en-US" altLang="ja-JP" sz="2000" b="1" dirty="0">
                <a:latin typeface="メイリオ"/>
                <a:ea typeface="メイリオ"/>
                <a:cs typeface="メイリオ"/>
              </a:rPr>
              <a:t>9.90%</a:t>
            </a:r>
            <a:r>
              <a:rPr lang="ja-JP" altLang="en-US" sz="2000" b="1" dirty="0">
                <a:latin typeface="メイリオ"/>
                <a:ea typeface="メイリオ"/>
                <a:cs typeface="メイリオ"/>
              </a:rPr>
              <a:t>多く、</a:t>
            </a:r>
            <a:r>
              <a:rPr lang="en-US" altLang="ja-JP" sz="2000" b="1" dirty="0">
                <a:latin typeface="メイリオ"/>
                <a:ea typeface="メイリオ"/>
                <a:cs typeface="メイリオ"/>
              </a:rPr>
              <a:t>60</a:t>
            </a:r>
            <a:r>
              <a:rPr lang="ja-JP" altLang="en-US" sz="2000" b="1" dirty="0">
                <a:latin typeface="メイリオ"/>
                <a:ea typeface="メイリオ"/>
                <a:cs typeface="メイリオ"/>
              </a:rPr>
              <a:t>代以上が</a:t>
            </a:r>
            <a:r>
              <a:rPr lang="en-US" altLang="ja-JP" sz="2000" b="1" dirty="0">
                <a:latin typeface="メイリオ"/>
                <a:ea typeface="メイリオ"/>
                <a:cs typeface="メイリオ"/>
              </a:rPr>
              <a:t>7.21%</a:t>
            </a:r>
            <a:r>
              <a:rPr lang="ja-JP" altLang="en-US" sz="2000" b="1" dirty="0">
                <a:latin typeface="メイリオ"/>
                <a:ea typeface="メイリオ"/>
                <a:cs typeface="メイリオ"/>
              </a:rPr>
              <a:t>少なく、若年層の回答が</a:t>
            </a:r>
            <a:r>
              <a:rPr lang="ja-JP" altLang="en-US" sz="2000" b="1" dirty="0" smtClean="0">
                <a:latin typeface="メイリオ"/>
                <a:ea typeface="メイリオ"/>
                <a:cs typeface="メイリオ"/>
              </a:rPr>
              <a:t>目立つ。</a:t>
            </a:r>
            <a:endParaRPr lang="ja-JP" altLang="en-US" sz="2000" b="1" dirty="0">
              <a:latin typeface="メイリオ"/>
              <a:ea typeface="メイリオ"/>
              <a:cs typeface="メイリオ"/>
            </a:endParaRPr>
          </a:p>
          <a:p>
            <a:endParaRPr lang="en-US" altLang="ja-JP" sz="1000" b="1" dirty="0">
              <a:latin typeface="メイリオ"/>
              <a:ea typeface="メイリオ"/>
              <a:cs typeface="メイリオ"/>
            </a:endParaRPr>
          </a:p>
          <a:p>
            <a:r>
              <a:rPr lang="ja-JP" altLang="en-US" sz="1000" b="1" dirty="0" smtClean="0">
                <a:latin typeface="メイリオ"/>
                <a:ea typeface="メイリオ"/>
                <a:cs typeface="メイリオ"/>
              </a:rPr>
              <a:t>出展：</a:t>
            </a:r>
            <a:r>
              <a:rPr lang="ja-JP" altLang="ja-JP" sz="1000" b="1" dirty="0" smtClean="0">
                <a:latin typeface="メイリオ"/>
                <a:ea typeface="メイリオ"/>
                <a:cs typeface="メイリオ"/>
              </a:rPr>
              <a:t>三菱</a:t>
            </a:r>
            <a:r>
              <a:rPr lang="en-US" altLang="ja-JP" sz="1000" b="1" dirty="0">
                <a:latin typeface="メイリオ"/>
                <a:ea typeface="メイリオ"/>
                <a:cs typeface="メイリオ"/>
              </a:rPr>
              <a:t>UFJ</a:t>
            </a:r>
            <a:r>
              <a:rPr lang="ja-JP" altLang="ja-JP" sz="1000" b="1" dirty="0">
                <a:latin typeface="メイリオ"/>
                <a:ea typeface="メイリオ"/>
                <a:cs typeface="メイリオ"/>
              </a:rPr>
              <a:t>リサーチ</a:t>
            </a:r>
            <a:r>
              <a:rPr lang="en-US" altLang="ja-JP" sz="1000" b="1" dirty="0">
                <a:latin typeface="メイリオ"/>
                <a:ea typeface="メイリオ"/>
                <a:cs typeface="メイリオ"/>
              </a:rPr>
              <a:t>&amp;</a:t>
            </a:r>
            <a:r>
              <a:rPr lang="ja-JP" altLang="ja-JP" sz="1000" b="1" dirty="0">
                <a:latin typeface="メイリオ"/>
                <a:ea typeface="メイリオ"/>
                <a:cs typeface="メイリオ"/>
              </a:rPr>
              <a:t>コンサルティング</a:t>
            </a:r>
            <a:r>
              <a:rPr lang="en-US" altLang="ja-JP" sz="1000" b="1" dirty="0">
                <a:latin typeface="メイリオ"/>
                <a:ea typeface="メイリオ"/>
                <a:cs typeface="メイリオ"/>
              </a:rPr>
              <a:t>2011</a:t>
            </a:r>
            <a:r>
              <a:rPr lang="ja-JP" altLang="ja-JP" sz="1000" b="1" dirty="0">
                <a:latin typeface="メイリオ"/>
                <a:ea typeface="メイリオ"/>
                <a:cs typeface="メイリオ"/>
              </a:rPr>
              <a:t>年</a:t>
            </a:r>
            <a:r>
              <a:rPr lang="en-US" altLang="ja-JP" sz="1000" b="1" dirty="0">
                <a:latin typeface="メイリオ"/>
                <a:ea typeface="メイリオ"/>
                <a:cs typeface="メイリオ"/>
              </a:rPr>
              <a:t>3</a:t>
            </a:r>
            <a:r>
              <a:rPr lang="ja-JP" altLang="ja-JP" sz="1000" b="1" dirty="0">
                <a:latin typeface="メイリオ"/>
                <a:ea typeface="メイリオ"/>
                <a:cs typeface="メイリオ"/>
              </a:rPr>
              <a:t>月公開「キャリア・コンサルティングに関する実態調査結果報告書</a:t>
            </a:r>
            <a:r>
              <a:rPr lang="ja-JP" altLang="ja-JP" sz="1000" b="1" dirty="0" smtClean="0">
                <a:latin typeface="メイリオ"/>
                <a:ea typeface="メイリオ"/>
                <a:cs typeface="メイリオ"/>
              </a:rPr>
              <a:t>」</a:t>
            </a:r>
            <a:endParaRPr lang="en-US" altLang="ja-JP" sz="1000" b="1" dirty="0" smtClean="0">
              <a:latin typeface="メイリオ"/>
              <a:ea typeface="メイリオ"/>
              <a:cs typeface="メイリオ"/>
            </a:endParaRPr>
          </a:p>
          <a:p>
            <a:r>
              <a:rPr lang="ja-JP" altLang="ja-JP" sz="1000" b="1" dirty="0" smtClean="0">
                <a:latin typeface="メイリオ"/>
                <a:ea typeface="メイリオ"/>
                <a:cs typeface="メイリオ"/>
              </a:rPr>
              <a:t>（</a:t>
            </a:r>
            <a:r>
              <a:rPr lang="en-US" altLang="ja-JP" sz="1000" b="1" dirty="0">
                <a:latin typeface="メイリオ"/>
                <a:ea typeface="メイリオ"/>
                <a:cs typeface="メイリオ"/>
              </a:rPr>
              <a:t>https://</a:t>
            </a:r>
            <a:r>
              <a:rPr lang="en-US" altLang="ja-JP" sz="1000" b="1" dirty="0" err="1">
                <a:latin typeface="メイリオ"/>
                <a:ea typeface="メイリオ"/>
                <a:cs typeface="メイリオ"/>
              </a:rPr>
              <a:t>www.jil.go.jp</a:t>
            </a:r>
            <a:r>
              <a:rPr lang="en-US" altLang="ja-JP" sz="1000" b="1" dirty="0">
                <a:latin typeface="メイリオ"/>
                <a:ea typeface="メイリオ"/>
                <a:cs typeface="メイリオ"/>
              </a:rPr>
              <a:t>/press/documents/20160301.pdf</a:t>
            </a:r>
            <a:r>
              <a:rPr lang="ja-JP" altLang="ja-JP" sz="1000" b="1" dirty="0" smtClean="0">
                <a:latin typeface="メイリオ"/>
                <a:ea typeface="メイリオ"/>
                <a:cs typeface="メイリオ"/>
              </a:rPr>
              <a:t>）</a:t>
            </a:r>
            <a:endParaRPr lang="ja-JP" altLang="ja-JP" sz="1000" b="1" dirty="0">
              <a:latin typeface="メイリオ"/>
              <a:ea typeface="メイリオ"/>
              <a:cs typeface="メイリオ"/>
            </a:endParaRPr>
          </a:p>
        </p:txBody>
      </p:sp>
      <p:pic>
        <p:nvPicPr>
          <p:cNvPr id="8" name="図 7"/>
          <p:cNvPicPr/>
          <p:nvPr/>
        </p:nvPicPr>
        <p:blipFill>
          <a:blip r:embed="rId2">
            <a:extLst>
              <a:ext uri="{28A0092B-C50C-407E-A947-70E740481C1C}">
                <a14:useLocalDpi xmlns:a14="http://schemas.microsoft.com/office/drawing/2010/main" val="0"/>
              </a:ext>
            </a:extLst>
          </a:blip>
          <a:srcRect/>
          <a:stretch>
            <a:fillRect/>
          </a:stretch>
        </p:blipFill>
        <p:spPr bwMode="auto">
          <a:xfrm>
            <a:off x="265792" y="967385"/>
            <a:ext cx="8415032" cy="3813791"/>
          </a:xfrm>
          <a:prstGeom prst="rect">
            <a:avLst/>
          </a:prstGeom>
          <a:noFill/>
          <a:ln>
            <a:noFill/>
          </a:ln>
        </p:spPr>
      </p:pic>
      <p:sp>
        <p:nvSpPr>
          <p:cNvPr id="3" name="テキスト ボックス 2"/>
          <p:cNvSpPr txBox="1"/>
          <p:nvPr/>
        </p:nvSpPr>
        <p:spPr>
          <a:xfrm>
            <a:off x="7455647" y="627529"/>
            <a:ext cx="771891" cy="369332"/>
          </a:xfrm>
          <a:prstGeom prst="rect">
            <a:avLst/>
          </a:prstGeom>
          <a:noFill/>
        </p:spPr>
        <p:txBody>
          <a:bodyPr wrap="none" rtlCol="0">
            <a:spAutoFit/>
          </a:bodyPr>
          <a:lstStyle/>
          <a:p>
            <a:r>
              <a:rPr kumimoji="1" lang="en-US" altLang="ja-JP" dirty="0" smtClean="0"/>
              <a:t>n=239</a:t>
            </a:r>
            <a:endParaRPr kumimoji="1" lang="ja-JP" altLang="en-US" dirty="0"/>
          </a:p>
        </p:txBody>
      </p:sp>
      <p:sp>
        <p:nvSpPr>
          <p:cNvPr id="14" name="正方形/長方形 13"/>
          <p:cNvSpPr/>
          <p:nvPr/>
        </p:nvSpPr>
        <p:spPr>
          <a:xfrm>
            <a:off x="6546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15" name="正方形/長方形 14"/>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16" name="正方形/長方形 15"/>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17" name="正方形/長方形 16"/>
          <p:cNvSpPr/>
          <p:nvPr/>
        </p:nvSpPr>
        <p:spPr>
          <a:xfrm>
            <a:off x="8490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
        <p:nvSpPr>
          <p:cNvPr id="18" name="正方形/長方形 17"/>
          <p:cNvSpPr/>
          <p:nvPr/>
        </p:nvSpPr>
        <p:spPr>
          <a:xfrm>
            <a:off x="7892603" y="4330080"/>
            <a:ext cx="690213" cy="276999"/>
          </a:xfrm>
          <a:prstGeom prst="rect">
            <a:avLst/>
          </a:prstGeom>
        </p:spPr>
        <p:txBody>
          <a:bodyPr wrap="none">
            <a:spAutoFit/>
          </a:bodyPr>
          <a:lstStyle/>
          <a:p>
            <a:r>
              <a:rPr lang="en-US" altLang="ja-JP" sz="1200" dirty="0">
                <a:latin typeface="メイリオ"/>
                <a:ea typeface="メイリオ"/>
                <a:cs typeface="メイリオ"/>
              </a:rPr>
              <a:t>n=239</a:t>
            </a:r>
            <a:endParaRPr lang="ja-JP" altLang="ja-JP" sz="1200" dirty="0">
              <a:latin typeface="メイリオ"/>
              <a:ea typeface="メイリオ"/>
              <a:cs typeface="メイリオ"/>
            </a:endParaRPr>
          </a:p>
        </p:txBody>
      </p:sp>
    </p:spTree>
    <p:extLst>
      <p:ext uri="{BB962C8B-B14F-4D97-AF65-F5344CB8AC3E}">
        <p14:creationId xmlns:p14="http://schemas.microsoft.com/office/powerpoint/2010/main" val="3894701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738EFC2-4048-DD45-B63C-B1249E7041DB}" type="slidenum">
              <a:rPr kumimoji="1" lang="ja-JP" altLang="en-US" smtClean="0"/>
              <a:t>18</a:t>
            </a:fld>
            <a:endParaRPr kumimoji="1" lang="ja-JP" altLang="en-US"/>
          </a:p>
        </p:txBody>
      </p:sp>
      <p:sp>
        <p:nvSpPr>
          <p:cNvPr id="6" name="テキスト ボックス 5"/>
          <p:cNvSpPr txBox="1"/>
          <p:nvPr/>
        </p:nvSpPr>
        <p:spPr>
          <a:xfrm>
            <a:off x="59765" y="121745"/>
            <a:ext cx="9084235" cy="830997"/>
          </a:xfrm>
          <a:prstGeom prst="rect">
            <a:avLst/>
          </a:prstGeom>
          <a:noFill/>
        </p:spPr>
        <p:txBody>
          <a:bodyPr wrap="square" rtlCol="0">
            <a:spAutoFit/>
          </a:bodyPr>
          <a:lstStyle/>
          <a:p>
            <a:r>
              <a:rPr lang="ja-JP" altLang="en-US" sz="2400" b="1" dirty="0" smtClean="0">
                <a:latin typeface="メイリオ"/>
                <a:ea typeface="メイリオ"/>
                <a:cs typeface="メイリオ"/>
              </a:rPr>
              <a:t>回答者特性</a:t>
            </a:r>
            <a:endParaRPr lang="en-US" altLang="ja-JP" sz="2400" b="1" dirty="0" smtClean="0">
              <a:latin typeface="メイリオ"/>
              <a:ea typeface="メイリオ"/>
              <a:cs typeface="メイリオ"/>
            </a:endParaRPr>
          </a:p>
          <a:p>
            <a:r>
              <a:rPr lang="ja-JP" altLang="en-US" sz="2400" b="1" dirty="0" smtClean="0">
                <a:latin typeface="メイリオ"/>
                <a:ea typeface="メイリオ"/>
                <a:cs typeface="メイリオ"/>
              </a:rPr>
              <a:t>＜性的マイノリティに関する知識：同性愛＞</a:t>
            </a:r>
            <a:endParaRPr lang="ja-JP" altLang="en-US" sz="2400" b="1" dirty="0">
              <a:latin typeface="メイリオ"/>
              <a:ea typeface="メイリオ"/>
              <a:cs typeface="メイリオ"/>
            </a:endParaRPr>
          </a:p>
        </p:txBody>
      </p:sp>
      <p:sp>
        <p:nvSpPr>
          <p:cNvPr id="2" name="テキスト ボックス 1"/>
          <p:cNvSpPr txBox="1"/>
          <p:nvPr/>
        </p:nvSpPr>
        <p:spPr>
          <a:xfrm>
            <a:off x="59765" y="5289179"/>
            <a:ext cx="9084235" cy="1077218"/>
          </a:xfrm>
          <a:prstGeom prst="rect">
            <a:avLst/>
          </a:prstGeom>
          <a:noFill/>
        </p:spPr>
        <p:txBody>
          <a:bodyPr wrap="square" rtlCol="0">
            <a:spAutoFit/>
          </a:bodyPr>
          <a:lstStyle/>
          <a:p>
            <a:pPr marL="285750" indent="-285750">
              <a:buFont typeface="Wingdings" charset="2"/>
              <a:buChar char="ü"/>
            </a:pPr>
            <a:r>
              <a:rPr lang="ja-JP" altLang="en-US" b="1" dirty="0" smtClean="0">
                <a:latin typeface="メイリオ"/>
                <a:ea typeface="メイリオ"/>
                <a:cs typeface="メイリオ"/>
              </a:rPr>
              <a:t>本調査回答者の</a:t>
            </a:r>
            <a:r>
              <a:rPr lang="ja-JP" altLang="ja-JP" b="1" dirty="0" smtClean="0">
                <a:latin typeface="メイリオ"/>
                <a:ea typeface="メイリオ"/>
                <a:cs typeface="メイリオ"/>
              </a:rPr>
              <a:t>正答</a:t>
            </a:r>
            <a:r>
              <a:rPr lang="ja-JP" altLang="en-US" b="1" dirty="0" smtClean="0">
                <a:latin typeface="メイリオ"/>
                <a:ea typeface="メイリオ"/>
                <a:cs typeface="メイリオ"/>
              </a:rPr>
              <a:t>率</a:t>
            </a:r>
            <a:r>
              <a:rPr lang="ja-JP" altLang="ja-JP" b="1" dirty="0" smtClean="0">
                <a:latin typeface="メイリオ"/>
                <a:ea typeface="メイリオ"/>
                <a:cs typeface="メイリオ"/>
              </a:rPr>
              <a:t>は</a:t>
            </a:r>
            <a:r>
              <a:rPr lang="en-US" altLang="ja-JP" b="1" dirty="0">
                <a:latin typeface="メイリオ"/>
                <a:ea typeface="メイリオ"/>
                <a:cs typeface="メイリオ"/>
              </a:rPr>
              <a:t>88.28</a:t>
            </a:r>
            <a:r>
              <a:rPr lang="en-US" altLang="ja-JP" b="1" dirty="0" smtClean="0">
                <a:latin typeface="メイリオ"/>
                <a:ea typeface="メイリオ"/>
                <a:cs typeface="メイリオ"/>
              </a:rPr>
              <a:t>%</a:t>
            </a:r>
            <a:r>
              <a:rPr lang="ja-JP" altLang="en-US" b="1" dirty="0" smtClean="0">
                <a:latin typeface="メイリオ"/>
                <a:ea typeface="メイリオ"/>
                <a:cs typeface="メイリオ"/>
              </a:rPr>
              <a:t>であり</a:t>
            </a:r>
            <a:r>
              <a:rPr lang="ja-JP" altLang="ja-JP" b="1" dirty="0" smtClean="0">
                <a:latin typeface="メイリオ"/>
                <a:ea typeface="メイリオ"/>
                <a:cs typeface="メイリオ"/>
              </a:rPr>
              <a:t>、</a:t>
            </a:r>
            <a:r>
              <a:rPr lang="ja-JP" altLang="ja-JP" b="1" dirty="0">
                <a:latin typeface="メイリオ"/>
                <a:ea typeface="メイリオ"/>
                <a:cs typeface="メイリオ"/>
              </a:rPr>
              <a:t>「性的マイノリティについての意識</a:t>
            </a:r>
            <a:r>
              <a:rPr lang="en-US" altLang="ja-JP" b="1" dirty="0">
                <a:latin typeface="メイリオ"/>
                <a:ea typeface="メイリオ"/>
                <a:cs typeface="メイリオ"/>
              </a:rPr>
              <a:t>2015</a:t>
            </a:r>
            <a:r>
              <a:rPr lang="ja-JP" altLang="ja-JP" b="1" dirty="0">
                <a:latin typeface="メイリオ"/>
                <a:ea typeface="メイリオ"/>
                <a:cs typeface="メイリオ"/>
              </a:rPr>
              <a:t>年全国調査」の正答率</a:t>
            </a:r>
            <a:r>
              <a:rPr lang="en-US" altLang="ja-JP" b="1" dirty="0">
                <a:latin typeface="メイリオ"/>
                <a:ea typeface="メイリオ"/>
                <a:cs typeface="メイリオ"/>
              </a:rPr>
              <a:t>55%</a:t>
            </a:r>
            <a:r>
              <a:rPr lang="ja-JP" altLang="ja-JP" b="1" dirty="0">
                <a:latin typeface="メイリオ"/>
                <a:ea typeface="メイリオ"/>
                <a:cs typeface="メイリオ"/>
              </a:rPr>
              <a:t>より約</a:t>
            </a:r>
            <a:r>
              <a:rPr lang="en-US" altLang="ja-JP" b="1" dirty="0">
                <a:latin typeface="メイリオ"/>
                <a:ea typeface="メイリオ"/>
                <a:cs typeface="メイリオ"/>
              </a:rPr>
              <a:t>33%</a:t>
            </a:r>
            <a:r>
              <a:rPr lang="ja-JP" altLang="ja-JP" b="1" dirty="0" smtClean="0">
                <a:latin typeface="メイリオ"/>
                <a:ea typeface="メイリオ"/>
                <a:cs typeface="メイリオ"/>
              </a:rPr>
              <a:t>高い。</a:t>
            </a:r>
            <a:endParaRPr lang="en-US" altLang="ja-JP" b="1" dirty="0" smtClean="0">
              <a:latin typeface="メイリオ"/>
              <a:ea typeface="メイリオ"/>
              <a:cs typeface="メイリオ"/>
            </a:endParaRPr>
          </a:p>
          <a:p>
            <a:pPr marL="285750" indent="-285750">
              <a:buFont typeface="Wingdings" charset="2"/>
              <a:buChar char="ü"/>
            </a:pPr>
            <a:endParaRPr lang="en-US" altLang="ja-JP" b="1" dirty="0">
              <a:latin typeface="メイリオ"/>
              <a:ea typeface="メイリオ"/>
              <a:cs typeface="メイリオ"/>
            </a:endParaRPr>
          </a:p>
          <a:p>
            <a:r>
              <a:rPr lang="ja-JP" altLang="en-US" sz="1050" b="1" dirty="0" smtClean="0">
                <a:latin typeface="メイリオ"/>
                <a:ea typeface="メイリオ"/>
                <a:cs typeface="メイリオ"/>
              </a:rPr>
              <a:t>出展：</a:t>
            </a:r>
            <a:r>
              <a:rPr lang="ja-JP" altLang="ja-JP" sz="1050" b="1" dirty="0" smtClean="0">
                <a:latin typeface="メイリオ"/>
                <a:ea typeface="メイリオ"/>
                <a:cs typeface="メイリオ"/>
              </a:rPr>
              <a:t>釜野</a:t>
            </a:r>
            <a:r>
              <a:rPr lang="ja-JP" altLang="ja-JP" sz="1050" b="1" dirty="0">
                <a:latin typeface="メイリオ"/>
                <a:ea typeface="メイリオ"/>
                <a:cs typeface="メイリオ"/>
              </a:rPr>
              <a:t>さおり・石田仁・風間孝・吉仲崇・河口和也</a:t>
            </a:r>
            <a:r>
              <a:rPr lang="en-US" altLang="ja-JP" sz="1050" b="1" dirty="0">
                <a:latin typeface="メイリオ"/>
                <a:ea typeface="メイリオ"/>
                <a:cs typeface="メイリオ"/>
              </a:rPr>
              <a:t>2016</a:t>
            </a:r>
            <a:r>
              <a:rPr lang="ja-JP" altLang="ja-JP" sz="1050" b="1" dirty="0">
                <a:latin typeface="メイリオ"/>
                <a:ea typeface="メイリオ"/>
                <a:cs typeface="メイリオ"/>
              </a:rPr>
              <a:t>年</a:t>
            </a:r>
            <a:r>
              <a:rPr lang="en-US" altLang="ja-JP" sz="1050" b="1" dirty="0">
                <a:latin typeface="メイリオ"/>
                <a:ea typeface="メイリオ"/>
                <a:cs typeface="メイリオ"/>
              </a:rPr>
              <a:t>6</a:t>
            </a:r>
            <a:r>
              <a:rPr lang="ja-JP" altLang="ja-JP" sz="1050" b="1" dirty="0">
                <a:latin typeface="メイリオ"/>
                <a:ea typeface="メイリオ"/>
                <a:cs typeface="メイリオ"/>
              </a:rPr>
              <a:t>月公開「性的マイノリティについての意識</a:t>
            </a:r>
            <a:r>
              <a:rPr lang="en-US" altLang="ja-JP" sz="1050" b="1" dirty="0">
                <a:latin typeface="メイリオ"/>
                <a:ea typeface="メイリオ"/>
                <a:cs typeface="メイリオ"/>
              </a:rPr>
              <a:t>2015</a:t>
            </a:r>
            <a:r>
              <a:rPr lang="ja-JP" altLang="ja-JP" sz="1050" b="1" dirty="0">
                <a:latin typeface="メイリオ"/>
                <a:ea typeface="メイリオ"/>
                <a:cs typeface="メイリオ"/>
              </a:rPr>
              <a:t>年全国調査報告書</a:t>
            </a:r>
            <a:r>
              <a:rPr lang="ja-JP" altLang="ja-JP" sz="1050" b="1" dirty="0" smtClean="0">
                <a:latin typeface="メイリオ"/>
                <a:ea typeface="メイリオ"/>
                <a:cs typeface="メイリオ"/>
              </a:rPr>
              <a:t>」</a:t>
            </a:r>
            <a:endParaRPr lang="ja-JP" altLang="ja-JP" sz="1050" b="1" dirty="0">
              <a:latin typeface="メイリオ"/>
              <a:ea typeface="メイリオ"/>
              <a:cs typeface="メイリオ"/>
            </a:endParaRPr>
          </a:p>
        </p:txBody>
      </p:sp>
      <p:sp>
        <p:nvSpPr>
          <p:cNvPr id="3" name="正方形/長方形 2"/>
          <p:cNvSpPr/>
          <p:nvPr/>
        </p:nvSpPr>
        <p:spPr>
          <a:xfrm>
            <a:off x="388470" y="1176490"/>
            <a:ext cx="8396941" cy="646331"/>
          </a:xfrm>
          <a:prstGeom prst="rect">
            <a:avLst/>
          </a:prstGeom>
        </p:spPr>
        <p:txBody>
          <a:bodyPr wrap="square">
            <a:spAutoFit/>
          </a:bodyPr>
          <a:lstStyle/>
          <a:p>
            <a:r>
              <a:rPr lang="ja-JP" altLang="en-US" dirty="0" smtClean="0">
                <a:latin typeface="メイリオ"/>
                <a:ea typeface="メイリオ"/>
                <a:cs typeface="メイリオ"/>
              </a:rPr>
              <a:t>「</a:t>
            </a:r>
            <a:r>
              <a:rPr lang="ja-JP" altLang="ja-JP" dirty="0" smtClean="0">
                <a:latin typeface="メイリオ"/>
                <a:ea typeface="メイリオ"/>
                <a:cs typeface="メイリオ"/>
              </a:rPr>
              <a:t>日本</a:t>
            </a:r>
            <a:r>
              <a:rPr lang="ja-JP" altLang="ja-JP" dirty="0">
                <a:latin typeface="メイリオ"/>
                <a:ea typeface="メイリオ"/>
                <a:cs typeface="メイリオ"/>
              </a:rPr>
              <a:t>では同性愛は精神病とされている」の</a:t>
            </a:r>
            <a:r>
              <a:rPr lang="ja-JP" altLang="ja-JP" dirty="0" smtClean="0">
                <a:latin typeface="メイリオ"/>
                <a:ea typeface="メイリオ"/>
                <a:cs typeface="メイリオ"/>
              </a:rPr>
              <a:t>回答</a:t>
            </a:r>
            <a:endParaRPr lang="en-US" altLang="ja-JP" dirty="0" smtClean="0">
              <a:latin typeface="メイリオ"/>
              <a:ea typeface="メイリオ"/>
              <a:cs typeface="メイリオ"/>
            </a:endParaRPr>
          </a:p>
          <a:p>
            <a:r>
              <a:rPr lang="ja-JP" altLang="ja-JP" dirty="0" smtClean="0">
                <a:latin typeface="メイリオ"/>
                <a:ea typeface="メイリオ"/>
                <a:cs typeface="メイリオ"/>
              </a:rPr>
              <a:t>（</a:t>
            </a:r>
            <a:r>
              <a:rPr lang="ja-JP" altLang="ja-JP" dirty="0">
                <a:latin typeface="メイリオ"/>
                <a:ea typeface="メイリオ"/>
                <a:cs typeface="メイリオ"/>
              </a:rPr>
              <a:t>「性的マイノリティについての意識</a:t>
            </a:r>
            <a:r>
              <a:rPr lang="en-US" altLang="ja-JP" dirty="0">
                <a:latin typeface="メイリオ"/>
                <a:ea typeface="メイリオ"/>
                <a:cs typeface="メイリオ"/>
              </a:rPr>
              <a:t>2015</a:t>
            </a:r>
            <a:r>
              <a:rPr lang="ja-JP" altLang="ja-JP" dirty="0">
                <a:latin typeface="メイリオ"/>
                <a:ea typeface="メイリオ"/>
                <a:cs typeface="メイリオ"/>
              </a:rPr>
              <a:t>年全国調査」と比較</a:t>
            </a:r>
            <a:r>
              <a:rPr lang="ja-JP" altLang="ja-JP" dirty="0" smtClean="0">
                <a:latin typeface="メイリオ"/>
                <a:ea typeface="メイリオ"/>
                <a:cs typeface="メイリオ"/>
              </a:rPr>
              <a:t>）</a:t>
            </a:r>
            <a:r>
              <a:rPr lang="ja-JP" altLang="en-US" dirty="0" smtClean="0">
                <a:latin typeface="メイリオ"/>
                <a:ea typeface="メイリオ"/>
                <a:cs typeface="メイリオ"/>
              </a:rPr>
              <a:t>　　</a:t>
            </a:r>
            <a:endParaRPr lang="ja-JP" altLang="ja-JP" dirty="0">
              <a:latin typeface="メイリオ"/>
              <a:ea typeface="メイリオ"/>
              <a:cs typeface="メイリオ"/>
            </a:endParaRPr>
          </a:p>
        </p:txBody>
      </p:sp>
      <p:graphicFrame>
        <p:nvGraphicFramePr>
          <p:cNvPr id="12" name="グラフ 11"/>
          <p:cNvGraphicFramePr/>
          <p:nvPr>
            <p:extLst>
              <p:ext uri="{D42A27DB-BD31-4B8C-83A1-F6EECF244321}">
                <p14:modId xmlns:p14="http://schemas.microsoft.com/office/powerpoint/2010/main" val="3357186303"/>
              </p:ext>
            </p:extLst>
          </p:nvPr>
        </p:nvGraphicFramePr>
        <p:xfrm>
          <a:off x="265791" y="1912471"/>
          <a:ext cx="8669033" cy="3227298"/>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直線コネクタ 7"/>
          <p:cNvCxnSpPr/>
          <p:nvPr/>
        </p:nvCxnSpPr>
        <p:spPr>
          <a:xfrm>
            <a:off x="265792" y="952742"/>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正方形/長方形 9"/>
          <p:cNvSpPr/>
          <p:nvPr/>
        </p:nvSpPr>
        <p:spPr>
          <a:xfrm>
            <a:off x="6546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11" name="正方形/長方形 10"/>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13" name="正方形/長方形 12"/>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14" name="正方形/長方形 13"/>
          <p:cNvSpPr/>
          <p:nvPr/>
        </p:nvSpPr>
        <p:spPr>
          <a:xfrm>
            <a:off x="8490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
        <p:nvSpPr>
          <p:cNvPr id="5" name="正方形/長方形 4"/>
          <p:cNvSpPr/>
          <p:nvPr/>
        </p:nvSpPr>
        <p:spPr>
          <a:xfrm>
            <a:off x="7547497" y="4592806"/>
            <a:ext cx="690213" cy="276999"/>
          </a:xfrm>
          <a:prstGeom prst="rect">
            <a:avLst/>
          </a:prstGeom>
        </p:spPr>
        <p:txBody>
          <a:bodyPr wrap="none">
            <a:spAutoFit/>
          </a:bodyPr>
          <a:lstStyle/>
          <a:p>
            <a:r>
              <a:rPr lang="en-US" altLang="ja-JP" sz="1200" dirty="0">
                <a:latin typeface="メイリオ"/>
                <a:ea typeface="メイリオ"/>
                <a:cs typeface="メイリオ"/>
              </a:rPr>
              <a:t>n=239</a:t>
            </a:r>
            <a:endParaRPr lang="ja-JP" altLang="ja-JP" sz="1200" dirty="0">
              <a:latin typeface="メイリオ"/>
              <a:ea typeface="メイリオ"/>
              <a:cs typeface="メイリオ"/>
            </a:endParaRPr>
          </a:p>
        </p:txBody>
      </p:sp>
    </p:spTree>
    <p:extLst>
      <p:ext uri="{BB962C8B-B14F-4D97-AF65-F5344CB8AC3E}">
        <p14:creationId xmlns:p14="http://schemas.microsoft.com/office/powerpoint/2010/main" val="28262246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738EFC2-4048-DD45-B63C-B1249E7041DB}" type="slidenum">
              <a:rPr kumimoji="1" lang="ja-JP" altLang="en-US" smtClean="0"/>
              <a:t>19</a:t>
            </a:fld>
            <a:endParaRPr kumimoji="1" lang="ja-JP" altLang="en-US"/>
          </a:p>
        </p:txBody>
      </p:sp>
      <p:graphicFrame>
        <p:nvGraphicFramePr>
          <p:cNvPr id="6" name="グラフ 5"/>
          <p:cNvGraphicFramePr/>
          <p:nvPr>
            <p:extLst>
              <p:ext uri="{D42A27DB-BD31-4B8C-83A1-F6EECF244321}">
                <p14:modId xmlns:p14="http://schemas.microsoft.com/office/powerpoint/2010/main" val="1835818739"/>
              </p:ext>
            </p:extLst>
          </p:nvPr>
        </p:nvGraphicFramePr>
        <p:xfrm>
          <a:off x="86498" y="1598706"/>
          <a:ext cx="8811574" cy="3182474"/>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59765" y="4788767"/>
            <a:ext cx="9084235" cy="1523494"/>
          </a:xfrm>
          <a:prstGeom prst="rect">
            <a:avLst/>
          </a:prstGeom>
          <a:noFill/>
        </p:spPr>
        <p:txBody>
          <a:bodyPr wrap="square" rtlCol="0">
            <a:spAutoFit/>
          </a:bodyPr>
          <a:lstStyle/>
          <a:p>
            <a:pPr marL="285750" indent="-285750">
              <a:buFont typeface="Wingdings" charset="2"/>
              <a:buChar char="ü"/>
            </a:pPr>
            <a:r>
              <a:rPr lang="ja-JP" altLang="en-US" b="1" dirty="0" smtClean="0">
                <a:latin typeface="メイリオ"/>
                <a:ea typeface="メイリオ"/>
                <a:cs typeface="メイリオ"/>
              </a:rPr>
              <a:t>本調査の</a:t>
            </a:r>
            <a:r>
              <a:rPr lang="ja-JP" altLang="ja-JP" b="1" dirty="0" smtClean="0">
                <a:latin typeface="メイリオ"/>
                <a:ea typeface="メイリオ"/>
                <a:cs typeface="メイリオ"/>
              </a:rPr>
              <a:t>回答者の正答</a:t>
            </a:r>
            <a:r>
              <a:rPr lang="ja-JP" altLang="en-US" b="1" dirty="0" smtClean="0">
                <a:latin typeface="メイリオ"/>
                <a:ea typeface="メイリオ"/>
                <a:cs typeface="メイリオ"/>
              </a:rPr>
              <a:t>率</a:t>
            </a:r>
            <a:r>
              <a:rPr lang="ja-JP" altLang="ja-JP" b="1" dirty="0" smtClean="0">
                <a:latin typeface="メイリオ"/>
                <a:ea typeface="メイリオ"/>
                <a:cs typeface="メイリオ"/>
              </a:rPr>
              <a:t>は</a:t>
            </a:r>
            <a:r>
              <a:rPr lang="en-US" altLang="ja-JP" b="1" dirty="0">
                <a:latin typeface="メイリオ"/>
                <a:ea typeface="メイリオ"/>
                <a:cs typeface="メイリオ"/>
              </a:rPr>
              <a:t>74.06%</a:t>
            </a:r>
            <a:r>
              <a:rPr lang="ja-JP" altLang="ja-JP" b="1" dirty="0">
                <a:latin typeface="メイリオ"/>
                <a:ea typeface="メイリオ"/>
                <a:cs typeface="メイリオ"/>
              </a:rPr>
              <a:t>であり、「性的マイノリティについての意識</a:t>
            </a:r>
            <a:r>
              <a:rPr lang="en-US" altLang="ja-JP" b="1" dirty="0">
                <a:latin typeface="メイリオ"/>
                <a:ea typeface="メイリオ"/>
                <a:cs typeface="メイリオ"/>
              </a:rPr>
              <a:t>2015</a:t>
            </a:r>
            <a:r>
              <a:rPr lang="ja-JP" altLang="ja-JP" b="1" dirty="0">
                <a:latin typeface="メイリオ"/>
                <a:ea typeface="メイリオ"/>
                <a:cs typeface="メイリオ"/>
              </a:rPr>
              <a:t>年全国調査」の正答率</a:t>
            </a:r>
            <a:r>
              <a:rPr lang="en-US" altLang="ja-JP" b="1" dirty="0">
                <a:latin typeface="メイリオ"/>
                <a:ea typeface="メイリオ"/>
                <a:cs typeface="メイリオ"/>
              </a:rPr>
              <a:t>30%</a:t>
            </a:r>
            <a:r>
              <a:rPr lang="ja-JP" altLang="ja-JP" b="1" dirty="0">
                <a:latin typeface="メイリオ"/>
                <a:ea typeface="メイリオ"/>
                <a:cs typeface="メイリオ"/>
              </a:rPr>
              <a:t>より約</a:t>
            </a:r>
            <a:r>
              <a:rPr lang="en-US" altLang="ja-JP" b="1" dirty="0">
                <a:latin typeface="メイリオ"/>
                <a:ea typeface="メイリオ"/>
                <a:cs typeface="メイリオ"/>
              </a:rPr>
              <a:t>44%</a:t>
            </a:r>
            <a:r>
              <a:rPr lang="ja-JP" altLang="ja-JP" b="1" dirty="0" smtClean="0">
                <a:latin typeface="メイリオ"/>
                <a:ea typeface="メイリオ"/>
                <a:cs typeface="メイリオ"/>
              </a:rPr>
              <a:t>高い。</a:t>
            </a:r>
            <a:endParaRPr lang="en-US" altLang="ja-JP" b="1" dirty="0" smtClean="0">
              <a:latin typeface="メイリオ"/>
              <a:ea typeface="メイリオ"/>
              <a:cs typeface="メイリオ"/>
            </a:endParaRPr>
          </a:p>
          <a:p>
            <a:pPr marL="285750" indent="-285750">
              <a:buFont typeface="Wingdings" charset="2"/>
              <a:buChar char="ü"/>
            </a:pPr>
            <a:r>
              <a:rPr lang="ja-JP" altLang="ja-JP" b="1" dirty="0" smtClean="0">
                <a:latin typeface="メイリオ"/>
                <a:ea typeface="メイリオ"/>
                <a:cs typeface="メイリオ"/>
              </a:rPr>
              <a:t>本調査</a:t>
            </a:r>
            <a:r>
              <a:rPr lang="ja-JP" altLang="ja-JP" b="1" dirty="0">
                <a:latin typeface="メイリオ"/>
                <a:ea typeface="メイリオ"/>
                <a:cs typeface="メイリオ"/>
              </a:rPr>
              <a:t>の回答者は、性的マイノリティへの知識が一般層</a:t>
            </a:r>
            <a:r>
              <a:rPr lang="ja-JP" altLang="ja-JP" b="1" dirty="0" smtClean="0">
                <a:latin typeface="メイリオ"/>
                <a:ea typeface="メイリオ"/>
                <a:cs typeface="メイリオ"/>
              </a:rPr>
              <a:t>より</a:t>
            </a:r>
            <a:r>
              <a:rPr lang="ja-JP" altLang="en-US" b="1" dirty="0" smtClean="0">
                <a:latin typeface="メイリオ"/>
                <a:ea typeface="メイリオ"/>
                <a:cs typeface="メイリオ"/>
              </a:rPr>
              <a:t>、</a:t>
            </a:r>
            <a:r>
              <a:rPr lang="ja-JP" altLang="ja-JP" b="1" dirty="0" smtClean="0">
                <a:latin typeface="メイリオ"/>
                <a:ea typeface="メイリオ"/>
                <a:cs typeface="メイリオ"/>
              </a:rPr>
              <a:t>高い</a:t>
            </a:r>
            <a:r>
              <a:rPr lang="ja-JP" altLang="en-US" b="1" dirty="0" smtClean="0">
                <a:latin typeface="メイリオ"/>
                <a:ea typeface="メイリオ"/>
                <a:cs typeface="メイリオ"/>
              </a:rPr>
              <a:t>ことを留意する必要がある。</a:t>
            </a:r>
            <a:endParaRPr lang="en-US" altLang="ja-JP" b="1" dirty="0" smtClean="0">
              <a:latin typeface="メイリオ"/>
              <a:ea typeface="メイリオ"/>
              <a:cs typeface="メイリオ"/>
            </a:endParaRPr>
          </a:p>
          <a:p>
            <a:pPr marL="171450" indent="-171450">
              <a:buFont typeface="Wingdings" charset="2"/>
              <a:buChar char="ü"/>
            </a:pPr>
            <a:endParaRPr lang="en-US" altLang="ja-JP" sz="1050" b="1" dirty="0" smtClean="0">
              <a:latin typeface="メイリオ"/>
              <a:ea typeface="メイリオ"/>
              <a:cs typeface="メイリオ"/>
            </a:endParaRPr>
          </a:p>
          <a:p>
            <a:r>
              <a:rPr lang="ja-JP" altLang="en-US" sz="1050" b="1" dirty="0" smtClean="0">
                <a:latin typeface="メイリオ"/>
                <a:ea typeface="メイリオ"/>
                <a:cs typeface="メイリオ"/>
              </a:rPr>
              <a:t>出展：</a:t>
            </a:r>
            <a:r>
              <a:rPr lang="ja-JP" altLang="ja-JP" sz="1050" b="1" dirty="0" smtClean="0">
                <a:latin typeface="メイリオ"/>
                <a:ea typeface="メイリオ"/>
                <a:cs typeface="メイリオ"/>
              </a:rPr>
              <a:t>釜野</a:t>
            </a:r>
            <a:r>
              <a:rPr lang="ja-JP" altLang="ja-JP" sz="1050" b="1" dirty="0">
                <a:latin typeface="メイリオ"/>
                <a:ea typeface="メイリオ"/>
                <a:cs typeface="メイリオ"/>
              </a:rPr>
              <a:t>さおり・石田仁・風間孝・吉仲崇・河口和也</a:t>
            </a:r>
            <a:r>
              <a:rPr lang="en-US" altLang="ja-JP" sz="1050" b="1" dirty="0">
                <a:latin typeface="メイリオ"/>
                <a:ea typeface="メイリオ"/>
                <a:cs typeface="メイリオ"/>
              </a:rPr>
              <a:t>2016</a:t>
            </a:r>
            <a:r>
              <a:rPr lang="ja-JP" altLang="ja-JP" sz="1050" b="1" dirty="0">
                <a:latin typeface="メイリオ"/>
                <a:ea typeface="メイリオ"/>
                <a:cs typeface="メイリオ"/>
              </a:rPr>
              <a:t>年</a:t>
            </a:r>
            <a:r>
              <a:rPr lang="en-US" altLang="ja-JP" sz="1050" b="1" dirty="0">
                <a:latin typeface="メイリオ"/>
                <a:ea typeface="メイリオ"/>
                <a:cs typeface="メイリオ"/>
              </a:rPr>
              <a:t>6</a:t>
            </a:r>
            <a:r>
              <a:rPr lang="ja-JP" altLang="ja-JP" sz="1050" b="1" dirty="0">
                <a:latin typeface="メイリオ"/>
                <a:ea typeface="メイリオ"/>
                <a:cs typeface="メイリオ"/>
              </a:rPr>
              <a:t>月公開「性的マイノリティについての意識</a:t>
            </a:r>
            <a:r>
              <a:rPr lang="en-US" altLang="ja-JP" sz="1050" b="1" dirty="0">
                <a:latin typeface="メイリオ"/>
                <a:ea typeface="メイリオ"/>
                <a:cs typeface="メイリオ"/>
              </a:rPr>
              <a:t>2015</a:t>
            </a:r>
            <a:r>
              <a:rPr lang="ja-JP" altLang="ja-JP" sz="1050" b="1" dirty="0">
                <a:latin typeface="メイリオ"/>
                <a:ea typeface="メイリオ"/>
                <a:cs typeface="メイリオ"/>
              </a:rPr>
              <a:t>年全国調査報告書</a:t>
            </a:r>
            <a:r>
              <a:rPr lang="ja-JP" altLang="ja-JP" sz="1050" b="1" dirty="0" smtClean="0">
                <a:latin typeface="メイリオ"/>
                <a:ea typeface="メイリオ"/>
                <a:cs typeface="メイリオ"/>
              </a:rPr>
              <a:t>」</a:t>
            </a:r>
            <a:endParaRPr lang="ja-JP" altLang="ja-JP" sz="1050" b="1" dirty="0">
              <a:latin typeface="メイリオ"/>
              <a:ea typeface="メイリオ"/>
              <a:cs typeface="メイリオ"/>
            </a:endParaRPr>
          </a:p>
        </p:txBody>
      </p:sp>
      <p:sp>
        <p:nvSpPr>
          <p:cNvPr id="12" name="正方形/長方形 11"/>
          <p:cNvSpPr/>
          <p:nvPr/>
        </p:nvSpPr>
        <p:spPr>
          <a:xfrm>
            <a:off x="388470" y="997198"/>
            <a:ext cx="8396941" cy="646331"/>
          </a:xfrm>
          <a:prstGeom prst="rect">
            <a:avLst/>
          </a:prstGeom>
        </p:spPr>
        <p:txBody>
          <a:bodyPr wrap="square">
            <a:spAutoFit/>
          </a:bodyPr>
          <a:lstStyle/>
          <a:p>
            <a:r>
              <a:rPr lang="ja-JP" altLang="en-US" dirty="0" smtClean="0">
                <a:latin typeface="メイリオ"/>
                <a:ea typeface="メイリオ"/>
                <a:cs typeface="メイリオ"/>
              </a:rPr>
              <a:t>「</a:t>
            </a:r>
            <a:r>
              <a:rPr lang="ja-JP" altLang="en-US" dirty="0">
                <a:latin typeface="メイリオ"/>
                <a:ea typeface="メイリオ"/>
                <a:cs typeface="メイリオ"/>
              </a:rPr>
              <a:t>日本では、戸籍上の性別を変えることができる」の</a:t>
            </a:r>
            <a:r>
              <a:rPr lang="ja-JP" altLang="en-US" dirty="0" smtClean="0">
                <a:latin typeface="メイリオ"/>
                <a:ea typeface="メイリオ"/>
                <a:cs typeface="メイリオ"/>
              </a:rPr>
              <a:t>回答</a:t>
            </a:r>
            <a:endParaRPr lang="en-US" altLang="ja-JP" dirty="0" smtClean="0">
              <a:latin typeface="メイリオ"/>
              <a:ea typeface="メイリオ"/>
              <a:cs typeface="メイリオ"/>
            </a:endParaRPr>
          </a:p>
          <a:p>
            <a:r>
              <a:rPr lang="ja-JP" altLang="en-US" dirty="0" smtClean="0">
                <a:latin typeface="メイリオ"/>
                <a:ea typeface="メイリオ"/>
                <a:cs typeface="メイリオ"/>
              </a:rPr>
              <a:t>（</a:t>
            </a:r>
            <a:r>
              <a:rPr lang="ja-JP" altLang="en-US" dirty="0">
                <a:latin typeface="メイリオ"/>
                <a:ea typeface="メイリオ"/>
                <a:cs typeface="メイリオ"/>
              </a:rPr>
              <a:t>「性的マイノリティについての意識</a:t>
            </a:r>
            <a:r>
              <a:rPr lang="en-US" altLang="ja-JP" dirty="0">
                <a:latin typeface="メイリオ"/>
                <a:ea typeface="メイリオ"/>
                <a:cs typeface="メイリオ"/>
              </a:rPr>
              <a:t>2015</a:t>
            </a:r>
            <a:r>
              <a:rPr lang="ja-JP" altLang="en-US" dirty="0">
                <a:latin typeface="メイリオ"/>
                <a:ea typeface="メイリオ"/>
                <a:cs typeface="メイリオ"/>
              </a:rPr>
              <a:t>年全国調査」と比較）</a:t>
            </a:r>
            <a:r>
              <a:rPr lang="ja-JP" altLang="en-US" dirty="0" smtClean="0">
                <a:latin typeface="メイリオ"/>
                <a:ea typeface="メイリオ"/>
                <a:cs typeface="メイリオ"/>
              </a:rPr>
              <a:t>＞</a:t>
            </a:r>
            <a:endParaRPr lang="en-US" altLang="ja-JP" dirty="0">
              <a:latin typeface="メイリオ"/>
              <a:ea typeface="メイリオ"/>
              <a:cs typeface="メイリオ"/>
            </a:endParaRPr>
          </a:p>
        </p:txBody>
      </p:sp>
      <p:sp>
        <p:nvSpPr>
          <p:cNvPr id="13" name="テキスト ボックス 12"/>
          <p:cNvSpPr txBox="1"/>
          <p:nvPr/>
        </p:nvSpPr>
        <p:spPr>
          <a:xfrm>
            <a:off x="59765" y="121745"/>
            <a:ext cx="9084235" cy="830997"/>
          </a:xfrm>
          <a:prstGeom prst="rect">
            <a:avLst/>
          </a:prstGeom>
          <a:noFill/>
        </p:spPr>
        <p:txBody>
          <a:bodyPr wrap="square" rtlCol="0">
            <a:spAutoFit/>
          </a:bodyPr>
          <a:lstStyle/>
          <a:p>
            <a:r>
              <a:rPr lang="ja-JP" altLang="en-US" sz="2400" b="1" dirty="0" smtClean="0">
                <a:latin typeface="メイリオ"/>
                <a:ea typeface="メイリオ"/>
                <a:cs typeface="メイリオ"/>
              </a:rPr>
              <a:t>回答者特性</a:t>
            </a:r>
            <a:endParaRPr lang="en-US" altLang="ja-JP" sz="2400" b="1" dirty="0" smtClean="0">
              <a:latin typeface="メイリオ"/>
              <a:ea typeface="メイリオ"/>
              <a:cs typeface="メイリオ"/>
            </a:endParaRPr>
          </a:p>
          <a:p>
            <a:r>
              <a:rPr lang="ja-JP" altLang="en-US" sz="2400" b="1" dirty="0" smtClean="0">
                <a:latin typeface="メイリオ"/>
                <a:ea typeface="メイリオ"/>
                <a:cs typeface="メイリオ"/>
              </a:rPr>
              <a:t>＜性的マイノリティに関する知識：</a:t>
            </a:r>
            <a:r>
              <a:rPr lang="en-US" altLang="en-US" sz="2400" b="1" dirty="0" smtClean="0">
                <a:latin typeface="メイリオ"/>
                <a:ea typeface="メイリオ"/>
                <a:cs typeface="メイリオ"/>
              </a:rPr>
              <a:t>性別違和</a:t>
            </a:r>
            <a:r>
              <a:rPr lang="ja-JP" altLang="en-US" sz="2400" b="1" dirty="0" smtClean="0">
                <a:latin typeface="メイリオ"/>
                <a:ea typeface="メイリオ"/>
                <a:cs typeface="メイリオ"/>
              </a:rPr>
              <a:t>＞</a:t>
            </a:r>
            <a:endParaRPr lang="ja-JP" altLang="en-US" sz="2400" b="1" dirty="0">
              <a:latin typeface="メイリオ"/>
              <a:ea typeface="メイリオ"/>
              <a:cs typeface="メイリオ"/>
            </a:endParaRPr>
          </a:p>
        </p:txBody>
      </p:sp>
      <p:cxnSp>
        <p:nvCxnSpPr>
          <p:cNvPr id="19" name="直線コネクタ 18"/>
          <p:cNvCxnSpPr/>
          <p:nvPr/>
        </p:nvCxnSpPr>
        <p:spPr>
          <a:xfrm>
            <a:off x="265792" y="952742"/>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0" name="正方形/長方形 19"/>
          <p:cNvSpPr/>
          <p:nvPr/>
        </p:nvSpPr>
        <p:spPr>
          <a:xfrm>
            <a:off x="6546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21" name="正方形/長方形 20"/>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22" name="正方形/長方形 21"/>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23" name="正方形/長方形 22"/>
          <p:cNvSpPr/>
          <p:nvPr/>
        </p:nvSpPr>
        <p:spPr>
          <a:xfrm>
            <a:off x="8490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
        <p:nvSpPr>
          <p:cNvPr id="24" name="正方形/長方形 23"/>
          <p:cNvSpPr/>
          <p:nvPr/>
        </p:nvSpPr>
        <p:spPr>
          <a:xfrm>
            <a:off x="7279761" y="4361440"/>
            <a:ext cx="690213" cy="276999"/>
          </a:xfrm>
          <a:prstGeom prst="rect">
            <a:avLst/>
          </a:prstGeom>
        </p:spPr>
        <p:txBody>
          <a:bodyPr wrap="none">
            <a:spAutoFit/>
          </a:bodyPr>
          <a:lstStyle/>
          <a:p>
            <a:r>
              <a:rPr lang="en-US" altLang="ja-JP" sz="1200" dirty="0">
                <a:latin typeface="メイリオ"/>
                <a:ea typeface="メイリオ"/>
                <a:cs typeface="メイリオ"/>
              </a:rPr>
              <a:t>n=239</a:t>
            </a:r>
            <a:endParaRPr lang="ja-JP" altLang="ja-JP" sz="1200" dirty="0">
              <a:latin typeface="メイリオ"/>
              <a:ea typeface="メイリオ"/>
              <a:cs typeface="メイリオ"/>
            </a:endParaRPr>
          </a:p>
        </p:txBody>
      </p:sp>
    </p:spTree>
    <p:extLst>
      <p:ext uri="{BB962C8B-B14F-4D97-AF65-F5344CB8AC3E}">
        <p14:creationId xmlns:p14="http://schemas.microsoft.com/office/powerpoint/2010/main" val="326691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825149"/>
            <a:ext cx="9144000" cy="5509200"/>
          </a:xfrm>
          <a:prstGeom prst="rect">
            <a:avLst/>
          </a:prstGeom>
          <a:noFill/>
        </p:spPr>
        <p:txBody>
          <a:bodyPr wrap="square" rtlCol="0">
            <a:spAutoFit/>
          </a:bodyPr>
          <a:lstStyle/>
          <a:p>
            <a:pPr marL="285750" indent="-285750">
              <a:buFont typeface="Wingdings" charset="2"/>
              <a:buChar char="p"/>
            </a:pPr>
            <a:r>
              <a:rPr lang="ja-JP" altLang="en-US" sz="2400" b="1" dirty="0" smtClean="0">
                <a:latin typeface="メイリオ"/>
                <a:ea typeface="メイリオ"/>
                <a:cs typeface="メイリオ"/>
              </a:rPr>
              <a:t>概要</a:t>
            </a:r>
            <a:endParaRPr lang="en-US" altLang="ja-JP" sz="2400" b="1" dirty="0" smtClean="0">
              <a:latin typeface="メイリオ"/>
              <a:ea typeface="メイリオ"/>
              <a:cs typeface="メイリオ"/>
            </a:endParaRPr>
          </a:p>
          <a:p>
            <a:r>
              <a:rPr lang="en-US" altLang="ja-JP" sz="2000" b="1" dirty="0" smtClean="0">
                <a:latin typeface="メイリオ"/>
                <a:ea typeface="メイリオ"/>
                <a:cs typeface="メイリオ"/>
              </a:rPr>
              <a:t>LGBT</a:t>
            </a:r>
            <a:r>
              <a:rPr lang="ja-JP" altLang="ja-JP" sz="2000" b="1" dirty="0">
                <a:latin typeface="メイリオ"/>
                <a:ea typeface="メイリオ"/>
                <a:cs typeface="メイリオ"/>
              </a:rPr>
              <a:t>の子どももありのまま</a:t>
            </a:r>
            <a:r>
              <a:rPr lang="ja-JP" altLang="ja-JP" sz="2000" b="1" dirty="0" smtClean="0">
                <a:latin typeface="メイリオ"/>
                <a:ea typeface="メイリオ"/>
                <a:cs typeface="メイリオ"/>
              </a:rPr>
              <a:t>で</a:t>
            </a:r>
            <a:r>
              <a:rPr lang="ja-JP" altLang="en-US" sz="2000" b="1" dirty="0" smtClean="0">
                <a:latin typeface="メイリオ"/>
                <a:ea typeface="メイリオ"/>
                <a:cs typeface="メイリオ"/>
              </a:rPr>
              <a:t>大人</a:t>
            </a:r>
            <a:r>
              <a:rPr lang="ja-JP" altLang="ja-JP" sz="2000" b="1" dirty="0" smtClean="0">
                <a:latin typeface="メイリオ"/>
                <a:ea typeface="メイリオ"/>
                <a:cs typeface="メイリオ"/>
              </a:rPr>
              <a:t>に</a:t>
            </a:r>
            <a:r>
              <a:rPr lang="ja-JP" altLang="ja-JP" sz="2000" b="1" dirty="0">
                <a:latin typeface="メイリオ"/>
                <a:ea typeface="メイリオ"/>
                <a:cs typeface="メイリオ"/>
              </a:rPr>
              <a:t>なれる</a:t>
            </a:r>
            <a:r>
              <a:rPr lang="ja-JP" altLang="ja-JP" sz="2000" b="1" dirty="0" smtClean="0">
                <a:latin typeface="メイリオ"/>
                <a:ea typeface="メイリオ"/>
                <a:cs typeface="メイリオ"/>
              </a:rPr>
              <a:t>社会</a:t>
            </a:r>
            <a:r>
              <a:rPr lang="ja-JP" altLang="en-US" sz="2000" b="1" dirty="0" smtClean="0">
                <a:latin typeface="メイリオ"/>
                <a:ea typeface="メイリオ"/>
                <a:cs typeface="メイリオ"/>
              </a:rPr>
              <a:t>の</a:t>
            </a:r>
            <a:r>
              <a:rPr lang="ja-JP" altLang="ja-JP" sz="2000" b="1" dirty="0" smtClean="0">
                <a:latin typeface="メイリオ"/>
                <a:ea typeface="メイリオ"/>
                <a:cs typeface="メイリオ"/>
              </a:rPr>
              <a:t>実現</a:t>
            </a:r>
            <a:r>
              <a:rPr lang="ja-JP" altLang="ja-JP" sz="2000" b="1" dirty="0">
                <a:latin typeface="メイリオ"/>
                <a:ea typeface="メイリオ"/>
                <a:cs typeface="メイリオ"/>
              </a:rPr>
              <a:t>を</a:t>
            </a:r>
            <a:r>
              <a:rPr lang="ja-JP" altLang="ja-JP" sz="2000" b="1" dirty="0" smtClean="0">
                <a:latin typeface="メイリオ"/>
                <a:ea typeface="メイリオ"/>
                <a:cs typeface="メイリオ"/>
              </a:rPr>
              <a:t>目指す</a:t>
            </a:r>
            <a:r>
              <a:rPr lang="ja-JP" altLang="en-US" sz="2000" b="1" dirty="0" smtClean="0">
                <a:latin typeface="メイリオ"/>
                <a:ea typeface="メイリオ"/>
                <a:cs typeface="メイリオ"/>
              </a:rPr>
              <a:t>認定</a:t>
            </a:r>
            <a:r>
              <a:rPr lang="en-US" altLang="ja-JP" sz="2000" b="1" dirty="0" smtClean="0">
                <a:latin typeface="メイリオ"/>
                <a:ea typeface="メイリオ"/>
                <a:cs typeface="メイリオ"/>
              </a:rPr>
              <a:t>NPO</a:t>
            </a:r>
            <a:r>
              <a:rPr lang="ja-JP" altLang="ja-JP" sz="2000" b="1" dirty="0">
                <a:latin typeface="メイリオ"/>
                <a:ea typeface="メイリオ"/>
                <a:cs typeface="メイリオ"/>
              </a:rPr>
              <a:t>法人</a:t>
            </a:r>
            <a:r>
              <a:rPr lang="ja-JP" altLang="ja-JP" sz="2000" b="1" dirty="0" smtClean="0">
                <a:latin typeface="メイリオ"/>
                <a:ea typeface="メイリオ"/>
                <a:cs typeface="メイリオ"/>
              </a:rPr>
              <a:t>。</a:t>
            </a:r>
            <a:endParaRPr lang="en-US" altLang="ja-JP" sz="2000" b="1" dirty="0" smtClean="0">
              <a:latin typeface="メイリオ"/>
              <a:ea typeface="メイリオ"/>
              <a:cs typeface="メイリオ"/>
            </a:endParaRPr>
          </a:p>
          <a:p>
            <a:r>
              <a:rPr lang="en-US" altLang="ja-JP" sz="2000" b="1" dirty="0" smtClean="0">
                <a:latin typeface="メイリオ"/>
                <a:ea typeface="メイリオ"/>
                <a:cs typeface="メイリオ"/>
              </a:rPr>
              <a:t>2009</a:t>
            </a:r>
            <a:r>
              <a:rPr lang="ja-JP" altLang="en-US" sz="2000" b="1" dirty="0" smtClean="0">
                <a:latin typeface="メイリオ"/>
                <a:ea typeface="メイリオ"/>
                <a:cs typeface="メイリオ"/>
              </a:rPr>
              <a:t>年設立、</a:t>
            </a:r>
            <a:r>
              <a:rPr lang="en-US" altLang="ja-JP" sz="2000" b="1" dirty="0" smtClean="0">
                <a:latin typeface="メイリオ"/>
                <a:ea typeface="メイリオ"/>
                <a:cs typeface="メイリオ"/>
              </a:rPr>
              <a:t>2014</a:t>
            </a:r>
            <a:r>
              <a:rPr lang="ja-JP" altLang="en-US" sz="2000" b="1" dirty="0" smtClean="0">
                <a:latin typeface="メイリオ"/>
                <a:ea typeface="メイリオ"/>
                <a:cs typeface="メイリオ"/>
              </a:rPr>
              <a:t>年法人化、所在地東京都新宿区。</a:t>
            </a:r>
            <a:endParaRPr lang="en-US" altLang="ja-JP" sz="2000" b="1" dirty="0">
              <a:latin typeface="メイリオ"/>
              <a:ea typeface="メイリオ"/>
              <a:cs typeface="メイリオ"/>
            </a:endParaRPr>
          </a:p>
          <a:p>
            <a:r>
              <a:rPr lang="ja-JP" altLang="ja-JP" sz="2000" b="1" dirty="0" smtClean="0">
                <a:latin typeface="メイリオ"/>
                <a:ea typeface="メイリオ"/>
                <a:cs typeface="メイリオ"/>
              </a:rPr>
              <a:t>行政</a:t>
            </a:r>
            <a:r>
              <a:rPr lang="en-US" altLang="ja-JP" sz="2000" b="1" dirty="0">
                <a:latin typeface="メイリオ"/>
                <a:ea typeface="メイリオ"/>
                <a:cs typeface="メイリオ"/>
              </a:rPr>
              <a:t>/</a:t>
            </a:r>
            <a:r>
              <a:rPr lang="ja-JP" altLang="ja-JP" sz="2000" b="1" dirty="0">
                <a:latin typeface="メイリオ"/>
                <a:ea typeface="メイリオ"/>
                <a:cs typeface="メイリオ"/>
              </a:rPr>
              <a:t>自治体</a:t>
            </a:r>
            <a:r>
              <a:rPr lang="en-US" altLang="ja-JP" sz="2000" b="1" dirty="0">
                <a:latin typeface="メイリオ"/>
                <a:ea typeface="メイリオ"/>
                <a:cs typeface="メイリオ"/>
              </a:rPr>
              <a:t>/</a:t>
            </a:r>
            <a:r>
              <a:rPr lang="ja-JP" altLang="ja-JP" sz="2000" b="1" dirty="0">
                <a:latin typeface="メイリオ"/>
                <a:ea typeface="メイリオ"/>
                <a:cs typeface="メイリオ"/>
              </a:rPr>
              <a:t>企業</a:t>
            </a:r>
            <a:r>
              <a:rPr lang="en-US" altLang="ja-JP" sz="2000" b="1" dirty="0">
                <a:latin typeface="メイリオ"/>
                <a:ea typeface="メイリオ"/>
                <a:cs typeface="メイリオ"/>
              </a:rPr>
              <a:t>/</a:t>
            </a:r>
            <a:r>
              <a:rPr lang="ja-JP" altLang="ja-JP" sz="2000" b="1" dirty="0">
                <a:latin typeface="メイリオ"/>
                <a:ea typeface="メイリオ"/>
                <a:cs typeface="メイリオ"/>
              </a:rPr>
              <a:t>教育現場などで</a:t>
            </a:r>
            <a:r>
              <a:rPr lang="ja-JP" altLang="en-US" sz="2000" b="1" dirty="0">
                <a:latin typeface="メイリオ"/>
                <a:ea typeface="メイリオ"/>
                <a:cs typeface="メイリオ"/>
              </a:rPr>
              <a:t>約</a:t>
            </a:r>
            <a:r>
              <a:rPr lang="en-US" altLang="ja-JP" sz="2000" b="1" dirty="0" smtClean="0">
                <a:latin typeface="メイリオ"/>
                <a:ea typeface="メイリオ"/>
                <a:cs typeface="メイリオ"/>
              </a:rPr>
              <a:t>650</a:t>
            </a:r>
            <a:r>
              <a:rPr lang="ja-JP" altLang="ja-JP" sz="2000" b="1" dirty="0" smtClean="0">
                <a:latin typeface="メイリオ"/>
                <a:ea typeface="メイリオ"/>
                <a:cs typeface="メイリオ"/>
              </a:rPr>
              <a:t>回</a:t>
            </a:r>
            <a:r>
              <a:rPr lang="en-US" altLang="ja-JP" sz="2000" b="1" dirty="0" smtClean="0">
                <a:latin typeface="メイリオ"/>
                <a:ea typeface="メイリオ"/>
                <a:cs typeface="メイリオ"/>
              </a:rPr>
              <a:t>/6</a:t>
            </a:r>
            <a:r>
              <a:rPr lang="ja-JP" altLang="en-US" sz="2000" b="1" dirty="0" smtClean="0">
                <a:latin typeface="メイリオ"/>
                <a:ea typeface="メイリオ"/>
                <a:cs typeface="メイリオ"/>
              </a:rPr>
              <a:t>万人以上へ</a:t>
            </a:r>
            <a:r>
              <a:rPr lang="en-US" altLang="ja-JP" sz="2000" b="1" dirty="0" smtClean="0">
                <a:latin typeface="メイリオ"/>
                <a:ea typeface="メイリオ"/>
                <a:cs typeface="メイリオ"/>
              </a:rPr>
              <a:t>LGBT</a:t>
            </a:r>
            <a:r>
              <a:rPr lang="ja-JP" altLang="ja-JP" sz="2000" b="1" dirty="0">
                <a:latin typeface="メイリオ"/>
                <a:ea typeface="メイリオ"/>
                <a:cs typeface="メイリオ"/>
              </a:rPr>
              <a:t>に関する</a:t>
            </a:r>
            <a:r>
              <a:rPr lang="ja-JP" altLang="ja-JP" sz="2000" b="1" dirty="0" smtClean="0">
                <a:latin typeface="メイリオ"/>
                <a:ea typeface="メイリオ"/>
                <a:cs typeface="メイリオ"/>
              </a:rPr>
              <a:t>研修</a:t>
            </a:r>
            <a:r>
              <a:rPr lang="ja-JP" altLang="en-US" sz="2000" b="1" dirty="0" smtClean="0">
                <a:latin typeface="メイリオ"/>
                <a:ea typeface="メイリオ"/>
                <a:cs typeface="メイリオ"/>
              </a:rPr>
              <a:t>提供</a:t>
            </a:r>
            <a:r>
              <a:rPr lang="ja-JP" altLang="ja-JP" sz="2000" b="1" dirty="0" smtClean="0">
                <a:latin typeface="メイリオ"/>
                <a:ea typeface="メイリオ"/>
                <a:cs typeface="メイリオ"/>
              </a:rPr>
              <a:t>。</a:t>
            </a:r>
            <a:endParaRPr lang="en-US" altLang="ja-JP" sz="2000" b="1" dirty="0" smtClean="0">
              <a:latin typeface="メイリオ"/>
              <a:ea typeface="メイリオ"/>
              <a:cs typeface="メイリオ"/>
            </a:endParaRPr>
          </a:p>
          <a:p>
            <a:r>
              <a:rPr lang="en-US" altLang="ja-JP" sz="2000" b="1" dirty="0" smtClean="0">
                <a:latin typeface="メイリオ"/>
                <a:ea typeface="メイリオ"/>
                <a:cs typeface="メイリオ"/>
              </a:rPr>
              <a:t>10</a:t>
            </a:r>
            <a:r>
              <a:rPr lang="en-US" altLang="ja-JP" sz="2000" b="1" dirty="0">
                <a:latin typeface="メイリオ"/>
                <a:ea typeface="メイリオ"/>
                <a:cs typeface="メイリオ"/>
              </a:rPr>
              <a:t>~20</a:t>
            </a:r>
            <a:r>
              <a:rPr lang="ja-JP" altLang="ja-JP" sz="2000" b="1" dirty="0">
                <a:latin typeface="メイリオ"/>
                <a:ea typeface="メイリオ"/>
                <a:cs typeface="メイリオ"/>
              </a:rPr>
              <a:t>代の</a:t>
            </a:r>
            <a:r>
              <a:rPr lang="en-US" altLang="ja-JP" sz="2000" b="1" dirty="0">
                <a:latin typeface="メイリオ"/>
                <a:ea typeface="メイリオ"/>
                <a:cs typeface="メイリオ"/>
              </a:rPr>
              <a:t>LGBT</a:t>
            </a:r>
            <a:r>
              <a:rPr lang="ja-JP" altLang="ja-JP" sz="2000" b="1" dirty="0">
                <a:latin typeface="メイリオ"/>
                <a:ea typeface="メイリオ"/>
                <a:cs typeface="メイリオ"/>
              </a:rPr>
              <a:t>就活生</a:t>
            </a:r>
            <a:r>
              <a:rPr lang="en-US" altLang="ja-JP" sz="2000" b="1" dirty="0">
                <a:latin typeface="メイリオ"/>
                <a:ea typeface="メイリオ"/>
                <a:cs typeface="メイリオ"/>
              </a:rPr>
              <a:t>/</a:t>
            </a:r>
            <a:r>
              <a:rPr lang="ja-JP" altLang="ja-JP" sz="2000" b="1" dirty="0">
                <a:latin typeface="メイリオ"/>
                <a:ea typeface="メイリオ"/>
                <a:cs typeface="メイリオ"/>
              </a:rPr>
              <a:t>就労者約</a:t>
            </a:r>
            <a:r>
              <a:rPr lang="en-US" altLang="ja-JP" sz="2000" b="1" dirty="0">
                <a:latin typeface="メイリオ"/>
                <a:ea typeface="メイリオ"/>
                <a:cs typeface="メイリオ"/>
              </a:rPr>
              <a:t>2000</a:t>
            </a:r>
            <a:r>
              <a:rPr lang="ja-JP" altLang="ja-JP" sz="2000" b="1" dirty="0">
                <a:latin typeface="メイリオ"/>
                <a:ea typeface="メイリオ"/>
                <a:cs typeface="メイリオ"/>
              </a:rPr>
              <a:t>名のサポートを行う</a:t>
            </a:r>
            <a:r>
              <a:rPr lang="ja-JP" altLang="ja-JP" sz="2000" b="1" dirty="0" smtClean="0">
                <a:latin typeface="メイリオ"/>
                <a:ea typeface="メイリオ"/>
                <a:cs typeface="メイリオ"/>
              </a:rPr>
              <a:t>。</a:t>
            </a:r>
            <a:endParaRPr lang="en-US" altLang="ja-JP" sz="2000" b="1" dirty="0" smtClean="0">
              <a:latin typeface="メイリオ"/>
              <a:ea typeface="メイリオ"/>
              <a:cs typeface="メイリオ"/>
            </a:endParaRPr>
          </a:p>
          <a:p>
            <a:pPr marL="285750" indent="-285750">
              <a:buFont typeface="Wingdings" charset="2"/>
              <a:buChar char="p"/>
            </a:pPr>
            <a:endParaRPr lang="ja-JP" altLang="ja-JP" sz="2000" b="1" dirty="0">
              <a:latin typeface="メイリオ"/>
              <a:ea typeface="メイリオ"/>
              <a:cs typeface="メイリオ"/>
            </a:endParaRPr>
          </a:p>
          <a:p>
            <a:pPr marL="285750" indent="-285750">
              <a:buFont typeface="Wingdings" charset="2"/>
              <a:buChar char="p"/>
            </a:pPr>
            <a:r>
              <a:rPr lang="ja-JP" altLang="en-US" sz="2400" b="1" dirty="0" smtClean="0">
                <a:latin typeface="メイリオ"/>
                <a:ea typeface="メイリオ"/>
                <a:cs typeface="メイリオ"/>
              </a:rPr>
              <a:t>共著・監修：</a:t>
            </a:r>
            <a:endParaRPr lang="en-US" altLang="ja-JP" sz="2400" b="1" dirty="0">
              <a:latin typeface="メイリオ"/>
              <a:ea typeface="メイリオ"/>
              <a:cs typeface="メイリオ"/>
            </a:endParaRPr>
          </a:p>
          <a:p>
            <a:r>
              <a:rPr lang="ja-JP" altLang="en-US" sz="2000" b="1" dirty="0" smtClean="0">
                <a:latin typeface="メイリオ"/>
                <a:ea typeface="メイリオ"/>
                <a:cs typeface="メイリオ"/>
              </a:rPr>
              <a:t>「</a:t>
            </a:r>
            <a:r>
              <a:rPr lang="en-US" altLang="ja-JP" sz="2000" b="1" dirty="0" smtClean="0">
                <a:latin typeface="メイリオ"/>
                <a:ea typeface="メイリオ"/>
                <a:cs typeface="メイリオ"/>
              </a:rPr>
              <a:t>LGBT</a:t>
            </a:r>
            <a:r>
              <a:rPr lang="ja-JP" altLang="en-US" sz="2000" b="1" dirty="0">
                <a:latin typeface="メイリオ"/>
                <a:ea typeface="メイリオ"/>
                <a:cs typeface="メイリオ"/>
              </a:rPr>
              <a:t>ってなんだろう</a:t>
            </a:r>
            <a:r>
              <a:rPr lang="ja-JP" altLang="en-US" sz="2000" b="1" dirty="0" smtClean="0">
                <a:latin typeface="メイリオ"/>
                <a:ea typeface="メイリオ"/>
                <a:cs typeface="メイリオ"/>
              </a:rPr>
              <a:t>？」</a:t>
            </a:r>
            <a:r>
              <a:rPr lang="ja-JP" altLang="en-US" sz="1600" b="1" dirty="0" smtClean="0">
                <a:latin typeface="メイリオ"/>
                <a:ea typeface="メイリオ"/>
                <a:cs typeface="メイリオ"/>
              </a:rPr>
              <a:t>（</a:t>
            </a:r>
            <a:r>
              <a:rPr lang="ja-JP" altLang="en-US" sz="1600" b="1" dirty="0">
                <a:latin typeface="メイリオ"/>
                <a:ea typeface="メイリオ"/>
                <a:cs typeface="メイリオ"/>
              </a:rPr>
              <a:t>合同出版</a:t>
            </a:r>
            <a:r>
              <a:rPr lang="ja-JP" altLang="en-US" sz="1600" b="1" dirty="0" smtClean="0">
                <a:latin typeface="メイリオ"/>
                <a:ea typeface="メイリオ"/>
                <a:cs typeface="メイリオ"/>
              </a:rPr>
              <a:t>）</a:t>
            </a:r>
            <a:r>
              <a:rPr lang="ja-JP" altLang="en-US" sz="2000" b="1" dirty="0" smtClean="0">
                <a:latin typeface="メイリオ"/>
                <a:ea typeface="メイリオ"/>
                <a:cs typeface="メイリオ"/>
              </a:rPr>
              <a:t>、「ふつうってなんだ？」</a:t>
            </a:r>
            <a:r>
              <a:rPr lang="ja-JP" altLang="en-US" sz="1600" b="1" dirty="0" smtClean="0">
                <a:latin typeface="メイリオ"/>
                <a:ea typeface="メイリオ"/>
                <a:cs typeface="メイリオ"/>
              </a:rPr>
              <a:t>（学研プラス）</a:t>
            </a:r>
            <a:r>
              <a:rPr lang="ja-JP" altLang="en-US" sz="2000" b="1" dirty="0" smtClean="0">
                <a:latin typeface="メイリオ"/>
                <a:ea typeface="メイリオ"/>
                <a:cs typeface="メイリオ"/>
              </a:rPr>
              <a:t>、「トランスジェンダーと職場環境ハンドブック」</a:t>
            </a:r>
            <a:r>
              <a:rPr lang="ja-JP" altLang="en-US" sz="1600" b="1" dirty="0" smtClean="0">
                <a:latin typeface="メイリオ"/>
                <a:ea typeface="メイリオ"/>
                <a:cs typeface="メイリオ"/>
              </a:rPr>
              <a:t>（日本能率協会マネジメントセンター）</a:t>
            </a:r>
            <a:endParaRPr lang="en-US" altLang="ja-JP" sz="2000" b="1" dirty="0" smtClean="0">
              <a:latin typeface="メイリオ"/>
              <a:ea typeface="メイリオ"/>
              <a:cs typeface="メイリオ"/>
            </a:endParaRPr>
          </a:p>
          <a:p>
            <a:pPr marL="285750" indent="-285750">
              <a:buFont typeface="Wingdings" charset="2"/>
              <a:buChar char="p"/>
            </a:pPr>
            <a:endParaRPr lang="en-US" altLang="ja-JP" sz="2000" b="1" dirty="0" smtClean="0">
              <a:latin typeface="メイリオ"/>
              <a:ea typeface="メイリオ"/>
              <a:cs typeface="メイリオ"/>
            </a:endParaRPr>
          </a:p>
          <a:p>
            <a:pPr marL="285750" indent="-285750">
              <a:buFont typeface="Wingdings" charset="2"/>
              <a:buChar char="p"/>
            </a:pPr>
            <a:r>
              <a:rPr lang="ja-JP" altLang="en-US" sz="2400" b="1" dirty="0" smtClean="0">
                <a:latin typeface="メイリオ"/>
                <a:ea typeface="メイリオ"/>
                <a:cs typeface="メイリオ"/>
              </a:rPr>
              <a:t>選出：</a:t>
            </a:r>
            <a:endParaRPr lang="en-US" altLang="ja-JP" sz="2400" b="1" dirty="0" smtClean="0">
              <a:latin typeface="メイリオ"/>
              <a:ea typeface="メイリオ"/>
              <a:cs typeface="メイリオ"/>
            </a:endParaRPr>
          </a:p>
          <a:p>
            <a:r>
              <a:rPr lang="en-US" altLang="ja-JP" sz="2000" b="1" dirty="0" smtClean="0">
                <a:latin typeface="メイリオ"/>
                <a:ea typeface="メイリオ"/>
                <a:cs typeface="メイリオ"/>
              </a:rPr>
              <a:t>2014</a:t>
            </a:r>
            <a:r>
              <a:rPr lang="ja-JP" altLang="ja-JP" sz="2000" b="1" dirty="0" smtClean="0">
                <a:latin typeface="メイリオ"/>
                <a:ea typeface="メイリオ"/>
                <a:cs typeface="メイリオ"/>
              </a:rPr>
              <a:t>年度</a:t>
            </a:r>
            <a:r>
              <a:rPr lang="ja-JP" altLang="en-US" sz="2000" b="1" dirty="0" smtClean="0">
                <a:latin typeface="メイリオ"/>
                <a:ea typeface="メイリオ"/>
                <a:cs typeface="メイリオ"/>
              </a:rPr>
              <a:t>、</a:t>
            </a:r>
            <a:r>
              <a:rPr lang="en-US" altLang="ja-JP" sz="2000" b="1" dirty="0" smtClean="0">
                <a:latin typeface="メイリオ"/>
                <a:ea typeface="メイリオ"/>
                <a:cs typeface="メイリオ"/>
              </a:rPr>
              <a:t>NEC</a:t>
            </a:r>
            <a:r>
              <a:rPr lang="ja-JP" altLang="ja-JP" sz="2000" b="1" dirty="0">
                <a:latin typeface="メイリオ"/>
                <a:ea typeface="メイリオ"/>
                <a:cs typeface="メイリオ"/>
              </a:rPr>
              <a:t>社会起業</a:t>
            </a:r>
            <a:r>
              <a:rPr lang="ja-JP" altLang="ja-JP" sz="2000" b="1" dirty="0" smtClean="0">
                <a:latin typeface="メイリオ"/>
                <a:ea typeface="メイリオ"/>
                <a:cs typeface="メイリオ"/>
              </a:rPr>
              <a:t>塾生、ソーシャルベンチャー</a:t>
            </a:r>
            <a:r>
              <a:rPr lang="ja-JP" altLang="ja-JP" sz="2000" b="1" dirty="0">
                <a:latin typeface="メイリオ"/>
                <a:ea typeface="メイリオ"/>
                <a:cs typeface="メイリオ"/>
              </a:rPr>
              <a:t>・パートナーズ</a:t>
            </a:r>
            <a:r>
              <a:rPr lang="ja-JP" altLang="ja-JP" sz="2000" b="1" dirty="0" smtClean="0">
                <a:latin typeface="メイリオ"/>
                <a:ea typeface="メイリオ"/>
                <a:cs typeface="メイリオ"/>
              </a:rPr>
              <a:t>東京の投資・協働団体に選出</a:t>
            </a:r>
            <a:r>
              <a:rPr lang="ja-JP" altLang="en-US" sz="2000" b="1" dirty="0" smtClean="0">
                <a:latin typeface="メイリオ"/>
                <a:ea typeface="メイリオ"/>
                <a:cs typeface="メイリオ"/>
              </a:rPr>
              <a:t>。</a:t>
            </a:r>
            <a:r>
              <a:rPr lang="en-US" altLang="ja-JP" sz="2000" b="1" dirty="0" smtClean="0">
                <a:latin typeface="メイリオ"/>
                <a:ea typeface="メイリオ"/>
                <a:cs typeface="メイリオ"/>
              </a:rPr>
              <a:t>2015</a:t>
            </a:r>
            <a:r>
              <a:rPr lang="ja-JP" altLang="en-US" sz="2000" b="1" dirty="0" smtClean="0">
                <a:latin typeface="メイリオ"/>
                <a:ea typeface="メイリオ"/>
                <a:cs typeface="メイリオ"/>
              </a:rPr>
              <a:t>年度、</a:t>
            </a:r>
            <a:r>
              <a:rPr lang="en-US" altLang="ja-JP" sz="2000" b="1" dirty="0" smtClean="0">
                <a:latin typeface="メイリオ"/>
                <a:ea typeface="メイリオ"/>
                <a:cs typeface="メイリオ"/>
              </a:rPr>
              <a:t>FIT</a:t>
            </a:r>
            <a:r>
              <a:rPr lang="ja-JP" altLang="en-US" sz="2000" b="1" dirty="0">
                <a:latin typeface="メイリオ"/>
                <a:ea typeface="メイリオ"/>
                <a:cs typeface="メイリオ"/>
              </a:rPr>
              <a:t>チャリティ・ラン支援先</a:t>
            </a:r>
            <a:r>
              <a:rPr lang="ja-JP" altLang="en-US" sz="2000" b="1" dirty="0" smtClean="0">
                <a:latin typeface="メイリオ"/>
                <a:ea typeface="メイリオ"/>
                <a:cs typeface="メイリオ"/>
              </a:rPr>
              <a:t>団体に選出。</a:t>
            </a:r>
            <a:endParaRPr lang="en-US" altLang="ja-JP" sz="2000" b="1" dirty="0">
              <a:latin typeface="メイリオ"/>
              <a:ea typeface="メイリオ"/>
              <a:cs typeface="メイリオ"/>
            </a:endParaRPr>
          </a:p>
          <a:p>
            <a:pPr marL="285750" indent="-285750">
              <a:buFont typeface="Wingdings" charset="2"/>
              <a:buChar char="p"/>
            </a:pPr>
            <a:endParaRPr lang="ja-JP" altLang="ja-JP" sz="2000" b="1" dirty="0">
              <a:latin typeface="メイリオ"/>
              <a:ea typeface="メイリオ"/>
              <a:cs typeface="メイリオ"/>
            </a:endParaRPr>
          </a:p>
          <a:p>
            <a:pPr marL="285750" indent="-285750">
              <a:buFont typeface="Wingdings" charset="2"/>
              <a:buChar char="p"/>
            </a:pPr>
            <a:r>
              <a:rPr lang="ja-JP" altLang="en-US" sz="2400" b="1" dirty="0">
                <a:latin typeface="メイリオ"/>
                <a:ea typeface="メイリオ"/>
                <a:cs typeface="メイリオ"/>
              </a:rPr>
              <a:t>団体</a:t>
            </a:r>
            <a:r>
              <a:rPr lang="ja-JP" altLang="ja-JP" sz="2400" b="1" dirty="0">
                <a:latin typeface="メイリオ"/>
                <a:ea typeface="メイリオ"/>
                <a:cs typeface="メイリオ"/>
              </a:rPr>
              <a:t>ホームページ</a:t>
            </a:r>
            <a:r>
              <a:rPr lang="en-US" altLang="ja-JP" sz="2400" b="1" dirty="0">
                <a:latin typeface="メイリオ"/>
                <a:ea typeface="メイリオ"/>
                <a:cs typeface="メイリオ"/>
              </a:rPr>
              <a:t>:</a:t>
            </a:r>
            <a:r>
              <a:rPr lang="ja-JP" altLang="ja-JP" sz="2000" b="1" dirty="0">
                <a:latin typeface="メイリオ"/>
                <a:ea typeface="メイリオ"/>
                <a:cs typeface="メイリオ"/>
              </a:rPr>
              <a:t>　</a:t>
            </a:r>
            <a:r>
              <a:rPr lang="en-US" altLang="ja-JP" sz="2000" b="1" dirty="0" smtClean="0">
                <a:latin typeface="メイリオ"/>
                <a:ea typeface="メイリオ"/>
                <a:cs typeface="メイリオ"/>
              </a:rPr>
              <a:t>http</a:t>
            </a:r>
            <a:r>
              <a:rPr lang="en-US" altLang="ja-JP" sz="2000" b="1" dirty="0">
                <a:latin typeface="メイリオ"/>
                <a:ea typeface="メイリオ"/>
                <a:cs typeface="メイリオ"/>
              </a:rPr>
              <a:t>://</a:t>
            </a:r>
            <a:r>
              <a:rPr lang="en-US" altLang="ja-JP" sz="2000" b="1" dirty="0" err="1" smtClean="0">
                <a:latin typeface="メイリオ"/>
                <a:ea typeface="メイリオ"/>
                <a:cs typeface="メイリオ"/>
              </a:rPr>
              <a:t>rebitlgbt.org</a:t>
            </a:r>
            <a:endParaRPr lang="en-US" altLang="ja-JP" sz="2000" b="1" dirty="0">
              <a:latin typeface="メイリオ"/>
              <a:ea typeface="メイリオ"/>
              <a:cs typeface="メイリオ"/>
            </a:endParaRPr>
          </a:p>
        </p:txBody>
      </p:sp>
      <p:cxnSp>
        <p:nvCxnSpPr>
          <p:cNvPr id="12" name="直線コネクタ 11"/>
          <p:cNvCxnSpPr/>
          <p:nvPr/>
        </p:nvCxnSpPr>
        <p:spPr>
          <a:xfrm>
            <a:off x="265792" y="676979"/>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36260" y="153218"/>
            <a:ext cx="7043501" cy="461665"/>
          </a:xfrm>
          <a:prstGeom prst="rect">
            <a:avLst/>
          </a:prstGeom>
          <a:noFill/>
        </p:spPr>
        <p:txBody>
          <a:bodyPr wrap="square" rtlCol="0">
            <a:spAutoFit/>
          </a:bodyPr>
          <a:lstStyle/>
          <a:p>
            <a:r>
              <a:rPr lang="ja-JP" altLang="en-US" sz="2400" b="1" dirty="0" smtClean="0">
                <a:latin typeface="メイリオ"/>
                <a:ea typeface="メイリオ"/>
                <a:cs typeface="メイリオ"/>
              </a:rPr>
              <a:t>認定</a:t>
            </a:r>
            <a:r>
              <a:rPr lang="en-US" altLang="ja-JP" sz="2400" b="1" dirty="0" smtClean="0">
                <a:latin typeface="メイリオ"/>
                <a:ea typeface="メイリオ"/>
                <a:cs typeface="メイリオ"/>
              </a:rPr>
              <a:t>NPO</a:t>
            </a:r>
            <a:r>
              <a:rPr lang="ja-JP" altLang="en-US" sz="2400" b="1" dirty="0" smtClean="0">
                <a:latin typeface="メイリオ"/>
                <a:ea typeface="メイリオ"/>
                <a:cs typeface="メイリオ"/>
              </a:rPr>
              <a:t>法人</a:t>
            </a:r>
            <a:r>
              <a:rPr lang="en-US" altLang="ja-JP" sz="2400" b="1" dirty="0" err="1" smtClean="0">
                <a:latin typeface="メイリオ"/>
                <a:ea typeface="メイリオ"/>
                <a:cs typeface="メイリオ"/>
              </a:rPr>
              <a:t>ReBit</a:t>
            </a:r>
            <a:r>
              <a:rPr lang="ja-JP" altLang="en-US" sz="2400" b="1" dirty="0" smtClean="0">
                <a:latin typeface="メイリオ"/>
                <a:ea typeface="メイリオ"/>
                <a:cs typeface="メイリオ"/>
              </a:rPr>
              <a:t>とは？</a:t>
            </a:r>
            <a:endParaRPr lang="ja-JP" altLang="en-US" sz="2400" b="1" dirty="0">
              <a:latin typeface="メイリオ"/>
              <a:ea typeface="メイリオ"/>
              <a:cs typeface="メイリオ"/>
            </a:endParaRPr>
          </a:p>
        </p:txBody>
      </p:sp>
      <p:sp>
        <p:nvSpPr>
          <p:cNvPr id="15"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2</a:t>
            </a:fld>
            <a:endParaRPr kumimoji="1" lang="ja-JP" altLang="en-US"/>
          </a:p>
        </p:txBody>
      </p:sp>
    </p:spTree>
    <p:extLst>
      <p:ext uri="{BB962C8B-B14F-4D97-AF65-F5344CB8AC3E}">
        <p14:creationId xmlns:p14="http://schemas.microsoft.com/office/powerpoint/2010/main" val="2219194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94235" y="0"/>
            <a:ext cx="9607176" cy="7024339"/>
          </a:xfrm>
          <a:prstGeom prst="rect">
            <a:avLst/>
          </a:prstGeom>
          <a:solidFill>
            <a:schemeClr val="tx1">
              <a:lumMod val="85000"/>
              <a:lumOff val="1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81453" y="6501119"/>
            <a:ext cx="184666" cy="523220"/>
          </a:xfrm>
          <a:prstGeom prst="rect">
            <a:avLst/>
          </a:prstGeom>
        </p:spPr>
        <p:txBody>
          <a:bodyPr wrap="none">
            <a:spAutoFit/>
          </a:bodyPr>
          <a:lstStyle/>
          <a:p>
            <a:endParaRPr lang="en-US" altLang="ja-JP" sz="1400" dirty="0"/>
          </a:p>
          <a:p>
            <a:endParaRPr lang="en-US" altLang="ja-JP" sz="1400" dirty="0" smtClean="0"/>
          </a:p>
        </p:txBody>
      </p:sp>
      <p:sp>
        <p:nvSpPr>
          <p:cNvPr id="16" name="スライド番号プレースホルダー 4"/>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6738EFC2-4048-DD45-B63C-B1249E7041DB}" type="slidenum">
              <a:rPr lang="ja-JP" altLang="en-US" smtClean="0">
                <a:solidFill>
                  <a:prstClr val="black">
                    <a:tint val="75000"/>
                  </a:prstClr>
                </a:solidFill>
              </a:rPr>
              <a:pPr/>
              <a:t>20</a:t>
            </a:fld>
            <a:endParaRPr lang="ja-JP" altLang="en-US" dirty="0">
              <a:solidFill>
                <a:prstClr val="black">
                  <a:tint val="75000"/>
                </a:prstClr>
              </a:solidFill>
            </a:endParaRPr>
          </a:p>
        </p:txBody>
      </p:sp>
      <p:sp>
        <p:nvSpPr>
          <p:cNvPr id="2" name="テキスト ボックス 1"/>
          <p:cNvSpPr txBox="1"/>
          <p:nvPr/>
        </p:nvSpPr>
        <p:spPr>
          <a:xfrm>
            <a:off x="0" y="1867018"/>
            <a:ext cx="9143999" cy="1723549"/>
          </a:xfrm>
          <a:prstGeom prst="rect">
            <a:avLst/>
          </a:prstGeom>
          <a:noFill/>
        </p:spPr>
        <p:txBody>
          <a:bodyPr wrap="square" rtlCol="0">
            <a:spAutoFit/>
          </a:bodyPr>
          <a:lstStyle/>
          <a:p>
            <a:r>
              <a:rPr lang="ja-JP" altLang="en-US" sz="4400" b="1" dirty="0" smtClean="0">
                <a:solidFill>
                  <a:schemeClr val="bg1"/>
                </a:solidFill>
                <a:latin typeface="メイリオ"/>
                <a:ea typeface="メイリオ"/>
                <a:cs typeface="メイリオ"/>
              </a:rPr>
              <a:t>調査結果の報告</a:t>
            </a:r>
            <a:endParaRPr lang="en-US" altLang="ja-JP" sz="4400" b="1" dirty="0" smtClean="0">
              <a:solidFill>
                <a:schemeClr val="bg1"/>
              </a:solidFill>
              <a:latin typeface="メイリオ"/>
              <a:ea typeface="メイリオ"/>
              <a:cs typeface="メイリオ"/>
            </a:endParaRPr>
          </a:p>
          <a:p>
            <a:endParaRPr lang="en-US" altLang="ja-JP" b="1" dirty="0" smtClean="0">
              <a:solidFill>
                <a:schemeClr val="bg1"/>
              </a:solidFill>
              <a:latin typeface="メイリオ"/>
              <a:ea typeface="メイリオ"/>
              <a:cs typeface="メイリオ"/>
            </a:endParaRPr>
          </a:p>
          <a:p>
            <a:r>
              <a:rPr lang="ja-JP" altLang="en-US" sz="4400" b="1" dirty="0" smtClean="0">
                <a:solidFill>
                  <a:schemeClr val="bg1"/>
                </a:solidFill>
                <a:latin typeface="メイリオ"/>
                <a:ea typeface="メイリオ"/>
                <a:cs typeface="メイリオ"/>
              </a:rPr>
              <a:t>１　</a:t>
            </a:r>
            <a:r>
              <a:rPr lang="en-US" altLang="ja-JP" sz="4400" b="1" dirty="0" smtClean="0">
                <a:solidFill>
                  <a:schemeClr val="bg1"/>
                </a:solidFill>
                <a:latin typeface="メイリオ"/>
                <a:ea typeface="メイリオ"/>
                <a:cs typeface="メイリオ"/>
              </a:rPr>
              <a:t>LGBT</a:t>
            </a:r>
            <a:r>
              <a:rPr lang="ja-JP" altLang="en-US" sz="4400" b="1" dirty="0" smtClean="0">
                <a:solidFill>
                  <a:schemeClr val="bg1"/>
                </a:solidFill>
                <a:latin typeface="メイリオ"/>
                <a:ea typeface="メイリオ"/>
                <a:cs typeface="メイリオ"/>
              </a:rPr>
              <a:t>の就</a:t>
            </a:r>
            <a:r>
              <a:rPr lang="ja-JP" altLang="en-US" sz="4400" b="1" dirty="0">
                <a:solidFill>
                  <a:schemeClr val="bg1"/>
                </a:solidFill>
                <a:latin typeface="メイリオ"/>
                <a:ea typeface="メイリオ"/>
                <a:cs typeface="メイリオ"/>
              </a:rPr>
              <a:t>活生</a:t>
            </a:r>
            <a:r>
              <a:rPr lang="ja-JP" altLang="en-US" sz="4400" b="1" dirty="0" smtClean="0">
                <a:solidFill>
                  <a:schemeClr val="bg1"/>
                </a:solidFill>
                <a:latin typeface="メイリオ"/>
                <a:ea typeface="メイリオ"/>
                <a:cs typeface="メイリオ"/>
              </a:rPr>
              <a:t>と企業について</a:t>
            </a:r>
            <a:endParaRPr lang="en-US" altLang="ja-JP" sz="4400" b="1" dirty="0" smtClean="0">
              <a:solidFill>
                <a:schemeClr val="bg1"/>
              </a:solidFill>
              <a:latin typeface="メイリオ"/>
              <a:ea typeface="メイリオ"/>
              <a:cs typeface="メイリオ"/>
            </a:endParaRPr>
          </a:p>
        </p:txBody>
      </p:sp>
    </p:spTree>
    <p:extLst>
      <p:ext uri="{BB962C8B-B14F-4D97-AF65-F5344CB8AC3E}">
        <p14:creationId xmlns:p14="http://schemas.microsoft.com/office/powerpoint/2010/main" val="37959133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tnm.png"/>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17515" y="1389530"/>
            <a:ext cx="8129610" cy="3585882"/>
          </a:xfrm>
          <a:prstGeom prst="rect">
            <a:avLst/>
          </a:prstGeom>
        </p:spPr>
      </p:pic>
      <p:sp>
        <p:nvSpPr>
          <p:cNvPr id="7" name="正方形/長方形 6"/>
          <p:cNvSpPr/>
          <p:nvPr/>
        </p:nvSpPr>
        <p:spPr>
          <a:xfrm>
            <a:off x="0" y="2261331"/>
            <a:ext cx="9143999" cy="1323439"/>
          </a:xfrm>
          <a:prstGeom prst="rect">
            <a:avLst/>
          </a:prstGeom>
        </p:spPr>
        <p:txBody>
          <a:bodyPr wrap="square">
            <a:spAutoFit/>
          </a:bodyPr>
          <a:lstStyle/>
          <a:p>
            <a:pPr algn="ctr"/>
            <a:r>
              <a:rPr lang="ja-JP" altLang="en-US" sz="4000" b="1" dirty="0" smtClean="0">
                <a:latin typeface="メイリオ"/>
                <a:ea typeface="メイリオ"/>
                <a:cs typeface="メイリオ"/>
              </a:rPr>
              <a:t> ところで、</a:t>
            </a:r>
            <a:r>
              <a:rPr lang="en-US" altLang="ja-JP" sz="4000" b="1" dirty="0" smtClean="0">
                <a:latin typeface="メイリオ"/>
                <a:ea typeface="メイリオ"/>
                <a:cs typeface="メイリオ"/>
              </a:rPr>
              <a:t>LGBT</a:t>
            </a:r>
            <a:r>
              <a:rPr lang="ja-JP" altLang="en-US" sz="4000" b="1" dirty="0" smtClean="0">
                <a:latin typeface="メイリオ"/>
                <a:ea typeface="メイリオ"/>
                <a:cs typeface="メイリオ"/>
              </a:rPr>
              <a:t>の就活生</a:t>
            </a:r>
            <a:endParaRPr lang="en-US" altLang="ja-JP" sz="4000" b="1" dirty="0" smtClean="0">
              <a:latin typeface="メイリオ"/>
              <a:ea typeface="メイリオ"/>
              <a:cs typeface="メイリオ"/>
            </a:endParaRPr>
          </a:p>
          <a:p>
            <a:pPr algn="ctr"/>
            <a:r>
              <a:rPr lang="ja-JP" altLang="en-US" sz="4000" b="1" dirty="0" smtClean="0">
                <a:latin typeface="メイリオ"/>
                <a:ea typeface="メイリオ"/>
                <a:cs typeface="メイリオ"/>
              </a:rPr>
              <a:t>って困ってるの？</a:t>
            </a:r>
            <a:endParaRPr lang="en-US" altLang="ja-JP" sz="4000" b="1" dirty="0" smtClean="0">
              <a:latin typeface="メイリオ"/>
              <a:ea typeface="メイリオ"/>
              <a:cs typeface="メイリオ"/>
            </a:endParaRPr>
          </a:p>
        </p:txBody>
      </p:sp>
      <p:sp>
        <p:nvSpPr>
          <p:cNvPr id="8"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21</a:t>
            </a:fld>
            <a:endParaRPr kumimoji="1" lang="ja-JP" altLang="en-US" dirty="0"/>
          </a:p>
        </p:txBody>
      </p:sp>
    </p:spTree>
    <p:extLst>
      <p:ext uri="{BB962C8B-B14F-4D97-AF65-F5344CB8AC3E}">
        <p14:creationId xmlns:p14="http://schemas.microsoft.com/office/powerpoint/2010/main" val="42094810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738EFC2-4048-DD45-B63C-B1249E7041DB}" type="slidenum">
              <a:rPr kumimoji="1" lang="ja-JP" altLang="en-US" smtClean="0"/>
              <a:t>22</a:t>
            </a:fld>
            <a:endParaRPr kumimoji="1" lang="ja-JP" altLang="en-US"/>
          </a:p>
        </p:txBody>
      </p:sp>
      <p:graphicFrame>
        <p:nvGraphicFramePr>
          <p:cNvPr id="5" name="グラフ 4"/>
          <p:cNvGraphicFramePr>
            <a:graphicFrameLocks/>
          </p:cNvGraphicFramePr>
          <p:nvPr>
            <p:extLst>
              <p:ext uri="{D42A27DB-BD31-4B8C-83A1-F6EECF244321}">
                <p14:modId xmlns:p14="http://schemas.microsoft.com/office/powerpoint/2010/main" val="1570527234"/>
              </p:ext>
            </p:extLst>
          </p:nvPr>
        </p:nvGraphicFramePr>
        <p:xfrm>
          <a:off x="1" y="2872555"/>
          <a:ext cx="2947402" cy="31269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p:cNvGraphicFramePr>
          <p:nvPr>
            <p:extLst>
              <p:ext uri="{D42A27DB-BD31-4B8C-83A1-F6EECF244321}">
                <p14:modId xmlns:p14="http://schemas.microsoft.com/office/powerpoint/2010/main" val="1584940901"/>
              </p:ext>
            </p:extLst>
          </p:nvPr>
        </p:nvGraphicFramePr>
        <p:xfrm>
          <a:off x="4891423" y="2995662"/>
          <a:ext cx="4600658" cy="3003878"/>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495063" y="3891168"/>
            <a:ext cx="1927411" cy="1015663"/>
          </a:xfrm>
          <a:prstGeom prst="rect">
            <a:avLst/>
          </a:prstGeom>
          <a:noFill/>
        </p:spPr>
        <p:txBody>
          <a:bodyPr wrap="square" rtlCol="0">
            <a:spAutoFit/>
          </a:bodyPr>
          <a:lstStyle/>
          <a:p>
            <a:pPr algn="ctr"/>
            <a:r>
              <a:rPr lang="en-US" altLang="en-US" b="1" dirty="0" smtClean="0">
                <a:latin typeface="メイリオ"/>
                <a:ea typeface="メイリオ"/>
                <a:cs typeface="メイリオ"/>
              </a:rPr>
              <a:t>SOGI</a:t>
            </a:r>
          </a:p>
          <a:p>
            <a:pPr algn="ctr"/>
            <a:r>
              <a:rPr lang="en-US" altLang="en-US" b="1" dirty="0" smtClean="0">
                <a:latin typeface="メイリオ"/>
                <a:ea typeface="メイリオ"/>
                <a:cs typeface="メイリオ"/>
              </a:rPr>
              <a:t>困難等</a:t>
            </a:r>
            <a:r>
              <a:rPr lang="ja-JP" altLang="en-US" b="1" dirty="0" smtClean="0">
                <a:latin typeface="メイリオ"/>
                <a:ea typeface="メイリオ"/>
                <a:cs typeface="メイリオ"/>
              </a:rPr>
              <a:t>経験</a:t>
            </a:r>
            <a:endParaRPr lang="en-US" altLang="ja-JP" b="1" dirty="0" smtClean="0">
              <a:latin typeface="メイリオ"/>
              <a:ea typeface="メイリオ"/>
              <a:cs typeface="メイリオ"/>
            </a:endParaRPr>
          </a:p>
          <a:p>
            <a:pPr algn="ctr"/>
            <a:r>
              <a:rPr lang="en-US" altLang="ja-JP" sz="2400" b="1" dirty="0" smtClean="0">
                <a:latin typeface="メイリオ"/>
                <a:ea typeface="メイリオ"/>
                <a:cs typeface="メイリオ"/>
              </a:rPr>
              <a:t>42.5%</a:t>
            </a:r>
          </a:p>
        </p:txBody>
      </p:sp>
      <p:sp>
        <p:nvSpPr>
          <p:cNvPr id="9" name="角丸四角形 5">
            <a:extLst>
              <a:ext uri="{FF2B5EF4-FFF2-40B4-BE49-F238E27FC236}">
                <a16:creationId xmlns:a16="http://schemas.microsoft.com/office/drawing/2014/main" xmlns="" id="{B72F74E8-AB7A-4E29-91C3-7644AB9331DE}"/>
              </a:ext>
            </a:extLst>
          </p:cNvPr>
          <p:cNvSpPr/>
          <p:nvPr/>
        </p:nvSpPr>
        <p:spPr>
          <a:xfrm>
            <a:off x="0" y="16543"/>
            <a:ext cx="7279761" cy="1251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latin typeface="メイリオ"/>
              <a:ea typeface="メイリオ"/>
              <a:cs typeface="メイリオ"/>
            </a:endParaRPr>
          </a:p>
        </p:txBody>
      </p:sp>
      <p:cxnSp>
        <p:nvCxnSpPr>
          <p:cNvPr id="10" name="直線コネクタ 9"/>
          <p:cNvCxnSpPr/>
          <p:nvPr/>
        </p:nvCxnSpPr>
        <p:spPr>
          <a:xfrm>
            <a:off x="265792" y="761645"/>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236260" y="195551"/>
            <a:ext cx="7043501" cy="461665"/>
          </a:xfrm>
          <a:prstGeom prst="rect">
            <a:avLst/>
          </a:prstGeom>
          <a:noFill/>
        </p:spPr>
        <p:txBody>
          <a:bodyPr wrap="square" rtlCol="0">
            <a:spAutoFit/>
          </a:bodyPr>
          <a:lstStyle/>
          <a:p>
            <a:r>
              <a:rPr lang="ja-JP" altLang="en-US" sz="2400" b="1" dirty="0" smtClean="0">
                <a:latin typeface="メイリオ"/>
                <a:ea typeface="メイリオ"/>
                <a:cs typeface="メイリオ"/>
              </a:rPr>
              <a:t>就職時、</a:t>
            </a:r>
            <a:r>
              <a:rPr lang="en-US" altLang="ja-JP" sz="2400" b="1" dirty="0" smtClean="0">
                <a:latin typeface="メイリオ"/>
                <a:ea typeface="メイリオ"/>
                <a:cs typeface="メイリオ"/>
              </a:rPr>
              <a:t>SOGI</a:t>
            </a:r>
            <a:r>
              <a:rPr lang="ja-JP" altLang="en-US" sz="2400" b="1" dirty="0" smtClean="0">
                <a:latin typeface="メイリオ"/>
                <a:ea typeface="メイリオ"/>
                <a:cs typeface="メイリオ"/>
              </a:rPr>
              <a:t>に由来した困難等の経験</a:t>
            </a:r>
            <a:endParaRPr lang="ja-JP" altLang="en-US" sz="2400" b="1" dirty="0">
              <a:latin typeface="メイリオ"/>
              <a:ea typeface="メイリオ"/>
              <a:cs typeface="メイリオ"/>
            </a:endParaRPr>
          </a:p>
        </p:txBody>
      </p:sp>
      <p:sp>
        <p:nvSpPr>
          <p:cNvPr id="12" name="テキスト ボックス 11"/>
          <p:cNvSpPr txBox="1"/>
          <p:nvPr/>
        </p:nvSpPr>
        <p:spPr>
          <a:xfrm>
            <a:off x="0" y="834111"/>
            <a:ext cx="9114538" cy="1200328"/>
          </a:xfrm>
          <a:prstGeom prst="rect">
            <a:avLst/>
          </a:prstGeom>
          <a:noFill/>
        </p:spPr>
        <p:txBody>
          <a:bodyPr wrap="square" rtlCol="0">
            <a:spAutoFit/>
          </a:bodyPr>
          <a:lstStyle/>
          <a:p>
            <a:pPr marL="285750" indent="-285750">
              <a:buClr>
                <a:schemeClr val="tx1"/>
              </a:buClr>
              <a:buFont typeface="Wingdings" charset="2"/>
              <a:buChar char="p"/>
            </a:pPr>
            <a:r>
              <a:rPr lang="ja-JP" altLang="en-US" sz="2400" b="1" dirty="0" smtClean="0">
                <a:latin typeface="メイリオ"/>
                <a:ea typeface="メイリオ"/>
                <a:cs typeface="メイリオ"/>
              </a:rPr>
              <a:t>選考時、</a:t>
            </a:r>
            <a:r>
              <a:rPr lang="en-US" altLang="ja-JP" sz="2400" b="1" u="sng" dirty="0" smtClean="0">
                <a:solidFill>
                  <a:srgbClr val="FF6600"/>
                </a:solidFill>
                <a:latin typeface="メイリオ"/>
                <a:ea typeface="メイリオ"/>
                <a:cs typeface="メイリオ"/>
              </a:rPr>
              <a:t>LGB</a:t>
            </a:r>
            <a:r>
              <a:rPr lang="ja-JP" altLang="en-US" sz="2400" b="1" u="sng" dirty="0" smtClean="0">
                <a:solidFill>
                  <a:srgbClr val="FF6600"/>
                </a:solidFill>
                <a:latin typeface="メイリオ"/>
                <a:ea typeface="メイリオ"/>
                <a:cs typeface="メイリオ"/>
              </a:rPr>
              <a:t>他</a:t>
            </a:r>
            <a:r>
              <a:rPr lang="ja-JP" altLang="en-US" sz="2400" b="1" dirty="0" smtClean="0">
                <a:latin typeface="メイリオ"/>
                <a:ea typeface="メイリオ"/>
                <a:cs typeface="メイリオ"/>
              </a:rPr>
              <a:t>の</a:t>
            </a:r>
            <a:r>
              <a:rPr lang="en-US" altLang="ja-JP" sz="2400" b="1" u="sng" dirty="0" smtClean="0">
                <a:solidFill>
                  <a:srgbClr val="FF6600"/>
                </a:solidFill>
                <a:latin typeface="メイリオ"/>
                <a:ea typeface="メイリオ"/>
                <a:cs typeface="メイリオ"/>
              </a:rPr>
              <a:t>42.5%</a:t>
            </a:r>
            <a:r>
              <a:rPr lang="ja-JP" altLang="en-US" sz="2400" b="1" dirty="0" smtClean="0">
                <a:solidFill>
                  <a:srgbClr val="000000"/>
                </a:solidFill>
                <a:latin typeface="メイリオ"/>
                <a:ea typeface="メイリオ"/>
                <a:cs typeface="メイリオ"/>
              </a:rPr>
              <a:t>が</a:t>
            </a:r>
            <a:r>
              <a:rPr lang="en-US" altLang="ja-JP" sz="2400" b="1" dirty="0" smtClean="0">
                <a:solidFill>
                  <a:srgbClr val="000000"/>
                </a:solidFill>
                <a:latin typeface="メイリオ"/>
                <a:ea typeface="メイリオ"/>
                <a:cs typeface="メイリオ"/>
              </a:rPr>
              <a:t>SOGI</a:t>
            </a:r>
            <a:r>
              <a:rPr lang="ja-JP" altLang="en-US" sz="2400" b="1" dirty="0" smtClean="0">
                <a:solidFill>
                  <a:srgbClr val="000000"/>
                </a:solidFill>
                <a:latin typeface="メイリオ"/>
                <a:ea typeface="メイリオ"/>
                <a:cs typeface="メイリオ"/>
              </a:rPr>
              <a:t>に由来した困難等を経験</a:t>
            </a:r>
            <a:endParaRPr lang="en-US" altLang="ja-JP" sz="2400" b="1" dirty="0" smtClean="0">
              <a:solidFill>
                <a:srgbClr val="000000"/>
              </a:solidFill>
              <a:latin typeface="メイリオ"/>
              <a:ea typeface="メイリオ"/>
              <a:cs typeface="メイリオ"/>
            </a:endParaRPr>
          </a:p>
          <a:p>
            <a:pPr marL="285750" indent="-285750">
              <a:buClr>
                <a:schemeClr val="tx1"/>
              </a:buClr>
              <a:buFont typeface="Wingdings" charset="2"/>
              <a:buChar char="p"/>
            </a:pPr>
            <a:r>
              <a:rPr lang="ja-JP" altLang="en-US" sz="2400" b="1" dirty="0">
                <a:latin typeface="メイリオ"/>
                <a:ea typeface="メイリオ"/>
                <a:cs typeface="メイリオ"/>
              </a:rPr>
              <a:t>選考時、</a:t>
            </a:r>
            <a:r>
              <a:rPr lang="ja-JP" altLang="en-US" sz="2400" b="1" u="sng" dirty="0" smtClean="0">
                <a:solidFill>
                  <a:srgbClr val="FF6600"/>
                </a:solidFill>
                <a:latin typeface="メイリオ"/>
                <a:ea typeface="メイリオ"/>
                <a:cs typeface="メイリオ"/>
              </a:rPr>
              <a:t>トランスジェンダー</a:t>
            </a:r>
            <a:r>
              <a:rPr lang="ja-JP" altLang="en-US" sz="2400" b="1" dirty="0" smtClean="0">
                <a:solidFill>
                  <a:srgbClr val="000000"/>
                </a:solidFill>
                <a:latin typeface="メイリオ"/>
                <a:ea typeface="メイリオ"/>
                <a:cs typeface="メイリオ"/>
              </a:rPr>
              <a:t>の</a:t>
            </a:r>
            <a:r>
              <a:rPr lang="en-US" altLang="ja-JP" sz="2400" b="1" u="sng" dirty="0" smtClean="0">
                <a:solidFill>
                  <a:srgbClr val="FF6600"/>
                </a:solidFill>
                <a:latin typeface="メイリオ"/>
                <a:ea typeface="メイリオ"/>
                <a:cs typeface="メイリオ"/>
              </a:rPr>
              <a:t>87.4%</a:t>
            </a:r>
            <a:r>
              <a:rPr lang="ja-JP" altLang="en-US" sz="2400" b="1" dirty="0" smtClean="0">
                <a:solidFill>
                  <a:srgbClr val="000000"/>
                </a:solidFill>
                <a:latin typeface="メイリオ"/>
                <a:ea typeface="メイリオ"/>
                <a:cs typeface="メイリオ"/>
              </a:rPr>
              <a:t>が</a:t>
            </a:r>
            <a:r>
              <a:rPr lang="en-US" altLang="ja-JP" sz="2400" b="1" dirty="0" smtClean="0">
                <a:latin typeface="メイリオ"/>
                <a:ea typeface="メイリオ"/>
                <a:cs typeface="メイリオ"/>
              </a:rPr>
              <a:t>SOGI</a:t>
            </a:r>
            <a:r>
              <a:rPr lang="ja-JP" altLang="en-US" sz="2400" b="1" dirty="0" smtClean="0">
                <a:latin typeface="メイリオ"/>
                <a:ea typeface="メイリオ"/>
                <a:cs typeface="メイリオ"/>
              </a:rPr>
              <a:t>に由来した困難等、もしくは、性別違和に由来した困難等を経験</a:t>
            </a:r>
            <a:endParaRPr lang="en-US" altLang="ja-JP" sz="2400" b="1" dirty="0" smtClean="0">
              <a:latin typeface="メイリオ"/>
              <a:ea typeface="メイリオ"/>
              <a:cs typeface="メイリオ"/>
            </a:endParaRPr>
          </a:p>
        </p:txBody>
      </p:sp>
      <p:sp>
        <p:nvSpPr>
          <p:cNvPr id="14" name="正方形/長方形 13"/>
          <p:cNvSpPr/>
          <p:nvPr/>
        </p:nvSpPr>
        <p:spPr>
          <a:xfrm>
            <a:off x="6546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15" name="正方形/長方形 14"/>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16" name="正方形/長方形 15"/>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17" name="正方形/長方形 16"/>
          <p:cNvSpPr/>
          <p:nvPr/>
        </p:nvSpPr>
        <p:spPr>
          <a:xfrm>
            <a:off x="8490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graphicFrame>
        <p:nvGraphicFramePr>
          <p:cNvPr id="18" name="グラフ 17"/>
          <p:cNvGraphicFramePr>
            <a:graphicFrameLocks/>
          </p:cNvGraphicFramePr>
          <p:nvPr>
            <p:extLst>
              <p:ext uri="{D42A27DB-BD31-4B8C-83A1-F6EECF244321}">
                <p14:modId xmlns:p14="http://schemas.microsoft.com/office/powerpoint/2010/main" val="349539730"/>
              </p:ext>
            </p:extLst>
          </p:nvPr>
        </p:nvGraphicFramePr>
        <p:xfrm>
          <a:off x="1849865" y="2995662"/>
          <a:ext cx="4891528" cy="3003878"/>
        </p:xfrm>
        <a:graphic>
          <a:graphicData uri="http://schemas.openxmlformats.org/drawingml/2006/chart">
            <c:chart xmlns:c="http://schemas.openxmlformats.org/drawingml/2006/chart" xmlns:r="http://schemas.openxmlformats.org/officeDocument/2006/relationships" r:id="rId4"/>
          </a:graphicData>
        </a:graphic>
      </p:graphicFrame>
      <p:sp>
        <p:nvSpPr>
          <p:cNvPr id="20" name="テキスト ボックス 19"/>
          <p:cNvSpPr txBox="1"/>
          <p:nvPr/>
        </p:nvSpPr>
        <p:spPr>
          <a:xfrm>
            <a:off x="3359696" y="3933564"/>
            <a:ext cx="1927411" cy="1015663"/>
          </a:xfrm>
          <a:prstGeom prst="rect">
            <a:avLst/>
          </a:prstGeom>
          <a:noFill/>
        </p:spPr>
        <p:txBody>
          <a:bodyPr wrap="square" rtlCol="0">
            <a:spAutoFit/>
          </a:bodyPr>
          <a:lstStyle/>
          <a:p>
            <a:pPr algn="ctr"/>
            <a:r>
              <a:rPr lang="en-US" altLang="en-US" b="1" dirty="0" smtClean="0">
                <a:latin typeface="メイリオ"/>
                <a:ea typeface="メイリオ"/>
                <a:cs typeface="メイリオ"/>
              </a:rPr>
              <a:t>SOGI</a:t>
            </a:r>
          </a:p>
          <a:p>
            <a:pPr algn="ctr"/>
            <a:r>
              <a:rPr lang="en-US" altLang="en-US" b="1" dirty="0" smtClean="0">
                <a:latin typeface="メイリオ"/>
                <a:ea typeface="メイリオ"/>
                <a:cs typeface="メイリオ"/>
              </a:rPr>
              <a:t>困難等経験</a:t>
            </a:r>
            <a:endParaRPr lang="en-US" altLang="ja-JP" b="1" dirty="0" smtClean="0">
              <a:latin typeface="メイリオ"/>
              <a:ea typeface="メイリオ"/>
              <a:cs typeface="メイリオ"/>
            </a:endParaRPr>
          </a:p>
          <a:p>
            <a:pPr algn="ctr"/>
            <a:r>
              <a:rPr lang="en-US" altLang="ja-JP" sz="2400" b="1" dirty="0" smtClean="0">
                <a:latin typeface="メイリオ"/>
                <a:ea typeface="メイリオ"/>
                <a:cs typeface="メイリオ"/>
              </a:rPr>
              <a:t>70.5%</a:t>
            </a:r>
          </a:p>
        </p:txBody>
      </p:sp>
      <p:sp>
        <p:nvSpPr>
          <p:cNvPr id="2" name="テキスト ボックス 1"/>
          <p:cNvSpPr txBox="1"/>
          <p:nvPr/>
        </p:nvSpPr>
        <p:spPr>
          <a:xfrm>
            <a:off x="282196" y="2304947"/>
            <a:ext cx="2477072" cy="461665"/>
          </a:xfrm>
          <a:prstGeom prst="rect">
            <a:avLst/>
          </a:prstGeom>
          <a:noFill/>
          <a:ln>
            <a:solidFill>
              <a:srgbClr val="000000"/>
            </a:solidFill>
          </a:ln>
        </p:spPr>
        <p:txBody>
          <a:bodyPr wrap="square" rtlCol="0">
            <a:spAutoFit/>
          </a:bodyPr>
          <a:lstStyle/>
          <a:p>
            <a:pPr algn="ctr"/>
            <a:r>
              <a:rPr kumimoji="1" lang="en-US" altLang="ja-JP" sz="2400" b="1" smtClean="0">
                <a:latin typeface="メイリオ"/>
                <a:ea typeface="メイリオ"/>
                <a:cs typeface="メイリオ"/>
              </a:rPr>
              <a:t>LGB</a:t>
            </a:r>
            <a:r>
              <a:rPr kumimoji="1" lang="ja-JP" altLang="en-US" sz="2400" b="1" smtClean="0">
                <a:latin typeface="メイリオ"/>
                <a:ea typeface="メイリオ"/>
                <a:cs typeface="メイリオ"/>
              </a:rPr>
              <a:t>他</a:t>
            </a:r>
            <a:endParaRPr kumimoji="1" lang="ja-JP" altLang="en-US" sz="2400" b="1" dirty="0">
              <a:latin typeface="メイリオ"/>
              <a:ea typeface="メイリオ"/>
              <a:cs typeface="メイリオ"/>
            </a:endParaRPr>
          </a:p>
        </p:txBody>
      </p:sp>
      <p:sp>
        <p:nvSpPr>
          <p:cNvPr id="21" name="テキスト ボックス 20"/>
          <p:cNvSpPr txBox="1"/>
          <p:nvPr/>
        </p:nvSpPr>
        <p:spPr>
          <a:xfrm>
            <a:off x="2947404" y="2304947"/>
            <a:ext cx="5690992" cy="461665"/>
          </a:xfrm>
          <a:prstGeom prst="rect">
            <a:avLst/>
          </a:prstGeom>
          <a:noFill/>
          <a:ln>
            <a:solidFill>
              <a:srgbClr val="000000"/>
            </a:solidFill>
          </a:ln>
        </p:spPr>
        <p:txBody>
          <a:bodyPr wrap="square" rtlCol="0">
            <a:spAutoFit/>
          </a:bodyPr>
          <a:lstStyle/>
          <a:p>
            <a:pPr algn="ctr"/>
            <a:r>
              <a:rPr kumimoji="1" lang="ja-JP" altLang="en-US" sz="2400" b="1" dirty="0" smtClean="0">
                <a:latin typeface="メイリオ"/>
                <a:ea typeface="メイリオ"/>
                <a:cs typeface="メイリオ"/>
              </a:rPr>
              <a:t>トランスジェンダー</a:t>
            </a:r>
            <a:endParaRPr kumimoji="1" lang="ja-JP" altLang="en-US" sz="2400" b="1" dirty="0">
              <a:latin typeface="メイリオ"/>
              <a:ea typeface="メイリオ"/>
              <a:cs typeface="メイリオ"/>
            </a:endParaRPr>
          </a:p>
        </p:txBody>
      </p:sp>
      <p:sp>
        <p:nvSpPr>
          <p:cNvPr id="22" name="テキスト ボックス 21"/>
          <p:cNvSpPr txBox="1"/>
          <p:nvPr/>
        </p:nvSpPr>
        <p:spPr>
          <a:xfrm>
            <a:off x="6240005" y="3942752"/>
            <a:ext cx="1927411" cy="1292662"/>
          </a:xfrm>
          <a:prstGeom prst="rect">
            <a:avLst/>
          </a:prstGeom>
          <a:noFill/>
        </p:spPr>
        <p:txBody>
          <a:bodyPr wrap="square" rtlCol="0">
            <a:spAutoFit/>
          </a:bodyPr>
          <a:lstStyle/>
          <a:p>
            <a:pPr algn="ctr"/>
            <a:r>
              <a:rPr lang="en-US" altLang="en-US" b="1" dirty="0" err="1" smtClean="0">
                <a:latin typeface="メイリオ"/>
                <a:ea typeface="メイリオ"/>
                <a:cs typeface="メイリオ"/>
              </a:rPr>
              <a:t>SOGI困難</a:t>
            </a:r>
            <a:endParaRPr lang="en-US" altLang="en-US" b="1" dirty="0" smtClean="0">
              <a:latin typeface="メイリオ"/>
              <a:ea typeface="メイリオ"/>
              <a:cs typeface="メイリオ"/>
            </a:endParaRPr>
          </a:p>
          <a:p>
            <a:pPr algn="ctr"/>
            <a:r>
              <a:rPr lang="en-US" altLang="en-US" b="1" dirty="0" smtClean="0">
                <a:latin typeface="メイリオ"/>
                <a:ea typeface="メイリオ"/>
                <a:cs typeface="メイリオ"/>
              </a:rPr>
              <a:t>or</a:t>
            </a:r>
            <a:r>
              <a:rPr lang="ja-JP" altLang="en-US" b="1" dirty="0" smtClean="0">
                <a:latin typeface="メイリオ"/>
                <a:ea typeface="メイリオ"/>
                <a:cs typeface="メイリオ"/>
              </a:rPr>
              <a:t>性別違和</a:t>
            </a:r>
            <a:endParaRPr lang="en-US" altLang="ja-JP" b="1" dirty="0" smtClean="0">
              <a:latin typeface="メイリオ"/>
              <a:ea typeface="メイリオ"/>
              <a:cs typeface="メイリオ"/>
            </a:endParaRPr>
          </a:p>
          <a:p>
            <a:pPr algn="ctr"/>
            <a:r>
              <a:rPr lang="ja-JP" altLang="en-US" b="1" dirty="0" smtClean="0">
                <a:latin typeface="メイリオ"/>
                <a:ea typeface="メイリオ"/>
                <a:cs typeface="メイリオ"/>
              </a:rPr>
              <a:t>困難</a:t>
            </a:r>
            <a:r>
              <a:rPr lang="en-US" altLang="en-US" b="1" dirty="0" smtClean="0">
                <a:latin typeface="メイリオ"/>
                <a:ea typeface="メイリオ"/>
                <a:cs typeface="メイリオ"/>
              </a:rPr>
              <a:t>経験</a:t>
            </a:r>
            <a:endParaRPr lang="en-US" altLang="ja-JP" b="1" dirty="0" smtClean="0">
              <a:latin typeface="メイリオ"/>
              <a:ea typeface="メイリオ"/>
              <a:cs typeface="メイリオ"/>
            </a:endParaRPr>
          </a:p>
          <a:p>
            <a:pPr algn="ctr"/>
            <a:r>
              <a:rPr lang="en-US" altLang="ja-JP" sz="2400" b="1" dirty="0" smtClean="0">
                <a:latin typeface="メイリオ"/>
                <a:ea typeface="メイリオ"/>
                <a:cs typeface="メイリオ"/>
              </a:rPr>
              <a:t>87.4%</a:t>
            </a:r>
          </a:p>
        </p:txBody>
      </p:sp>
      <p:sp>
        <p:nvSpPr>
          <p:cNvPr id="3" name="正方形/長方形 2"/>
          <p:cNvSpPr/>
          <p:nvPr/>
        </p:nvSpPr>
        <p:spPr>
          <a:xfrm>
            <a:off x="8268277" y="5624739"/>
            <a:ext cx="210432" cy="225384"/>
          </a:xfrm>
          <a:prstGeom prst="rect">
            <a:avLst/>
          </a:prstGeom>
          <a:solidFill>
            <a:srgbClr val="8AB5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p>
        </p:txBody>
      </p:sp>
      <p:sp>
        <p:nvSpPr>
          <p:cNvPr id="24" name="正方形/長方形 23"/>
          <p:cNvSpPr/>
          <p:nvPr/>
        </p:nvSpPr>
        <p:spPr>
          <a:xfrm>
            <a:off x="8268277" y="5942664"/>
            <a:ext cx="210432" cy="225384"/>
          </a:xfrm>
          <a:prstGeom prst="rect">
            <a:avLst/>
          </a:prstGeom>
          <a:solidFill>
            <a:srgbClr val="E374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p>
        </p:txBody>
      </p:sp>
      <p:sp>
        <p:nvSpPr>
          <p:cNvPr id="25" name="テキスト ボックス 24"/>
          <p:cNvSpPr txBox="1"/>
          <p:nvPr/>
        </p:nvSpPr>
        <p:spPr>
          <a:xfrm>
            <a:off x="8478709" y="5587057"/>
            <a:ext cx="543739" cy="307777"/>
          </a:xfrm>
          <a:prstGeom prst="rect">
            <a:avLst/>
          </a:prstGeom>
          <a:noFill/>
        </p:spPr>
        <p:txBody>
          <a:bodyPr wrap="none" rtlCol="0">
            <a:spAutoFit/>
          </a:bodyPr>
          <a:lstStyle/>
          <a:p>
            <a:r>
              <a:rPr kumimoji="1" lang="ja-JP" altLang="en-US" sz="1400" b="1" dirty="0" smtClean="0">
                <a:latin typeface="メイリオ"/>
                <a:ea typeface="メイリオ"/>
                <a:cs typeface="メイリオ"/>
              </a:rPr>
              <a:t>あり</a:t>
            </a:r>
            <a:endParaRPr kumimoji="1" lang="ja-JP" altLang="en-US" sz="1400" b="1" dirty="0">
              <a:latin typeface="メイリオ"/>
              <a:ea typeface="メイリオ"/>
              <a:cs typeface="メイリオ"/>
            </a:endParaRPr>
          </a:p>
        </p:txBody>
      </p:sp>
      <p:sp>
        <p:nvSpPr>
          <p:cNvPr id="26" name="テキスト ボックス 25"/>
          <p:cNvSpPr txBox="1"/>
          <p:nvPr/>
        </p:nvSpPr>
        <p:spPr>
          <a:xfrm>
            <a:off x="8478709" y="5917147"/>
            <a:ext cx="564603" cy="307777"/>
          </a:xfrm>
          <a:prstGeom prst="rect">
            <a:avLst/>
          </a:prstGeom>
          <a:noFill/>
        </p:spPr>
        <p:txBody>
          <a:bodyPr wrap="none" rtlCol="0">
            <a:spAutoFit/>
          </a:bodyPr>
          <a:lstStyle/>
          <a:p>
            <a:r>
              <a:rPr lang="ja-JP" altLang="en-US" sz="1400" b="1" dirty="0" smtClean="0">
                <a:latin typeface="メイリオ"/>
                <a:ea typeface="メイリオ"/>
                <a:cs typeface="メイリオ"/>
              </a:rPr>
              <a:t>なし</a:t>
            </a:r>
            <a:endParaRPr kumimoji="1" lang="ja-JP" altLang="en-US" sz="1400" b="1" dirty="0">
              <a:latin typeface="メイリオ"/>
              <a:ea typeface="メイリオ"/>
              <a:cs typeface="メイリオ"/>
            </a:endParaRPr>
          </a:p>
        </p:txBody>
      </p:sp>
      <p:sp>
        <p:nvSpPr>
          <p:cNvPr id="8" name="テキスト ボックス 7"/>
          <p:cNvSpPr txBox="1"/>
          <p:nvPr/>
        </p:nvSpPr>
        <p:spPr>
          <a:xfrm>
            <a:off x="2069055" y="2857162"/>
            <a:ext cx="690213" cy="276999"/>
          </a:xfrm>
          <a:prstGeom prst="rect">
            <a:avLst/>
          </a:prstGeom>
          <a:noFill/>
        </p:spPr>
        <p:txBody>
          <a:bodyPr wrap="none" rtlCol="0">
            <a:spAutoFit/>
          </a:bodyPr>
          <a:lstStyle/>
          <a:p>
            <a:r>
              <a:rPr kumimoji="1" lang="en-US" altLang="ja-JP" sz="1200" dirty="0" smtClean="0">
                <a:latin typeface="メイリオ"/>
                <a:ea typeface="メイリオ"/>
                <a:cs typeface="メイリオ"/>
              </a:rPr>
              <a:t>n=146</a:t>
            </a:r>
            <a:endParaRPr kumimoji="1" lang="ja-JP" altLang="en-US" sz="1200" dirty="0">
              <a:latin typeface="メイリオ"/>
              <a:ea typeface="メイリオ"/>
              <a:cs typeface="メイリオ"/>
            </a:endParaRPr>
          </a:p>
        </p:txBody>
      </p:sp>
      <p:sp>
        <p:nvSpPr>
          <p:cNvPr id="27" name="テキスト ボックス 26"/>
          <p:cNvSpPr txBox="1"/>
          <p:nvPr/>
        </p:nvSpPr>
        <p:spPr>
          <a:xfrm>
            <a:off x="8026573" y="2825515"/>
            <a:ext cx="594634" cy="276999"/>
          </a:xfrm>
          <a:prstGeom prst="rect">
            <a:avLst/>
          </a:prstGeom>
          <a:noFill/>
        </p:spPr>
        <p:txBody>
          <a:bodyPr wrap="none" rtlCol="0">
            <a:spAutoFit/>
          </a:bodyPr>
          <a:lstStyle/>
          <a:p>
            <a:r>
              <a:rPr kumimoji="1" lang="en-US" altLang="ja-JP" sz="1200" dirty="0" smtClean="0">
                <a:latin typeface="メイリオ"/>
                <a:ea typeface="メイリオ"/>
                <a:cs typeface="メイリオ"/>
              </a:rPr>
              <a:t>n=95</a:t>
            </a:r>
            <a:endParaRPr kumimoji="1" lang="ja-JP" altLang="en-US" sz="1200" dirty="0">
              <a:latin typeface="メイリオ"/>
              <a:ea typeface="メイリオ"/>
              <a:cs typeface="メイリオ"/>
            </a:endParaRPr>
          </a:p>
        </p:txBody>
      </p:sp>
    </p:spTree>
    <p:extLst>
      <p:ext uri="{BB962C8B-B14F-4D97-AF65-F5344CB8AC3E}">
        <p14:creationId xmlns:p14="http://schemas.microsoft.com/office/powerpoint/2010/main" val="1843460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738EFC2-4048-DD45-B63C-B1249E7041DB}" type="slidenum">
              <a:rPr kumimoji="1" lang="ja-JP" altLang="en-US" smtClean="0"/>
              <a:t>23</a:t>
            </a:fld>
            <a:endParaRPr kumimoji="1" lang="ja-JP" altLang="en-US"/>
          </a:p>
        </p:txBody>
      </p:sp>
      <p:graphicFrame>
        <p:nvGraphicFramePr>
          <p:cNvPr id="5" name="グラフ 4"/>
          <p:cNvGraphicFramePr>
            <a:graphicFrameLocks/>
          </p:cNvGraphicFramePr>
          <p:nvPr>
            <p:extLst>
              <p:ext uri="{D42A27DB-BD31-4B8C-83A1-F6EECF244321}">
                <p14:modId xmlns:p14="http://schemas.microsoft.com/office/powerpoint/2010/main" val="599359039"/>
              </p:ext>
            </p:extLst>
          </p:nvPr>
        </p:nvGraphicFramePr>
        <p:xfrm>
          <a:off x="-1748117" y="1075767"/>
          <a:ext cx="11101294" cy="394446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線コネクタ 5"/>
          <p:cNvCxnSpPr/>
          <p:nvPr/>
        </p:nvCxnSpPr>
        <p:spPr>
          <a:xfrm>
            <a:off x="265792" y="761645"/>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236260" y="195551"/>
            <a:ext cx="7043501" cy="461665"/>
          </a:xfrm>
          <a:prstGeom prst="rect">
            <a:avLst/>
          </a:prstGeom>
          <a:noFill/>
        </p:spPr>
        <p:txBody>
          <a:bodyPr wrap="square" rtlCol="0">
            <a:spAutoFit/>
          </a:bodyPr>
          <a:lstStyle/>
          <a:p>
            <a:r>
              <a:rPr lang="ja-JP" altLang="en-US" sz="2400" b="1" dirty="0" smtClean="0">
                <a:latin typeface="メイリオ"/>
                <a:ea typeface="メイリオ"/>
                <a:cs typeface="メイリオ"/>
              </a:rPr>
              <a:t>「</a:t>
            </a:r>
            <a:r>
              <a:rPr lang="en-US" altLang="ja-JP" sz="2400" b="1" dirty="0" smtClean="0">
                <a:latin typeface="メイリオ"/>
                <a:ea typeface="メイリオ"/>
                <a:cs typeface="メイリオ"/>
              </a:rPr>
              <a:t>LGB</a:t>
            </a:r>
            <a:r>
              <a:rPr lang="ja-JP" altLang="en-US" sz="2400" b="1" dirty="0" smtClean="0">
                <a:latin typeface="メイリオ"/>
                <a:ea typeface="メイリオ"/>
                <a:cs typeface="メイリオ"/>
              </a:rPr>
              <a:t>他」の選考時の困りごと</a:t>
            </a:r>
            <a:r>
              <a:rPr lang="ja-JP" altLang="en-US" sz="1400" b="1" dirty="0" smtClean="0">
                <a:latin typeface="メイリオ"/>
                <a:ea typeface="メイリオ"/>
                <a:cs typeface="メイリオ"/>
              </a:rPr>
              <a:t>（複数回答</a:t>
            </a:r>
            <a:r>
              <a:rPr lang="en-US" altLang="ja-JP" sz="1400" b="1" dirty="0" smtClean="0">
                <a:latin typeface="メイリオ"/>
                <a:ea typeface="メイリオ"/>
                <a:cs typeface="メイリオ"/>
              </a:rPr>
              <a:t>/</a:t>
            </a:r>
            <a:r>
              <a:rPr lang="ja-JP" altLang="en-US" sz="1400" b="1" dirty="0" smtClean="0">
                <a:latin typeface="メイリオ"/>
                <a:ea typeface="メイリオ"/>
                <a:cs typeface="メイリオ"/>
              </a:rPr>
              <a:t>上位</a:t>
            </a:r>
            <a:r>
              <a:rPr lang="en-US" altLang="ja-JP" sz="1400" b="1" dirty="0" smtClean="0">
                <a:latin typeface="メイリオ"/>
                <a:ea typeface="メイリオ"/>
                <a:cs typeface="メイリオ"/>
              </a:rPr>
              <a:t>10</a:t>
            </a:r>
            <a:r>
              <a:rPr lang="ja-JP" altLang="en-US" sz="1400" b="1" dirty="0" smtClean="0">
                <a:latin typeface="メイリオ"/>
                <a:ea typeface="メイリオ"/>
                <a:cs typeface="メイリオ"/>
              </a:rPr>
              <a:t>項目のみ）</a:t>
            </a:r>
            <a:endParaRPr lang="ja-JP" altLang="en-US" sz="1400" b="1" dirty="0">
              <a:latin typeface="メイリオ"/>
              <a:ea typeface="メイリオ"/>
              <a:cs typeface="メイリオ"/>
            </a:endParaRPr>
          </a:p>
        </p:txBody>
      </p:sp>
      <p:sp>
        <p:nvSpPr>
          <p:cNvPr id="8" name="テキスト ボックス 7"/>
          <p:cNvSpPr txBox="1"/>
          <p:nvPr/>
        </p:nvSpPr>
        <p:spPr>
          <a:xfrm>
            <a:off x="29532" y="5294855"/>
            <a:ext cx="9144000" cy="707886"/>
          </a:xfrm>
          <a:prstGeom prst="rect">
            <a:avLst/>
          </a:prstGeom>
          <a:solidFill>
            <a:schemeClr val="bg1"/>
          </a:solidFill>
        </p:spPr>
        <p:txBody>
          <a:bodyPr wrap="square" rtlCol="0">
            <a:spAutoFit/>
          </a:bodyPr>
          <a:lstStyle/>
          <a:p>
            <a:pPr marL="342900" indent="-342900">
              <a:buClr>
                <a:schemeClr val="tx1"/>
              </a:buClr>
              <a:buFont typeface="Wingdings" charset="2"/>
              <a:buChar char="ü"/>
            </a:pPr>
            <a:r>
              <a:rPr lang="en-US" altLang="en-US" sz="2000" b="1" dirty="0">
                <a:latin typeface="メイリオ"/>
                <a:ea typeface="メイリオ"/>
                <a:cs typeface="メイリオ"/>
              </a:rPr>
              <a:t> </a:t>
            </a:r>
            <a:r>
              <a:rPr lang="en-US" altLang="en-US" sz="2000" b="1" dirty="0" smtClean="0">
                <a:latin typeface="メイリオ"/>
                <a:ea typeface="メイリオ"/>
                <a:cs typeface="メイリオ"/>
              </a:rPr>
              <a:t>A </a:t>
            </a:r>
            <a:r>
              <a:rPr lang="ja-JP" altLang="en-US" sz="2000" b="1" dirty="0" smtClean="0">
                <a:latin typeface="メイリオ"/>
                <a:ea typeface="メイリオ"/>
                <a:cs typeface="メイリオ"/>
              </a:rPr>
              <a:t>人事・面接官の無理解による困難</a:t>
            </a:r>
            <a:r>
              <a:rPr lang="ja-JP" altLang="en-US" b="1" dirty="0" smtClean="0">
                <a:latin typeface="メイリオ"/>
                <a:ea typeface="メイリオ"/>
                <a:cs typeface="メイリオ"/>
              </a:rPr>
              <a:t>（</a:t>
            </a:r>
            <a:r>
              <a:rPr lang="en-US" altLang="ja-JP" b="1" dirty="0" smtClean="0">
                <a:latin typeface="メイリオ"/>
                <a:ea typeface="メイリオ"/>
                <a:cs typeface="メイリオ"/>
              </a:rPr>
              <a:t>10</a:t>
            </a:r>
            <a:r>
              <a:rPr lang="ja-JP" altLang="en-US" b="1" dirty="0">
                <a:latin typeface="メイリオ"/>
                <a:ea typeface="メイリオ"/>
                <a:cs typeface="メイリオ"/>
              </a:rPr>
              <a:t>項目中</a:t>
            </a:r>
            <a:r>
              <a:rPr lang="en-US" altLang="ja-JP" b="1" dirty="0">
                <a:latin typeface="メイリオ"/>
                <a:ea typeface="メイリオ"/>
                <a:cs typeface="メイリオ"/>
              </a:rPr>
              <a:t>6</a:t>
            </a:r>
            <a:r>
              <a:rPr lang="ja-JP" altLang="en-US" b="1" dirty="0" smtClean="0">
                <a:latin typeface="メイリオ"/>
                <a:ea typeface="メイリオ"/>
                <a:cs typeface="メイリオ"/>
              </a:rPr>
              <a:t>項目）</a:t>
            </a:r>
            <a:r>
              <a:rPr lang="ja-JP" altLang="en-US" sz="2000" b="1" dirty="0" smtClean="0">
                <a:latin typeface="メイリオ"/>
                <a:ea typeface="メイリオ"/>
                <a:cs typeface="メイリオ"/>
              </a:rPr>
              <a:t>、</a:t>
            </a:r>
            <a:endParaRPr lang="en-US" altLang="ja-JP" sz="2000" b="1" dirty="0" smtClean="0">
              <a:latin typeface="メイリオ"/>
              <a:ea typeface="メイリオ"/>
              <a:cs typeface="メイリオ"/>
            </a:endParaRPr>
          </a:p>
          <a:p>
            <a:pPr>
              <a:buClr>
                <a:schemeClr val="tx1"/>
              </a:buClr>
            </a:pPr>
            <a:r>
              <a:rPr lang="en-US" altLang="ja-JP" sz="2000" b="1" dirty="0">
                <a:latin typeface="メイリオ"/>
                <a:ea typeface="メイリオ"/>
                <a:cs typeface="メイリオ"/>
              </a:rPr>
              <a:t> </a:t>
            </a:r>
            <a:r>
              <a:rPr lang="en-US" altLang="ja-JP" sz="2000" b="1" dirty="0" smtClean="0">
                <a:latin typeface="メイリオ"/>
                <a:ea typeface="メイリオ"/>
                <a:cs typeface="メイリオ"/>
              </a:rPr>
              <a:t>    B </a:t>
            </a:r>
            <a:r>
              <a:rPr lang="ja-JP" altLang="en-US" sz="2000" b="1" dirty="0" smtClean="0">
                <a:latin typeface="メイリオ"/>
                <a:ea typeface="メイリオ"/>
                <a:cs typeface="メイリオ"/>
              </a:rPr>
              <a:t>カミングアウトにまつわる困難</a:t>
            </a:r>
            <a:r>
              <a:rPr lang="ja-JP" altLang="en-US" b="1" dirty="0">
                <a:latin typeface="メイリオ"/>
                <a:ea typeface="メイリオ"/>
                <a:cs typeface="メイリオ"/>
              </a:rPr>
              <a:t>（</a:t>
            </a:r>
            <a:r>
              <a:rPr lang="en-US" altLang="ja-JP" b="1" dirty="0">
                <a:latin typeface="メイリオ"/>
                <a:ea typeface="メイリオ"/>
                <a:cs typeface="メイリオ"/>
              </a:rPr>
              <a:t>10</a:t>
            </a:r>
            <a:r>
              <a:rPr lang="ja-JP" altLang="en-US" b="1" dirty="0" smtClean="0">
                <a:latin typeface="メイリオ"/>
                <a:ea typeface="メイリオ"/>
                <a:cs typeface="メイリオ"/>
              </a:rPr>
              <a:t>項目中</a:t>
            </a:r>
            <a:r>
              <a:rPr lang="en-US" altLang="ja-JP" b="1" dirty="0" smtClean="0">
                <a:latin typeface="メイリオ"/>
                <a:ea typeface="メイリオ"/>
                <a:cs typeface="メイリオ"/>
              </a:rPr>
              <a:t>3</a:t>
            </a:r>
            <a:r>
              <a:rPr lang="ja-JP" altLang="en-US" b="1" dirty="0" smtClean="0">
                <a:latin typeface="メイリオ"/>
                <a:ea typeface="メイリオ"/>
                <a:cs typeface="メイリオ"/>
              </a:rPr>
              <a:t>項目</a:t>
            </a:r>
            <a:r>
              <a:rPr lang="ja-JP" altLang="en-US" b="1" dirty="0">
                <a:latin typeface="メイリオ"/>
                <a:ea typeface="メイリオ"/>
                <a:cs typeface="メイリオ"/>
              </a:rPr>
              <a:t>）</a:t>
            </a:r>
            <a:r>
              <a:rPr lang="ja-JP" altLang="en-US" sz="2000" b="1" dirty="0" smtClean="0">
                <a:latin typeface="メイリオ"/>
                <a:ea typeface="メイリオ"/>
                <a:cs typeface="メイリオ"/>
              </a:rPr>
              <a:t>が上位に該当</a:t>
            </a:r>
            <a:endParaRPr lang="en-US" altLang="ja-JP" sz="2000" b="1" dirty="0">
              <a:latin typeface="メイリオ"/>
              <a:ea typeface="メイリオ"/>
              <a:cs typeface="メイリオ"/>
            </a:endParaRPr>
          </a:p>
        </p:txBody>
      </p:sp>
      <p:sp>
        <p:nvSpPr>
          <p:cNvPr id="10" name="正方形/長方形 9"/>
          <p:cNvSpPr/>
          <p:nvPr/>
        </p:nvSpPr>
        <p:spPr>
          <a:xfrm>
            <a:off x="6546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11" name="正方形/長方形 10"/>
          <p:cNvSpPr/>
          <p:nvPr/>
        </p:nvSpPr>
        <p:spPr>
          <a:xfrm>
            <a:off x="7194484" y="-15679"/>
            <a:ext cx="648000" cy="324000"/>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12" name="正方形/長方形 11"/>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13" name="正方形/長方形 12"/>
          <p:cNvSpPr/>
          <p:nvPr/>
        </p:nvSpPr>
        <p:spPr>
          <a:xfrm>
            <a:off x="8490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
        <p:nvSpPr>
          <p:cNvPr id="3" name="テキスト ボックス 2"/>
          <p:cNvSpPr txBox="1"/>
          <p:nvPr/>
        </p:nvSpPr>
        <p:spPr>
          <a:xfrm>
            <a:off x="34787" y="1377979"/>
            <a:ext cx="288961" cy="276999"/>
          </a:xfrm>
          <a:prstGeom prst="rect">
            <a:avLst/>
          </a:prstGeom>
          <a:noFill/>
          <a:ln>
            <a:solidFill>
              <a:schemeClr val="tx1"/>
            </a:solidFill>
          </a:ln>
        </p:spPr>
        <p:txBody>
          <a:bodyPr wrap="none" rtlCol="0">
            <a:spAutoFit/>
          </a:bodyPr>
          <a:lstStyle/>
          <a:p>
            <a:r>
              <a:rPr kumimoji="1" lang="en-US" altLang="ja-JP" sz="1200" dirty="0" smtClean="0">
                <a:latin typeface="メイリオ"/>
                <a:ea typeface="メイリオ"/>
                <a:cs typeface="メイリオ"/>
              </a:rPr>
              <a:t>A</a:t>
            </a:r>
            <a:endParaRPr kumimoji="1" lang="ja-JP" altLang="en-US" sz="1200" dirty="0">
              <a:latin typeface="メイリオ"/>
              <a:ea typeface="メイリオ"/>
              <a:cs typeface="メイリオ"/>
            </a:endParaRPr>
          </a:p>
        </p:txBody>
      </p:sp>
      <p:sp>
        <p:nvSpPr>
          <p:cNvPr id="22" name="テキスト ボックス 21"/>
          <p:cNvSpPr txBox="1"/>
          <p:nvPr/>
        </p:nvSpPr>
        <p:spPr>
          <a:xfrm>
            <a:off x="476148" y="2847491"/>
            <a:ext cx="288961" cy="276999"/>
          </a:xfrm>
          <a:prstGeom prst="rect">
            <a:avLst/>
          </a:prstGeom>
          <a:noFill/>
          <a:ln>
            <a:solidFill>
              <a:schemeClr val="tx1"/>
            </a:solidFill>
          </a:ln>
        </p:spPr>
        <p:txBody>
          <a:bodyPr wrap="none" rtlCol="0">
            <a:spAutoFit/>
          </a:bodyPr>
          <a:lstStyle/>
          <a:p>
            <a:r>
              <a:rPr kumimoji="1" lang="en-US" altLang="ja-JP" sz="1200" dirty="0" smtClean="0">
                <a:latin typeface="メイリオ"/>
                <a:ea typeface="メイリオ"/>
                <a:cs typeface="メイリオ"/>
              </a:rPr>
              <a:t>A</a:t>
            </a:r>
            <a:endParaRPr kumimoji="1" lang="ja-JP" altLang="en-US" sz="1200" dirty="0">
              <a:latin typeface="メイリオ"/>
              <a:ea typeface="メイリオ"/>
              <a:cs typeface="メイリオ"/>
            </a:endParaRPr>
          </a:p>
        </p:txBody>
      </p:sp>
      <p:sp>
        <p:nvSpPr>
          <p:cNvPr id="25" name="テキスト ボックス 24"/>
          <p:cNvSpPr txBox="1"/>
          <p:nvPr/>
        </p:nvSpPr>
        <p:spPr>
          <a:xfrm>
            <a:off x="244631" y="3239489"/>
            <a:ext cx="288961" cy="276999"/>
          </a:xfrm>
          <a:prstGeom prst="rect">
            <a:avLst/>
          </a:prstGeom>
          <a:noFill/>
          <a:ln>
            <a:solidFill>
              <a:schemeClr val="tx1"/>
            </a:solidFill>
          </a:ln>
        </p:spPr>
        <p:txBody>
          <a:bodyPr wrap="none" rtlCol="0">
            <a:spAutoFit/>
          </a:bodyPr>
          <a:lstStyle/>
          <a:p>
            <a:r>
              <a:rPr kumimoji="1" lang="en-US" altLang="ja-JP" sz="1200" dirty="0" smtClean="0">
                <a:latin typeface="メイリオ"/>
                <a:ea typeface="メイリオ"/>
                <a:cs typeface="メイリオ"/>
              </a:rPr>
              <a:t>A</a:t>
            </a:r>
            <a:endParaRPr kumimoji="1" lang="ja-JP" altLang="en-US" sz="1200" dirty="0">
              <a:latin typeface="メイリオ"/>
              <a:ea typeface="メイリオ"/>
              <a:cs typeface="メイリオ"/>
            </a:endParaRPr>
          </a:p>
        </p:txBody>
      </p:sp>
      <p:sp>
        <p:nvSpPr>
          <p:cNvPr id="26" name="テキスト ボックス 25"/>
          <p:cNvSpPr txBox="1"/>
          <p:nvPr/>
        </p:nvSpPr>
        <p:spPr>
          <a:xfrm>
            <a:off x="1779384" y="3610568"/>
            <a:ext cx="288961" cy="276999"/>
          </a:xfrm>
          <a:prstGeom prst="rect">
            <a:avLst/>
          </a:prstGeom>
          <a:noFill/>
          <a:ln>
            <a:solidFill>
              <a:schemeClr val="tx1"/>
            </a:solidFill>
          </a:ln>
        </p:spPr>
        <p:txBody>
          <a:bodyPr wrap="none" rtlCol="0">
            <a:spAutoFit/>
          </a:bodyPr>
          <a:lstStyle/>
          <a:p>
            <a:r>
              <a:rPr kumimoji="1" lang="en-US" altLang="ja-JP" sz="1200" dirty="0" smtClean="0">
                <a:latin typeface="メイリオ"/>
                <a:ea typeface="メイリオ"/>
                <a:cs typeface="メイリオ"/>
              </a:rPr>
              <a:t>A</a:t>
            </a:r>
            <a:endParaRPr kumimoji="1" lang="ja-JP" altLang="en-US" sz="1200" dirty="0">
              <a:latin typeface="メイリオ"/>
              <a:ea typeface="メイリオ"/>
              <a:cs typeface="メイリオ"/>
            </a:endParaRPr>
          </a:p>
        </p:txBody>
      </p:sp>
      <p:sp>
        <p:nvSpPr>
          <p:cNvPr id="27" name="テキスト ボックス 26"/>
          <p:cNvSpPr txBox="1"/>
          <p:nvPr/>
        </p:nvSpPr>
        <p:spPr>
          <a:xfrm>
            <a:off x="1284623" y="3965967"/>
            <a:ext cx="288961" cy="276999"/>
          </a:xfrm>
          <a:prstGeom prst="rect">
            <a:avLst/>
          </a:prstGeom>
          <a:noFill/>
          <a:ln>
            <a:solidFill>
              <a:schemeClr val="tx1"/>
            </a:solidFill>
          </a:ln>
        </p:spPr>
        <p:txBody>
          <a:bodyPr wrap="none" rtlCol="0">
            <a:spAutoFit/>
          </a:bodyPr>
          <a:lstStyle/>
          <a:p>
            <a:r>
              <a:rPr kumimoji="1" lang="en-US" altLang="ja-JP" sz="1200" dirty="0" smtClean="0">
                <a:latin typeface="メイリオ"/>
                <a:ea typeface="メイリオ"/>
                <a:cs typeface="メイリオ"/>
              </a:rPr>
              <a:t>A</a:t>
            </a:r>
            <a:endParaRPr kumimoji="1" lang="ja-JP" altLang="en-US" sz="1200" dirty="0">
              <a:latin typeface="メイリオ"/>
              <a:ea typeface="メイリオ"/>
              <a:cs typeface="メイリオ"/>
            </a:endParaRPr>
          </a:p>
        </p:txBody>
      </p:sp>
      <p:sp>
        <p:nvSpPr>
          <p:cNvPr id="28" name="テキスト ボックス 27"/>
          <p:cNvSpPr txBox="1"/>
          <p:nvPr/>
        </p:nvSpPr>
        <p:spPr>
          <a:xfrm>
            <a:off x="44982" y="4337082"/>
            <a:ext cx="288961" cy="276999"/>
          </a:xfrm>
          <a:prstGeom prst="rect">
            <a:avLst/>
          </a:prstGeom>
          <a:noFill/>
          <a:ln>
            <a:solidFill>
              <a:schemeClr val="tx1"/>
            </a:solidFill>
          </a:ln>
        </p:spPr>
        <p:txBody>
          <a:bodyPr wrap="none" rtlCol="0">
            <a:spAutoFit/>
          </a:bodyPr>
          <a:lstStyle/>
          <a:p>
            <a:r>
              <a:rPr kumimoji="1" lang="en-US" altLang="ja-JP" sz="1200" dirty="0" smtClean="0">
                <a:latin typeface="メイリオ"/>
                <a:ea typeface="メイリオ"/>
                <a:cs typeface="メイリオ"/>
              </a:rPr>
              <a:t>A</a:t>
            </a:r>
            <a:endParaRPr kumimoji="1" lang="ja-JP" altLang="en-US" sz="1200" dirty="0">
              <a:latin typeface="メイリオ"/>
              <a:ea typeface="メイリオ"/>
              <a:cs typeface="メイリオ"/>
            </a:endParaRPr>
          </a:p>
        </p:txBody>
      </p:sp>
      <p:sp>
        <p:nvSpPr>
          <p:cNvPr id="29" name="テキスト ボックス 28"/>
          <p:cNvSpPr txBox="1"/>
          <p:nvPr/>
        </p:nvSpPr>
        <p:spPr>
          <a:xfrm>
            <a:off x="517914" y="1754086"/>
            <a:ext cx="288210" cy="276999"/>
          </a:xfrm>
          <a:prstGeom prst="rect">
            <a:avLst/>
          </a:prstGeom>
          <a:noFill/>
          <a:ln>
            <a:solidFill>
              <a:schemeClr val="tx1"/>
            </a:solidFill>
          </a:ln>
        </p:spPr>
        <p:txBody>
          <a:bodyPr wrap="none" rtlCol="0">
            <a:spAutoFit/>
          </a:bodyPr>
          <a:lstStyle/>
          <a:p>
            <a:r>
              <a:rPr lang="en-US" altLang="ja-JP" sz="1200" dirty="0">
                <a:latin typeface="メイリオ"/>
                <a:ea typeface="メイリオ"/>
                <a:cs typeface="メイリオ"/>
              </a:rPr>
              <a:t>B</a:t>
            </a:r>
            <a:endParaRPr kumimoji="1" lang="ja-JP" altLang="en-US" sz="1200" dirty="0">
              <a:latin typeface="メイリオ"/>
              <a:ea typeface="メイリオ"/>
              <a:cs typeface="メイリオ"/>
            </a:endParaRPr>
          </a:p>
        </p:txBody>
      </p:sp>
      <p:sp>
        <p:nvSpPr>
          <p:cNvPr id="30" name="テキスト ボックス 29"/>
          <p:cNvSpPr txBox="1"/>
          <p:nvPr/>
        </p:nvSpPr>
        <p:spPr>
          <a:xfrm>
            <a:off x="1413801" y="2123385"/>
            <a:ext cx="288210" cy="276999"/>
          </a:xfrm>
          <a:prstGeom prst="rect">
            <a:avLst/>
          </a:prstGeom>
          <a:noFill/>
          <a:ln>
            <a:solidFill>
              <a:schemeClr val="tx1"/>
            </a:solidFill>
          </a:ln>
        </p:spPr>
        <p:txBody>
          <a:bodyPr wrap="none" rtlCol="0">
            <a:spAutoFit/>
          </a:bodyPr>
          <a:lstStyle/>
          <a:p>
            <a:r>
              <a:rPr lang="en-US" altLang="ja-JP" sz="1200" dirty="0">
                <a:latin typeface="メイリオ"/>
                <a:ea typeface="メイリオ"/>
                <a:cs typeface="メイリオ"/>
              </a:rPr>
              <a:t>B</a:t>
            </a:r>
            <a:endParaRPr kumimoji="1" lang="ja-JP" altLang="en-US" sz="1200" dirty="0">
              <a:latin typeface="メイリオ"/>
              <a:ea typeface="メイリオ"/>
              <a:cs typeface="メイリオ"/>
            </a:endParaRPr>
          </a:p>
        </p:txBody>
      </p:sp>
      <p:sp>
        <p:nvSpPr>
          <p:cNvPr id="31" name="テキスト ボックス 30"/>
          <p:cNvSpPr txBox="1"/>
          <p:nvPr/>
        </p:nvSpPr>
        <p:spPr>
          <a:xfrm>
            <a:off x="476148" y="2480142"/>
            <a:ext cx="288210" cy="276999"/>
          </a:xfrm>
          <a:prstGeom prst="rect">
            <a:avLst/>
          </a:prstGeom>
          <a:noFill/>
          <a:ln>
            <a:solidFill>
              <a:schemeClr val="tx1"/>
            </a:solidFill>
          </a:ln>
        </p:spPr>
        <p:txBody>
          <a:bodyPr wrap="none" rtlCol="0">
            <a:spAutoFit/>
          </a:bodyPr>
          <a:lstStyle/>
          <a:p>
            <a:r>
              <a:rPr lang="en-US" altLang="ja-JP" sz="1200" dirty="0">
                <a:latin typeface="メイリオ"/>
                <a:ea typeface="メイリオ"/>
                <a:cs typeface="メイリオ"/>
              </a:rPr>
              <a:t>B</a:t>
            </a:r>
            <a:endParaRPr kumimoji="1" lang="ja-JP" altLang="en-US" sz="1200" dirty="0">
              <a:latin typeface="メイリオ"/>
              <a:ea typeface="メイリオ"/>
              <a:cs typeface="メイリオ"/>
            </a:endParaRPr>
          </a:p>
        </p:txBody>
      </p:sp>
      <p:sp>
        <p:nvSpPr>
          <p:cNvPr id="33" name="テキスト ボックス 32"/>
          <p:cNvSpPr txBox="1"/>
          <p:nvPr/>
        </p:nvSpPr>
        <p:spPr>
          <a:xfrm>
            <a:off x="7842484" y="4746655"/>
            <a:ext cx="690213" cy="276999"/>
          </a:xfrm>
          <a:prstGeom prst="rect">
            <a:avLst/>
          </a:prstGeom>
          <a:noFill/>
        </p:spPr>
        <p:txBody>
          <a:bodyPr wrap="none" rtlCol="0">
            <a:spAutoFit/>
          </a:bodyPr>
          <a:lstStyle/>
          <a:p>
            <a:r>
              <a:rPr kumimoji="1" lang="en-US" altLang="ja-JP" sz="1200" dirty="0" smtClean="0">
                <a:latin typeface="メイリオ"/>
                <a:ea typeface="メイリオ"/>
                <a:cs typeface="メイリオ"/>
              </a:rPr>
              <a:t>n=146</a:t>
            </a:r>
            <a:endParaRPr kumimoji="1" lang="ja-JP" altLang="en-US" sz="1200" dirty="0">
              <a:latin typeface="メイリオ"/>
              <a:ea typeface="メイリオ"/>
              <a:cs typeface="メイリオ"/>
            </a:endParaRPr>
          </a:p>
        </p:txBody>
      </p:sp>
    </p:spTree>
    <p:extLst>
      <p:ext uri="{BB962C8B-B14F-4D97-AF65-F5344CB8AC3E}">
        <p14:creationId xmlns:p14="http://schemas.microsoft.com/office/powerpoint/2010/main" val="2632969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a16="http://schemas.microsoft.com/office/drawing/2014/main" xmlns="" id="{B72F74E8-AB7A-4E29-91C3-7644AB9331DE}"/>
              </a:ext>
            </a:extLst>
          </p:cNvPr>
          <p:cNvSpPr/>
          <p:nvPr/>
        </p:nvSpPr>
        <p:spPr>
          <a:xfrm>
            <a:off x="0" y="16543"/>
            <a:ext cx="7279761" cy="1251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latin typeface="メイリオ"/>
              <a:ea typeface="メイリオ"/>
              <a:cs typeface="メイリオ"/>
            </a:endParaRPr>
          </a:p>
        </p:txBody>
      </p:sp>
      <p:sp>
        <p:nvSpPr>
          <p:cNvPr id="4" name="スライド番号プレースホルダー 3"/>
          <p:cNvSpPr>
            <a:spLocks noGrp="1"/>
          </p:cNvSpPr>
          <p:nvPr>
            <p:ph type="sldNum" sz="quarter" idx="12"/>
          </p:nvPr>
        </p:nvSpPr>
        <p:spPr/>
        <p:txBody>
          <a:bodyPr/>
          <a:lstStyle/>
          <a:p>
            <a:fld id="{6738EFC2-4048-DD45-B63C-B1249E7041DB}" type="slidenum">
              <a:rPr kumimoji="1" lang="ja-JP" altLang="en-US" smtClean="0"/>
              <a:t>24</a:t>
            </a:fld>
            <a:endParaRPr kumimoji="1" lang="ja-JP" altLang="en-US"/>
          </a:p>
        </p:txBody>
      </p:sp>
      <p:sp>
        <p:nvSpPr>
          <p:cNvPr id="33" name="テキスト ボックス 32"/>
          <p:cNvSpPr txBox="1"/>
          <p:nvPr/>
        </p:nvSpPr>
        <p:spPr>
          <a:xfrm>
            <a:off x="136275" y="289631"/>
            <a:ext cx="9177599" cy="461665"/>
          </a:xfrm>
          <a:prstGeom prst="rect">
            <a:avLst/>
          </a:prstGeom>
          <a:noFill/>
        </p:spPr>
        <p:txBody>
          <a:bodyPr wrap="square" rtlCol="0">
            <a:spAutoFit/>
          </a:bodyPr>
          <a:lstStyle/>
          <a:p>
            <a:r>
              <a:rPr lang="ja-JP" altLang="en-US" sz="2400" b="1" dirty="0" smtClean="0">
                <a:latin typeface="メイリオ"/>
                <a:ea typeface="メイリオ"/>
                <a:cs typeface="メイリオ"/>
              </a:rPr>
              <a:t>「トランスジェンダー」の選考時の困りごと</a:t>
            </a:r>
            <a:r>
              <a:rPr lang="ja-JP" altLang="en-US" sz="1600" b="1" dirty="0" smtClean="0">
                <a:latin typeface="メイリオ"/>
                <a:ea typeface="メイリオ"/>
                <a:cs typeface="メイリオ"/>
              </a:rPr>
              <a:t>（</a:t>
            </a:r>
            <a:r>
              <a:rPr lang="ja-JP" altLang="en-US" sz="1600" b="1" dirty="0">
                <a:latin typeface="メイリオ"/>
                <a:ea typeface="メイリオ"/>
                <a:cs typeface="メイリオ"/>
              </a:rPr>
              <a:t>複数回答</a:t>
            </a:r>
            <a:r>
              <a:rPr lang="en-US" altLang="ja-JP" sz="1600" b="1" dirty="0">
                <a:latin typeface="メイリオ"/>
                <a:ea typeface="メイリオ"/>
                <a:cs typeface="メイリオ"/>
              </a:rPr>
              <a:t>/</a:t>
            </a:r>
            <a:r>
              <a:rPr lang="ja-JP" altLang="en-US" sz="1600" b="1" dirty="0">
                <a:latin typeface="メイリオ"/>
                <a:ea typeface="メイリオ"/>
                <a:cs typeface="メイリオ"/>
              </a:rPr>
              <a:t>上位</a:t>
            </a:r>
            <a:r>
              <a:rPr lang="en-US" altLang="ja-JP" sz="1600" b="1" dirty="0">
                <a:latin typeface="メイリオ"/>
                <a:ea typeface="メイリオ"/>
                <a:cs typeface="メイリオ"/>
              </a:rPr>
              <a:t>10</a:t>
            </a:r>
            <a:r>
              <a:rPr lang="ja-JP" altLang="en-US" sz="1600" b="1" dirty="0">
                <a:latin typeface="メイリオ"/>
                <a:ea typeface="メイリオ"/>
                <a:cs typeface="メイリオ"/>
              </a:rPr>
              <a:t>項目のみ）</a:t>
            </a:r>
          </a:p>
        </p:txBody>
      </p:sp>
      <p:graphicFrame>
        <p:nvGraphicFramePr>
          <p:cNvPr id="40" name="グラフ 39"/>
          <p:cNvGraphicFramePr>
            <a:graphicFrameLocks/>
          </p:cNvGraphicFramePr>
          <p:nvPr>
            <p:extLst>
              <p:ext uri="{D42A27DB-BD31-4B8C-83A1-F6EECF244321}">
                <p14:modId xmlns:p14="http://schemas.microsoft.com/office/powerpoint/2010/main" val="3244069981"/>
              </p:ext>
            </p:extLst>
          </p:nvPr>
        </p:nvGraphicFramePr>
        <p:xfrm>
          <a:off x="-830811" y="836706"/>
          <a:ext cx="10144685" cy="4512235"/>
        </p:xfrm>
        <a:graphic>
          <a:graphicData uri="http://schemas.openxmlformats.org/drawingml/2006/chart">
            <c:chart xmlns:c="http://schemas.openxmlformats.org/drawingml/2006/chart" xmlns:r="http://schemas.openxmlformats.org/officeDocument/2006/relationships" r:id="rId3"/>
          </a:graphicData>
        </a:graphic>
      </p:graphicFrame>
      <p:cxnSp>
        <p:nvCxnSpPr>
          <p:cNvPr id="41" name="直線コネクタ 40"/>
          <p:cNvCxnSpPr/>
          <p:nvPr/>
        </p:nvCxnSpPr>
        <p:spPr>
          <a:xfrm>
            <a:off x="391216" y="777325"/>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正方形/長方形 9"/>
          <p:cNvSpPr/>
          <p:nvPr/>
        </p:nvSpPr>
        <p:spPr>
          <a:xfrm>
            <a:off x="6546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11" name="正方形/長方形 10"/>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12" name="正方形/長方形 11"/>
          <p:cNvSpPr/>
          <p:nvPr/>
        </p:nvSpPr>
        <p:spPr>
          <a:xfrm>
            <a:off x="7842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13" name="正方形/長方形 12"/>
          <p:cNvSpPr/>
          <p:nvPr/>
        </p:nvSpPr>
        <p:spPr>
          <a:xfrm>
            <a:off x="8490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
        <p:nvSpPr>
          <p:cNvPr id="14" name="テキスト ボックス 13"/>
          <p:cNvSpPr txBox="1"/>
          <p:nvPr/>
        </p:nvSpPr>
        <p:spPr>
          <a:xfrm>
            <a:off x="497300" y="2036535"/>
            <a:ext cx="288961" cy="276999"/>
          </a:xfrm>
          <a:prstGeom prst="rect">
            <a:avLst/>
          </a:prstGeom>
          <a:noFill/>
          <a:ln>
            <a:solidFill>
              <a:schemeClr val="tx1"/>
            </a:solidFill>
          </a:ln>
        </p:spPr>
        <p:txBody>
          <a:bodyPr wrap="none" rtlCol="0">
            <a:spAutoFit/>
          </a:bodyPr>
          <a:lstStyle/>
          <a:p>
            <a:r>
              <a:rPr kumimoji="1" lang="en-US" altLang="ja-JP" sz="1200" dirty="0" smtClean="0">
                <a:latin typeface="メイリオ"/>
                <a:ea typeface="メイリオ"/>
                <a:cs typeface="メイリオ"/>
              </a:rPr>
              <a:t>A</a:t>
            </a:r>
            <a:endParaRPr kumimoji="1" lang="ja-JP" altLang="en-US" sz="1200" dirty="0">
              <a:latin typeface="メイリオ"/>
              <a:ea typeface="メイリオ"/>
              <a:cs typeface="メイリオ"/>
            </a:endParaRPr>
          </a:p>
        </p:txBody>
      </p:sp>
      <p:sp>
        <p:nvSpPr>
          <p:cNvPr id="15" name="テキスト ボックス 14"/>
          <p:cNvSpPr txBox="1"/>
          <p:nvPr/>
        </p:nvSpPr>
        <p:spPr>
          <a:xfrm>
            <a:off x="975450" y="4890278"/>
            <a:ext cx="288961" cy="276999"/>
          </a:xfrm>
          <a:prstGeom prst="rect">
            <a:avLst/>
          </a:prstGeom>
          <a:noFill/>
          <a:ln>
            <a:solidFill>
              <a:schemeClr val="tx1"/>
            </a:solidFill>
          </a:ln>
        </p:spPr>
        <p:txBody>
          <a:bodyPr wrap="none" rtlCol="0">
            <a:spAutoFit/>
          </a:bodyPr>
          <a:lstStyle/>
          <a:p>
            <a:r>
              <a:rPr kumimoji="1" lang="en-US" altLang="ja-JP" sz="1200" dirty="0" smtClean="0">
                <a:latin typeface="メイリオ"/>
                <a:ea typeface="メイリオ"/>
                <a:cs typeface="メイリオ"/>
              </a:rPr>
              <a:t>A</a:t>
            </a:r>
            <a:endParaRPr kumimoji="1" lang="ja-JP" altLang="en-US" sz="1200" dirty="0">
              <a:latin typeface="メイリオ"/>
              <a:ea typeface="メイリオ"/>
              <a:cs typeface="メイリオ"/>
            </a:endParaRPr>
          </a:p>
        </p:txBody>
      </p:sp>
      <p:sp>
        <p:nvSpPr>
          <p:cNvPr id="16" name="テキスト ボックス 15"/>
          <p:cNvSpPr txBox="1"/>
          <p:nvPr/>
        </p:nvSpPr>
        <p:spPr>
          <a:xfrm>
            <a:off x="136275" y="3427647"/>
            <a:ext cx="288210" cy="276999"/>
          </a:xfrm>
          <a:prstGeom prst="rect">
            <a:avLst/>
          </a:prstGeom>
          <a:noFill/>
          <a:ln>
            <a:solidFill>
              <a:schemeClr val="tx1"/>
            </a:solidFill>
          </a:ln>
        </p:spPr>
        <p:txBody>
          <a:bodyPr wrap="none" rtlCol="0">
            <a:spAutoFit/>
          </a:bodyPr>
          <a:lstStyle/>
          <a:p>
            <a:r>
              <a:rPr lang="en-US" altLang="ja-JP" sz="1200" dirty="0">
                <a:latin typeface="メイリオ"/>
                <a:ea typeface="メイリオ"/>
                <a:cs typeface="メイリオ"/>
              </a:rPr>
              <a:t>B</a:t>
            </a:r>
            <a:endParaRPr kumimoji="1" lang="ja-JP" altLang="en-US" sz="1200" dirty="0">
              <a:latin typeface="メイリオ"/>
              <a:ea typeface="メイリオ"/>
              <a:cs typeface="メイリオ"/>
            </a:endParaRPr>
          </a:p>
        </p:txBody>
      </p:sp>
      <p:sp>
        <p:nvSpPr>
          <p:cNvPr id="17" name="テキスト ボックス 16"/>
          <p:cNvSpPr txBox="1"/>
          <p:nvPr/>
        </p:nvSpPr>
        <p:spPr>
          <a:xfrm>
            <a:off x="1002074" y="3257788"/>
            <a:ext cx="288210" cy="276999"/>
          </a:xfrm>
          <a:prstGeom prst="rect">
            <a:avLst/>
          </a:prstGeom>
          <a:noFill/>
          <a:ln>
            <a:solidFill>
              <a:schemeClr val="tx1"/>
            </a:solidFill>
          </a:ln>
        </p:spPr>
        <p:txBody>
          <a:bodyPr wrap="none" rtlCol="0">
            <a:spAutoFit/>
          </a:bodyPr>
          <a:lstStyle/>
          <a:p>
            <a:r>
              <a:rPr lang="en-US" altLang="ja-JP" sz="1200" dirty="0">
                <a:latin typeface="メイリオ"/>
                <a:ea typeface="メイリオ"/>
                <a:cs typeface="メイリオ"/>
              </a:rPr>
              <a:t>B</a:t>
            </a:r>
            <a:endParaRPr kumimoji="1" lang="ja-JP" altLang="en-US" sz="1200" dirty="0">
              <a:latin typeface="メイリオ"/>
              <a:ea typeface="メイリオ"/>
              <a:cs typeface="メイリオ"/>
            </a:endParaRPr>
          </a:p>
        </p:txBody>
      </p:sp>
      <p:sp>
        <p:nvSpPr>
          <p:cNvPr id="18" name="テキスト ボックス 17"/>
          <p:cNvSpPr txBox="1"/>
          <p:nvPr/>
        </p:nvSpPr>
        <p:spPr>
          <a:xfrm>
            <a:off x="975450" y="4040943"/>
            <a:ext cx="288210" cy="276999"/>
          </a:xfrm>
          <a:prstGeom prst="rect">
            <a:avLst/>
          </a:prstGeom>
          <a:noFill/>
          <a:ln>
            <a:solidFill>
              <a:schemeClr val="tx1"/>
            </a:solidFill>
          </a:ln>
        </p:spPr>
        <p:txBody>
          <a:bodyPr wrap="none" rtlCol="0">
            <a:spAutoFit/>
          </a:bodyPr>
          <a:lstStyle/>
          <a:p>
            <a:r>
              <a:rPr lang="en-US" altLang="ja-JP" sz="1200" dirty="0">
                <a:latin typeface="メイリオ"/>
                <a:ea typeface="メイリオ"/>
                <a:cs typeface="メイリオ"/>
              </a:rPr>
              <a:t>B</a:t>
            </a:r>
            <a:endParaRPr kumimoji="1" lang="ja-JP" altLang="en-US" sz="1200" dirty="0">
              <a:latin typeface="メイリオ"/>
              <a:ea typeface="メイリオ"/>
              <a:cs typeface="メイリオ"/>
            </a:endParaRPr>
          </a:p>
        </p:txBody>
      </p:sp>
      <p:sp>
        <p:nvSpPr>
          <p:cNvPr id="19" name="テキスト ボックス 18"/>
          <p:cNvSpPr txBox="1"/>
          <p:nvPr/>
        </p:nvSpPr>
        <p:spPr>
          <a:xfrm>
            <a:off x="1905184" y="4482601"/>
            <a:ext cx="288210" cy="276999"/>
          </a:xfrm>
          <a:prstGeom prst="rect">
            <a:avLst/>
          </a:prstGeom>
          <a:noFill/>
          <a:ln>
            <a:solidFill>
              <a:schemeClr val="tx1"/>
            </a:solidFill>
          </a:ln>
        </p:spPr>
        <p:txBody>
          <a:bodyPr wrap="none" rtlCol="0">
            <a:spAutoFit/>
          </a:bodyPr>
          <a:lstStyle/>
          <a:p>
            <a:r>
              <a:rPr lang="en-US" altLang="ja-JP" sz="1200" dirty="0">
                <a:latin typeface="メイリオ"/>
                <a:ea typeface="メイリオ"/>
                <a:cs typeface="メイリオ"/>
              </a:rPr>
              <a:t>B</a:t>
            </a:r>
            <a:endParaRPr kumimoji="1" lang="ja-JP" altLang="en-US" sz="1200" dirty="0">
              <a:latin typeface="メイリオ"/>
              <a:ea typeface="メイリオ"/>
              <a:cs typeface="メイリオ"/>
            </a:endParaRPr>
          </a:p>
        </p:txBody>
      </p:sp>
      <p:sp>
        <p:nvSpPr>
          <p:cNvPr id="20" name="テキスト ボックス 19"/>
          <p:cNvSpPr txBox="1"/>
          <p:nvPr/>
        </p:nvSpPr>
        <p:spPr>
          <a:xfrm>
            <a:off x="1616974" y="1219584"/>
            <a:ext cx="288135" cy="276999"/>
          </a:xfrm>
          <a:prstGeom prst="rect">
            <a:avLst/>
          </a:prstGeom>
          <a:noFill/>
          <a:ln>
            <a:solidFill>
              <a:schemeClr val="tx1"/>
            </a:solidFill>
          </a:ln>
        </p:spPr>
        <p:txBody>
          <a:bodyPr wrap="none" rtlCol="0">
            <a:spAutoFit/>
          </a:bodyPr>
          <a:lstStyle/>
          <a:p>
            <a:r>
              <a:rPr lang="en-US" altLang="ja-JP" sz="1200" dirty="0" smtClean="0">
                <a:latin typeface="メイリオ"/>
                <a:ea typeface="メイリオ"/>
                <a:cs typeface="メイリオ"/>
              </a:rPr>
              <a:t>C</a:t>
            </a:r>
            <a:endParaRPr kumimoji="1" lang="ja-JP" altLang="en-US" sz="1200" dirty="0">
              <a:latin typeface="メイリオ"/>
              <a:ea typeface="メイリオ"/>
              <a:cs typeface="メイリオ"/>
            </a:endParaRPr>
          </a:p>
        </p:txBody>
      </p:sp>
      <p:sp>
        <p:nvSpPr>
          <p:cNvPr id="21" name="テキスト ボックス 20"/>
          <p:cNvSpPr txBox="1"/>
          <p:nvPr/>
        </p:nvSpPr>
        <p:spPr>
          <a:xfrm>
            <a:off x="1625306" y="1617623"/>
            <a:ext cx="288135" cy="276999"/>
          </a:xfrm>
          <a:prstGeom prst="rect">
            <a:avLst/>
          </a:prstGeom>
          <a:noFill/>
          <a:ln>
            <a:solidFill>
              <a:schemeClr val="tx1"/>
            </a:solidFill>
          </a:ln>
        </p:spPr>
        <p:txBody>
          <a:bodyPr wrap="none" rtlCol="0">
            <a:spAutoFit/>
          </a:bodyPr>
          <a:lstStyle/>
          <a:p>
            <a:r>
              <a:rPr lang="en-US" altLang="ja-JP" sz="1200" dirty="0" smtClean="0">
                <a:latin typeface="メイリオ"/>
                <a:ea typeface="メイリオ"/>
                <a:cs typeface="メイリオ"/>
              </a:rPr>
              <a:t>C</a:t>
            </a:r>
            <a:endParaRPr kumimoji="1" lang="ja-JP" altLang="en-US" sz="1200" dirty="0">
              <a:latin typeface="メイリオ"/>
              <a:ea typeface="メイリオ"/>
              <a:cs typeface="メイリオ"/>
            </a:endParaRPr>
          </a:p>
        </p:txBody>
      </p:sp>
      <p:sp>
        <p:nvSpPr>
          <p:cNvPr id="22" name="テキスト ボックス 21"/>
          <p:cNvSpPr txBox="1"/>
          <p:nvPr/>
        </p:nvSpPr>
        <p:spPr>
          <a:xfrm>
            <a:off x="872928" y="2438218"/>
            <a:ext cx="288210" cy="276999"/>
          </a:xfrm>
          <a:prstGeom prst="rect">
            <a:avLst/>
          </a:prstGeom>
          <a:noFill/>
          <a:ln>
            <a:solidFill>
              <a:schemeClr val="tx1"/>
            </a:solidFill>
          </a:ln>
        </p:spPr>
        <p:txBody>
          <a:bodyPr wrap="none" rtlCol="0">
            <a:spAutoFit/>
          </a:bodyPr>
          <a:lstStyle/>
          <a:p>
            <a:r>
              <a:rPr lang="en-US" altLang="ja-JP" sz="1200" dirty="0">
                <a:latin typeface="メイリオ"/>
                <a:ea typeface="メイリオ"/>
                <a:cs typeface="メイリオ"/>
              </a:rPr>
              <a:t>B</a:t>
            </a:r>
            <a:endParaRPr kumimoji="1" lang="ja-JP" altLang="en-US" sz="1200" dirty="0">
              <a:latin typeface="メイリオ"/>
              <a:ea typeface="メイリオ"/>
              <a:cs typeface="メイリオ"/>
            </a:endParaRPr>
          </a:p>
        </p:txBody>
      </p:sp>
      <p:sp>
        <p:nvSpPr>
          <p:cNvPr id="23" name="テキスト ボックス 22"/>
          <p:cNvSpPr txBox="1"/>
          <p:nvPr/>
        </p:nvSpPr>
        <p:spPr>
          <a:xfrm>
            <a:off x="739990" y="2845896"/>
            <a:ext cx="288135" cy="276999"/>
          </a:xfrm>
          <a:prstGeom prst="rect">
            <a:avLst/>
          </a:prstGeom>
          <a:noFill/>
          <a:ln>
            <a:solidFill>
              <a:schemeClr val="tx1"/>
            </a:solidFill>
          </a:ln>
        </p:spPr>
        <p:txBody>
          <a:bodyPr wrap="none" rtlCol="0">
            <a:spAutoFit/>
          </a:bodyPr>
          <a:lstStyle/>
          <a:p>
            <a:r>
              <a:rPr lang="en-US" altLang="ja-JP" sz="1200" dirty="0" smtClean="0">
                <a:latin typeface="メイリオ"/>
                <a:ea typeface="メイリオ"/>
                <a:cs typeface="メイリオ"/>
              </a:rPr>
              <a:t>C</a:t>
            </a:r>
            <a:endParaRPr kumimoji="1" lang="ja-JP" altLang="en-US" sz="1200" dirty="0">
              <a:latin typeface="メイリオ"/>
              <a:ea typeface="メイリオ"/>
              <a:cs typeface="メイリオ"/>
            </a:endParaRPr>
          </a:p>
        </p:txBody>
      </p:sp>
      <p:sp>
        <p:nvSpPr>
          <p:cNvPr id="24" name="テキスト ボックス 23"/>
          <p:cNvSpPr txBox="1"/>
          <p:nvPr/>
        </p:nvSpPr>
        <p:spPr>
          <a:xfrm>
            <a:off x="29532" y="5453747"/>
            <a:ext cx="9144000" cy="1015663"/>
          </a:xfrm>
          <a:prstGeom prst="rect">
            <a:avLst/>
          </a:prstGeom>
          <a:solidFill>
            <a:schemeClr val="bg1"/>
          </a:solidFill>
        </p:spPr>
        <p:txBody>
          <a:bodyPr wrap="square" rtlCol="0">
            <a:spAutoFit/>
          </a:bodyPr>
          <a:lstStyle/>
          <a:p>
            <a:pPr marL="342900" indent="-342900">
              <a:buClr>
                <a:schemeClr val="tx1"/>
              </a:buClr>
              <a:buFont typeface="Wingdings" charset="2"/>
              <a:buChar char="ü"/>
            </a:pPr>
            <a:r>
              <a:rPr lang="en-US" altLang="en-US" sz="2000" b="1" dirty="0">
                <a:latin typeface="メイリオ"/>
                <a:ea typeface="メイリオ"/>
                <a:cs typeface="メイリオ"/>
              </a:rPr>
              <a:t> </a:t>
            </a:r>
            <a:r>
              <a:rPr lang="en-US" altLang="en-US" sz="2000" b="1" dirty="0" smtClean="0">
                <a:latin typeface="メイリオ"/>
                <a:ea typeface="メイリオ"/>
                <a:cs typeface="メイリオ"/>
              </a:rPr>
              <a:t>A </a:t>
            </a:r>
            <a:r>
              <a:rPr lang="ja-JP" altLang="en-US" sz="2000" b="1" dirty="0" smtClean="0">
                <a:latin typeface="メイリオ"/>
                <a:ea typeface="メイリオ"/>
                <a:cs typeface="メイリオ"/>
              </a:rPr>
              <a:t>人事・面接官の無理解</a:t>
            </a:r>
            <a:r>
              <a:rPr lang="ja-JP" altLang="en-US" b="1" dirty="0">
                <a:latin typeface="メイリオ"/>
                <a:ea typeface="メイリオ"/>
                <a:cs typeface="メイリオ"/>
              </a:rPr>
              <a:t>による困難</a:t>
            </a:r>
            <a:r>
              <a:rPr lang="ja-JP" altLang="en-US" b="1" dirty="0" smtClean="0">
                <a:latin typeface="メイリオ"/>
                <a:ea typeface="メイリオ"/>
                <a:cs typeface="メイリオ"/>
              </a:rPr>
              <a:t>（</a:t>
            </a:r>
            <a:r>
              <a:rPr lang="en-US" altLang="ja-JP" b="1" dirty="0" smtClean="0">
                <a:latin typeface="メイリオ"/>
                <a:ea typeface="メイリオ"/>
                <a:cs typeface="メイリオ"/>
              </a:rPr>
              <a:t>10</a:t>
            </a:r>
            <a:r>
              <a:rPr lang="ja-JP" altLang="en-US" b="1" dirty="0" smtClean="0">
                <a:latin typeface="メイリオ"/>
                <a:ea typeface="メイリオ"/>
                <a:cs typeface="メイリオ"/>
              </a:rPr>
              <a:t>項目中</a:t>
            </a:r>
            <a:r>
              <a:rPr lang="en-US" altLang="ja-JP" b="1" dirty="0" smtClean="0">
                <a:latin typeface="メイリオ"/>
                <a:ea typeface="メイリオ"/>
                <a:cs typeface="メイリオ"/>
              </a:rPr>
              <a:t>2</a:t>
            </a:r>
            <a:r>
              <a:rPr lang="ja-JP" altLang="en-US" b="1" dirty="0" smtClean="0">
                <a:latin typeface="メイリオ"/>
                <a:ea typeface="メイリオ"/>
                <a:cs typeface="メイリオ"/>
              </a:rPr>
              <a:t>項目）</a:t>
            </a:r>
            <a:r>
              <a:rPr lang="ja-JP" altLang="en-US" sz="2000" b="1" dirty="0" smtClean="0">
                <a:latin typeface="メイリオ"/>
                <a:ea typeface="メイリオ"/>
                <a:cs typeface="メイリオ"/>
              </a:rPr>
              <a:t>、</a:t>
            </a:r>
            <a:endParaRPr lang="en-US" altLang="ja-JP" sz="2000" b="1" dirty="0" smtClean="0">
              <a:latin typeface="メイリオ"/>
              <a:ea typeface="メイリオ"/>
              <a:cs typeface="メイリオ"/>
            </a:endParaRPr>
          </a:p>
          <a:p>
            <a:pPr>
              <a:buClr>
                <a:schemeClr val="tx1"/>
              </a:buClr>
            </a:pPr>
            <a:r>
              <a:rPr lang="en-US" altLang="ja-JP" sz="2000" b="1" dirty="0">
                <a:latin typeface="メイリオ"/>
                <a:ea typeface="メイリオ"/>
                <a:cs typeface="メイリオ"/>
              </a:rPr>
              <a:t> </a:t>
            </a:r>
            <a:r>
              <a:rPr lang="en-US" altLang="ja-JP" sz="2000" b="1" dirty="0" smtClean="0">
                <a:latin typeface="メイリオ"/>
                <a:ea typeface="メイリオ"/>
                <a:cs typeface="メイリオ"/>
              </a:rPr>
              <a:t>    B </a:t>
            </a:r>
            <a:r>
              <a:rPr lang="ja-JP" altLang="en-US" sz="2000" b="1" dirty="0" smtClean="0">
                <a:latin typeface="メイリオ"/>
                <a:ea typeface="メイリオ"/>
                <a:cs typeface="メイリオ"/>
              </a:rPr>
              <a:t>カミングアウトにまつわる困難</a:t>
            </a:r>
            <a:r>
              <a:rPr lang="ja-JP" altLang="en-US" b="1" dirty="0">
                <a:latin typeface="メイリオ"/>
                <a:ea typeface="メイリオ"/>
                <a:cs typeface="メイリオ"/>
              </a:rPr>
              <a:t>（</a:t>
            </a:r>
            <a:r>
              <a:rPr lang="en-US" altLang="ja-JP" b="1" dirty="0">
                <a:latin typeface="メイリオ"/>
                <a:ea typeface="メイリオ"/>
                <a:cs typeface="メイリオ"/>
              </a:rPr>
              <a:t>10</a:t>
            </a:r>
            <a:r>
              <a:rPr lang="ja-JP" altLang="en-US" b="1" dirty="0" smtClean="0">
                <a:latin typeface="メイリオ"/>
                <a:ea typeface="メイリオ"/>
                <a:cs typeface="メイリオ"/>
              </a:rPr>
              <a:t>項目中</a:t>
            </a:r>
            <a:r>
              <a:rPr lang="en-US" altLang="ja-JP" b="1" dirty="0" smtClean="0">
                <a:latin typeface="メイリオ"/>
                <a:ea typeface="メイリオ"/>
                <a:cs typeface="メイリオ"/>
              </a:rPr>
              <a:t>5</a:t>
            </a:r>
            <a:r>
              <a:rPr lang="ja-JP" altLang="en-US" b="1" dirty="0" smtClean="0">
                <a:latin typeface="メイリオ"/>
                <a:ea typeface="メイリオ"/>
                <a:cs typeface="メイリオ"/>
              </a:rPr>
              <a:t>項目）</a:t>
            </a:r>
            <a:endParaRPr lang="en-US" altLang="ja-JP" sz="2000" b="1" dirty="0">
              <a:latin typeface="メイリオ"/>
              <a:ea typeface="メイリオ"/>
              <a:cs typeface="メイリオ"/>
            </a:endParaRPr>
          </a:p>
          <a:p>
            <a:pPr>
              <a:buClr>
                <a:schemeClr val="tx1"/>
              </a:buClr>
            </a:pPr>
            <a:r>
              <a:rPr lang="en-US" altLang="ja-JP" sz="2000" b="1" dirty="0" smtClean="0">
                <a:latin typeface="メイリオ"/>
                <a:ea typeface="メイリオ"/>
                <a:cs typeface="メイリオ"/>
              </a:rPr>
              <a:t>     C </a:t>
            </a:r>
            <a:r>
              <a:rPr lang="ja-JP" altLang="en-US" sz="2000" b="1" dirty="0" smtClean="0">
                <a:latin typeface="メイリオ"/>
                <a:ea typeface="メイリオ"/>
                <a:cs typeface="メイリオ"/>
              </a:rPr>
              <a:t>男女</a:t>
            </a:r>
            <a:r>
              <a:rPr lang="ja-JP" altLang="en-US" sz="2000" b="1" dirty="0">
                <a:latin typeface="メイリオ"/>
                <a:ea typeface="メイリオ"/>
                <a:cs typeface="メイリオ"/>
              </a:rPr>
              <a:t>わけに</a:t>
            </a:r>
            <a:r>
              <a:rPr lang="ja-JP" altLang="en-US" sz="2000" b="1" dirty="0" smtClean="0">
                <a:latin typeface="メイリオ"/>
                <a:ea typeface="メイリオ"/>
                <a:cs typeface="メイリオ"/>
              </a:rPr>
              <a:t>関する</a:t>
            </a:r>
            <a:r>
              <a:rPr lang="ja-JP" altLang="en-US" sz="2000" b="1" dirty="0">
                <a:latin typeface="メイリオ"/>
                <a:ea typeface="メイリオ"/>
                <a:cs typeface="メイリオ"/>
              </a:rPr>
              <a:t>困難</a:t>
            </a:r>
            <a:r>
              <a:rPr lang="ja-JP" altLang="en-US" b="1" dirty="0" smtClean="0">
                <a:latin typeface="メイリオ"/>
                <a:ea typeface="メイリオ"/>
                <a:cs typeface="メイリオ"/>
              </a:rPr>
              <a:t>（</a:t>
            </a:r>
            <a:r>
              <a:rPr lang="en-US" altLang="ja-JP" b="1" dirty="0">
                <a:latin typeface="メイリオ"/>
                <a:ea typeface="メイリオ"/>
                <a:cs typeface="メイリオ"/>
              </a:rPr>
              <a:t>10</a:t>
            </a:r>
            <a:r>
              <a:rPr lang="ja-JP" altLang="en-US" b="1" dirty="0" smtClean="0">
                <a:latin typeface="メイリオ"/>
                <a:ea typeface="メイリオ"/>
                <a:cs typeface="メイリオ"/>
              </a:rPr>
              <a:t>項目中</a:t>
            </a:r>
            <a:r>
              <a:rPr lang="en-US" altLang="ja-JP" b="1" dirty="0" smtClean="0">
                <a:latin typeface="メイリオ"/>
                <a:ea typeface="メイリオ"/>
                <a:cs typeface="メイリオ"/>
              </a:rPr>
              <a:t>3</a:t>
            </a:r>
            <a:r>
              <a:rPr lang="ja-JP" altLang="en-US" b="1" dirty="0" smtClean="0">
                <a:latin typeface="メイリオ"/>
                <a:ea typeface="メイリオ"/>
                <a:cs typeface="メイリオ"/>
              </a:rPr>
              <a:t>項目）</a:t>
            </a:r>
            <a:r>
              <a:rPr lang="ja-JP" altLang="en-US" sz="2000" b="1" dirty="0">
                <a:latin typeface="メイリオ"/>
                <a:ea typeface="メイリオ"/>
                <a:cs typeface="メイリオ"/>
              </a:rPr>
              <a:t>が上位に</a:t>
            </a:r>
            <a:r>
              <a:rPr lang="ja-JP" altLang="en-US" sz="2000" b="1" dirty="0" smtClean="0">
                <a:latin typeface="メイリオ"/>
                <a:ea typeface="メイリオ"/>
                <a:cs typeface="メイリオ"/>
              </a:rPr>
              <a:t>該当</a:t>
            </a:r>
            <a:endParaRPr lang="en-US" altLang="ja-JP" sz="2000" b="1" dirty="0">
              <a:latin typeface="メイリオ"/>
              <a:ea typeface="メイリオ"/>
              <a:cs typeface="メイリオ"/>
            </a:endParaRPr>
          </a:p>
        </p:txBody>
      </p:sp>
      <p:sp>
        <p:nvSpPr>
          <p:cNvPr id="25" name="テキスト ボックス 24"/>
          <p:cNvSpPr txBox="1"/>
          <p:nvPr/>
        </p:nvSpPr>
        <p:spPr>
          <a:xfrm>
            <a:off x="8066794" y="4890278"/>
            <a:ext cx="594634" cy="276999"/>
          </a:xfrm>
          <a:prstGeom prst="rect">
            <a:avLst/>
          </a:prstGeom>
          <a:noFill/>
        </p:spPr>
        <p:txBody>
          <a:bodyPr wrap="none" rtlCol="0">
            <a:spAutoFit/>
          </a:bodyPr>
          <a:lstStyle/>
          <a:p>
            <a:r>
              <a:rPr kumimoji="1" lang="en-US" altLang="ja-JP" sz="1200" dirty="0" smtClean="0">
                <a:latin typeface="メイリオ"/>
                <a:ea typeface="メイリオ"/>
                <a:cs typeface="メイリオ"/>
              </a:rPr>
              <a:t>n=95</a:t>
            </a:r>
            <a:endParaRPr kumimoji="1" lang="ja-JP" altLang="en-US" sz="1200" dirty="0">
              <a:latin typeface="メイリオ"/>
              <a:ea typeface="メイリオ"/>
              <a:cs typeface="メイリオ"/>
            </a:endParaRPr>
          </a:p>
        </p:txBody>
      </p:sp>
    </p:spTree>
    <p:extLst>
      <p:ext uri="{BB962C8B-B14F-4D97-AF65-F5344CB8AC3E}">
        <p14:creationId xmlns:p14="http://schemas.microsoft.com/office/powerpoint/2010/main" val="39804651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tnm.png"/>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17515" y="1389529"/>
            <a:ext cx="8129610" cy="4004235"/>
          </a:xfrm>
          <a:prstGeom prst="rect">
            <a:avLst/>
          </a:prstGeom>
        </p:spPr>
      </p:pic>
      <p:sp>
        <p:nvSpPr>
          <p:cNvPr id="7" name="正方形/長方形 6"/>
          <p:cNvSpPr/>
          <p:nvPr/>
        </p:nvSpPr>
        <p:spPr>
          <a:xfrm>
            <a:off x="0" y="2051580"/>
            <a:ext cx="9143999" cy="1938992"/>
          </a:xfrm>
          <a:prstGeom prst="rect">
            <a:avLst/>
          </a:prstGeom>
        </p:spPr>
        <p:txBody>
          <a:bodyPr wrap="square">
            <a:spAutoFit/>
          </a:bodyPr>
          <a:lstStyle/>
          <a:p>
            <a:pPr algn="ctr"/>
            <a:r>
              <a:rPr lang="ja-JP" altLang="en-US" sz="4000" b="1" dirty="0" smtClean="0">
                <a:latin typeface="メイリオ"/>
                <a:ea typeface="メイリオ"/>
                <a:cs typeface="メイリオ"/>
              </a:rPr>
              <a:t>とはいえ、</a:t>
            </a:r>
            <a:endParaRPr lang="en-US" altLang="ja-JP" sz="4000" b="1" dirty="0">
              <a:latin typeface="メイリオ"/>
              <a:ea typeface="メイリオ"/>
              <a:cs typeface="メイリオ"/>
            </a:endParaRPr>
          </a:p>
          <a:p>
            <a:pPr algn="ctr"/>
            <a:r>
              <a:rPr lang="ja-JP" altLang="en-US" sz="4000" b="1" dirty="0" smtClean="0">
                <a:latin typeface="メイリオ"/>
                <a:ea typeface="メイリオ"/>
                <a:cs typeface="メイリオ"/>
              </a:rPr>
              <a:t>性的マイノリティの就活生、</a:t>
            </a:r>
            <a:endParaRPr lang="en-US" altLang="ja-JP" sz="4000" b="1" dirty="0" smtClean="0">
              <a:latin typeface="メイリオ"/>
              <a:ea typeface="メイリオ"/>
              <a:cs typeface="メイリオ"/>
            </a:endParaRPr>
          </a:p>
          <a:p>
            <a:pPr algn="ctr"/>
            <a:r>
              <a:rPr lang="ja-JP" altLang="en-US" sz="4000" b="1" dirty="0" smtClean="0">
                <a:latin typeface="メイリオ"/>
                <a:ea typeface="メイリオ"/>
                <a:cs typeface="メイリオ"/>
              </a:rPr>
              <a:t>あったことないのですが</a:t>
            </a:r>
            <a:r>
              <a:rPr lang="en-US" altLang="ja-JP" sz="4000" b="1" dirty="0" smtClean="0">
                <a:latin typeface="メイリオ"/>
                <a:ea typeface="メイリオ"/>
                <a:cs typeface="メイリオ"/>
              </a:rPr>
              <a:t>..</a:t>
            </a:r>
            <a:r>
              <a:rPr lang="ja-JP" altLang="en-US" sz="4000" b="1" dirty="0" smtClean="0">
                <a:latin typeface="メイリオ"/>
                <a:ea typeface="メイリオ"/>
                <a:cs typeface="メイリオ"/>
              </a:rPr>
              <a:t>？</a:t>
            </a:r>
            <a:endParaRPr lang="en-US" altLang="ja-JP" sz="4000" b="1" dirty="0" smtClean="0">
              <a:latin typeface="メイリオ"/>
              <a:ea typeface="メイリオ"/>
              <a:cs typeface="メイリオ"/>
            </a:endParaRPr>
          </a:p>
        </p:txBody>
      </p:sp>
      <p:sp>
        <p:nvSpPr>
          <p:cNvPr id="8"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25</a:t>
            </a:fld>
            <a:endParaRPr kumimoji="1" lang="ja-JP" altLang="en-US" dirty="0"/>
          </a:p>
        </p:txBody>
      </p:sp>
    </p:spTree>
    <p:extLst>
      <p:ext uri="{BB962C8B-B14F-4D97-AF65-F5344CB8AC3E}">
        <p14:creationId xmlns:p14="http://schemas.microsoft.com/office/powerpoint/2010/main" val="7843435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9532" y="5665263"/>
            <a:ext cx="9108952" cy="1015663"/>
          </a:xfrm>
          <a:prstGeom prst="rect">
            <a:avLst/>
          </a:prstGeom>
          <a:solidFill>
            <a:schemeClr val="bg1"/>
          </a:solidFill>
        </p:spPr>
        <p:txBody>
          <a:bodyPr wrap="square" rtlCol="0">
            <a:spAutoFit/>
          </a:bodyPr>
          <a:lstStyle/>
          <a:p>
            <a:pPr marL="342900" indent="-342900">
              <a:buClr>
                <a:schemeClr val="tx1"/>
              </a:buClr>
              <a:buFont typeface="Wingdings" charset="2"/>
              <a:buChar char="ü"/>
            </a:pPr>
            <a:r>
              <a:rPr lang="ja-JP" altLang="en-US" sz="2000" b="1" dirty="0" smtClean="0">
                <a:latin typeface="メイリオ"/>
                <a:ea typeface="メイリオ"/>
                <a:cs typeface="メイリオ"/>
              </a:rPr>
              <a:t>選考時にカミングアウトしない割合が高いため、その存在やニーズが可視化しづらいと考えられる</a:t>
            </a:r>
            <a:endParaRPr lang="en-US" altLang="ja-JP" sz="2000" b="1" dirty="0" smtClean="0">
              <a:latin typeface="メイリオ"/>
              <a:ea typeface="メイリオ"/>
              <a:cs typeface="メイリオ"/>
            </a:endParaRPr>
          </a:p>
          <a:p>
            <a:pPr marL="342900" indent="-342900">
              <a:buClr>
                <a:schemeClr val="tx1"/>
              </a:buClr>
              <a:buFont typeface="Wingdings" charset="2"/>
              <a:buChar char="ü"/>
            </a:pPr>
            <a:r>
              <a:rPr lang="ja-JP" altLang="en-US" sz="2000" b="1" dirty="0" smtClean="0">
                <a:latin typeface="メイリオ"/>
                <a:ea typeface="メイリオ"/>
                <a:cs typeface="メイリオ"/>
              </a:rPr>
              <a:t>トランスジェンダー女性・男性は相対的にカミングアウト経験が多い</a:t>
            </a:r>
            <a:endParaRPr lang="en-US" altLang="ja-JP" sz="2000" b="1" dirty="0">
              <a:latin typeface="メイリオ"/>
              <a:ea typeface="メイリオ"/>
              <a:cs typeface="メイリオ"/>
            </a:endParaRPr>
          </a:p>
        </p:txBody>
      </p:sp>
      <p:sp>
        <p:nvSpPr>
          <p:cNvPr id="4" name="スライド番号プレースホルダー 3"/>
          <p:cNvSpPr>
            <a:spLocks noGrp="1"/>
          </p:cNvSpPr>
          <p:nvPr>
            <p:ph type="sldNum" sz="quarter" idx="12"/>
          </p:nvPr>
        </p:nvSpPr>
        <p:spPr/>
        <p:txBody>
          <a:bodyPr/>
          <a:lstStyle/>
          <a:p>
            <a:fld id="{6738EFC2-4048-DD45-B63C-B1249E7041DB}" type="slidenum">
              <a:rPr kumimoji="1" lang="ja-JP" altLang="en-US" smtClean="0"/>
              <a:t>26</a:t>
            </a:fld>
            <a:endParaRPr kumimoji="1" lang="ja-JP" altLang="en-US"/>
          </a:p>
        </p:txBody>
      </p:sp>
      <p:sp>
        <p:nvSpPr>
          <p:cNvPr id="6" name="テキスト ボックス 5"/>
          <p:cNvSpPr txBox="1"/>
          <p:nvPr/>
        </p:nvSpPr>
        <p:spPr>
          <a:xfrm>
            <a:off x="0" y="89425"/>
            <a:ext cx="7043501" cy="400110"/>
          </a:xfrm>
          <a:prstGeom prst="rect">
            <a:avLst/>
          </a:prstGeom>
          <a:noFill/>
        </p:spPr>
        <p:txBody>
          <a:bodyPr wrap="square" rtlCol="0">
            <a:spAutoFit/>
          </a:bodyPr>
          <a:lstStyle/>
          <a:p>
            <a:r>
              <a:rPr lang="ja-JP" altLang="en-US" sz="2000" b="1" dirty="0">
                <a:latin typeface="メイリオ"/>
                <a:ea typeface="メイリオ"/>
                <a:cs typeface="メイリオ"/>
              </a:rPr>
              <a:t>応募した企業・</a:t>
            </a:r>
            <a:r>
              <a:rPr lang="ja-JP" altLang="en-US" sz="2000" b="1" dirty="0" smtClean="0">
                <a:latin typeface="メイリオ"/>
                <a:ea typeface="メイリオ"/>
                <a:cs typeface="メイリオ"/>
              </a:rPr>
              <a:t>組織へのカミングアウト率</a:t>
            </a:r>
            <a:endParaRPr lang="ja-JP" altLang="en-US" sz="2000" b="1" dirty="0">
              <a:latin typeface="メイリオ"/>
              <a:ea typeface="メイリオ"/>
              <a:cs typeface="メイリオ"/>
            </a:endParaRPr>
          </a:p>
        </p:txBody>
      </p:sp>
      <p:sp>
        <p:nvSpPr>
          <p:cNvPr id="8" name="テキスト ボックス 7"/>
          <p:cNvSpPr txBox="1"/>
          <p:nvPr/>
        </p:nvSpPr>
        <p:spPr>
          <a:xfrm>
            <a:off x="0" y="517186"/>
            <a:ext cx="9144000" cy="830997"/>
          </a:xfrm>
          <a:prstGeom prst="rect">
            <a:avLst/>
          </a:prstGeom>
          <a:noFill/>
        </p:spPr>
        <p:txBody>
          <a:bodyPr wrap="square" rtlCol="0">
            <a:spAutoFit/>
          </a:bodyPr>
          <a:lstStyle/>
          <a:p>
            <a:pPr marL="285750" indent="-285750">
              <a:buClr>
                <a:schemeClr val="tx1"/>
              </a:buClr>
              <a:buFont typeface="Wingdings" charset="2"/>
              <a:buChar char="p"/>
            </a:pPr>
            <a:r>
              <a:rPr lang="ja-JP" altLang="en-US" sz="2400" b="1" dirty="0" smtClean="0">
                <a:latin typeface="メイリオ"/>
                <a:ea typeface="メイリオ"/>
                <a:cs typeface="メイリオ"/>
              </a:rPr>
              <a:t>選考時、応募した企業に、</a:t>
            </a:r>
            <a:r>
              <a:rPr lang="ja-JP" altLang="en-US" sz="2400" b="1" u="sng" dirty="0" smtClean="0">
                <a:solidFill>
                  <a:srgbClr val="FF6600"/>
                </a:solidFill>
                <a:latin typeface="メイリオ"/>
                <a:ea typeface="メイリオ"/>
                <a:cs typeface="メイリオ"/>
              </a:rPr>
              <a:t>一社もカミングアウトしていない</a:t>
            </a:r>
            <a:r>
              <a:rPr lang="en-US" altLang="ja-JP" sz="2400" b="1" u="sng" dirty="0" smtClean="0">
                <a:solidFill>
                  <a:srgbClr val="FF6600"/>
                </a:solidFill>
                <a:latin typeface="メイリオ"/>
                <a:ea typeface="メイリオ"/>
                <a:cs typeface="メイリオ"/>
              </a:rPr>
              <a:t>LGBT</a:t>
            </a:r>
            <a:r>
              <a:rPr lang="ja-JP" altLang="en-US" sz="2400" b="1" u="sng" dirty="0" smtClean="0">
                <a:solidFill>
                  <a:srgbClr val="FF6600"/>
                </a:solidFill>
                <a:latin typeface="メイリオ"/>
                <a:ea typeface="メイリオ"/>
                <a:cs typeface="メイリオ"/>
              </a:rPr>
              <a:t>は</a:t>
            </a:r>
            <a:r>
              <a:rPr lang="ja-JP" altLang="ja-JP" sz="2400" b="1" u="sng" dirty="0" smtClean="0">
                <a:solidFill>
                  <a:srgbClr val="FF6600"/>
                </a:solidFill>
                <a:latin typeface="メイリオ"/>
                <a:ea typeface="メイリオ"/>
                <a:cs typeface="メイリオ"/>
              </a:rPr>
              <a:t>7</a:t>
            </a:r>
            <a:r>
              <a:rPr lang="en-US" altLang="ja-JP" sz="2400" b="1" u="sng" dirty="0" smtClean="0">
                <a:solidFill>
                  <a:srgbClr val="FF6600"/>
                </a:solidFill>
                <a:latin typeface="メイリオ"/>
                <a:ea typeface="メイリオ"/>
                <a:cs typeface="メイリオ"/>
              </a:rPr>
              <a:t>8%</a:t>
            </a:r>
            <a:endParaRPr lang="en-US" altLang="ja-JP" sz="2400" b="1" dirty="0">
              <a:latin typeface="メイリオ"/>
              <a:ea typeface="メイリオ"/>
              <a:cs typeface="メイリオ"/>
            </a:endParaRPr>
          </a:p>
        </p:txBody>
      </p:sp>
      <p:cxnSp>
        <p:nvCxnSpPr>
          <p:cNvPr id="10" name="直線コネクタ 9"/>
          <p:cNvCxnSpPr/>
          <p:nvPr/>
        </p:nvCxnSpPr>
        <p:spPr>
          <a:xfrm>
            <a:off x="29532" y="482380"/>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pic>
        <p:nvPicPr>
          <p:cNvPr id="2" name="図 1"/>
          <p:cNvPicPr>
            <a:picLocks noChangeAspect="1"/>
          </p:cNvPicPr>
          <p:nvPr/>
        </p:nvPicPr>
        <p:blipFill rotWithShape="1">
          <a:blip r:embed="rId2"/>
          <a:srcRect b="2786"/>
          <a:stretch/>
        </p:blipFill>
        <p:spPr>
          <a:xfrm>
            <a:off x="454092" y="949904"/>
            <a:ext cx="8286497" cy="4726524"/>
          </a:xfrm>
          <a:prstGeom prst="rect">
            <a:avLst/>
          </a:prstGeom>
        </p:spPr>
      </p:pic>
      <p:sp>
        <p:nvSpPr>
          <p:cNvPr id="12" name="正方形/長方形 11"/>
          <p:cNvSpPr/>
          <p:nvPr/>
        </p:nvSpPr>
        <p:spPr>
          <a:xfrm>
            <a:off x="6546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13" name="正方形/長方形 12"/>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14" name="正方形/長方形 13"/>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15" name="正方形/長方形 14"/>
          <p:cNvSpPr/>
          <p:nvPr/>
        </p:nvSpPr>
        <p:spPr>
          <a:xfrm>
            <a:off x="8490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Tree>
    <p:extLst>
      <p:ext uri="{BB962C8B-B14F-4D97-AF65-F5344CB8AC3E}">
        <p14:creationId xmlns:p14="http://schemas.microsoft.com/office/powerpoint/2010/main" val="34597844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tnm.png"/>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17515" y="1389530"/>
            <a:ext cx="8129610" cy="3585882"/>
          </a:xfrm>
          <a:prstGeom prst="rect">
            <a:avLst/>
          </a:prstGeom>
        </p:spPr>
      </p:pic>
      <p:sp>
        <p:nvSpPr>
          <p:cNvPr id="7" name="正方形/長方形 6"/>
          <p:cNvSpPr/>
          <p:nvPr/>
        </p:nvSpPr>
        <p:spPr>
          <a:xfrm>
            <a:off x="0" y="2216507"/>
            <a:ext cx="9143999" cy="1323439"/>
          </a:xfrm>
          <a:prstGeom prst="rect">
            <a:avLst/>
          </a:prstGeom>
        </p:spPr>
        <p:txBody>
          <a:bodyPr wrap="square">
            <a:spAutoFit/>
          </a:bodyPr>
          <a:lstStyle/>
          <a:p>
            <a:pPr algn="ctr"/>
            <a:r>
              <a:rPr lang="ja-JP" altLang="en-US" sz="4000" b="1" dirty="0" smtClean="0">
                <a:latin typeface="メイリオ"/>
                <a:ea typeface="メイリオ"/>
                <a:cs typeface="メイリオ"/>
              </a:rPr>
              <a:t>でも、カミングアウト</a:t>
            </a:r>
            <a:endParaRPr lang="en-US" altLang="ja-JP" sz="4000" b="1" dirty="0" smtClean="0">
              <a:latin typeface="メイリオ"/>
              <a:ea typeface="メイリオ"/>
              <a:cs typeface="メイリオ"/>
            </a:endParaRPr>
          </a:p>
          <a:p>
            <a:pPr algn="ctr"/>
            <a:r>
              <a:rPr lang="ja-JP" altLang="en-US" sz="4000" b="1" dirty="0" smtClean="0">
                <a:latin typeface="メイリオ"/>
                <a:ea typeface="メイリオ"/>
                <a:cs typeface="メイリオ"/>
              </a:rPr>
              <a:t>しなければ、困らないのでは？</a:t>
            </a:r>
            <a:endParaRPr lang="en-US" altLang="ja-JP" sz="4000" b="1" dirty="0" smtClean="0">
              <a:latin typeface="メイリオ"/>
              <a:ea typeface="メイリオ"/>
              <a:cs typeface="メイリオ"/>
            </a:endParaRPr>
          </a:p>
        </p:txBody>
      </p:sp>
      <p:sp>
        <p:nvSpPr>
          <p:cNvPr id="8"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27</a:t>
            </a:fld>
            <a:endParaRPr kumimoji="1" lang="ja-JP" altLang="en-US" dirty="0"/>
          </a:p>
        </p:txBody>
      </p:sp>
    </p:spTree>
    <p:extLst>
      <p:ext uri="{BB962C8B-B14F-4D97-AF65-F5344CB8AC3E}">
        <p14:creationId xmlns:p14="http://schemas.microsoft.com/office/powerpoint/2010/main" val="31374444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65792" y="1028205"/>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36259" y="195551"/>
            <a:ext cx="8777647" cy="830997"/>
          </a:xfrm>
          <a:prstGeom prst="rect">
            <a:avLst/>
          </a:prstGeom>
          <a:noFill/>
        </p:spPr>
        <p:txBody>
          <a:bodyPr wrap="square" rtlCol="0">
            <a:spAutoFit/>
          </a:bodyPr>
          <a:lstStyle/>
          <a:p>
            <a:r>
              <a:rPr lang="ja-JP" altLang="en-US" sz="2400" b="1" dirty="0" smtClean="0">
                <a:latin typeface="メイリオ"/>
                <a:ea typeface="メイリオ"/>
                <a:cs typeface="メイリオ"/>
              </a:rPr>
              <a:t>選考時の応募企業へのカミングアウト有無と、</a:t>
            </a:r>
            <a:endParaRPr lang="en-US" altLang="ja-JP" sz="2400" b="1" dirty="0" smtClean="0">
              <a:latin typeface="メイリオ"/>
              <a:ea typeface="メイリオ"/>
              <a:cs typeface="メイリオ"/>
            </a:endParaRPr>
          </a:p>
          <a:p>
            <a:r>
              <a:rPr lang="en-US" altLang="ja-JP" sz="2400" b="1" dirty="0" smtClean="0">
                <a:latin typeface="メイリオ"/>
                <a:ea typeface="メイリオ"/>
                <a:cs typeface="メイリオ"/>
              </a:rPr>
              <a:t>SOGI</a:t>
            </a:r>
            <a:r>
              <a:rPr lang="ja-JP" altLang="en-US" sz="2400" b="1" dirty="0" smtClean="0">
                <a:latin typeface="メイリオ"/>
                <a:ea typeface="メイリオ"/>
                <a:cs typeface="メイリオ"/>
              </a:rPr>
              <a:t>・性別違和に由来した困難等の関連</a:t>
            </a:r>
            <a:endParaRPr lang="ja-JP" altLang="en-US" sz="2400" b="1" dirty="0">
              <a:latin typeface="メイリオ"/>
              <a:ea typeface="メイリオ"/>
              <a:cs typeface="メイリオ"/>
            </a:endParaRPr>
          </a:p>
        </p:txBody>
      </p:sp>
      <p:graphicFrame>
        <p:nvGraphicFramePr>
          <p:cNvPr id="17" name="グラフ 16"/>
          <p:cNvGraphicFramePr>
            <a:graphicFrameLocks/>
          </p:cNvGraphicFramePr>
          <p:nvPr>
            <p:extLst>
              <p:ext uri="{D42A27DB-BD31-4B8C-83A1-F6EECF244321}">
                <p14:modId xmlns:p14="http://schemas.microsoft.com/office/powerpoint/2010/main" val="2714164297"/>
              </p:ext>
            </p:extLst>
          </p:nvPr>
        </p:nvGraphicFramePr>
        <p:xfrm>
          <a:off x="-125421" y="1933593"/>
          <a:ext cx="5459422" cy="36954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p:cNvGraphicFramePr>
            <a:graphicFrameLocks/>
          </p:cNvGraphicFramePr>
          <p:nvPr>
            <p:extLst>
              <p:ext uri="{D42A27DB-BD31-4B8C-83A1-F6EECF244321}">
                <p14:modId xmlns:p14="http://schemas.microsoft.com/office/powerpoint/2010/main" val="2011618745"/>
              </p:ext>
            </p:extLst>
          </p:nvPr>
        </p:nvGraphicFramePr>
        <p:xfrm>
          <a:off x="4228354" y="1905234"/>
          <a:ext cx="4262130" cy="3723854"/>
        </p:xfrm>
        <a:graphic>
          <a:graphicData uri="http://schemas.openxmlformats.org/drawingml/2006/chart">
            <c:chart xmlns:c="http://schemas.openxmlformats.org/drawingml/2006/chart" xmlns:r="http://schemas.openxmlformats.org/officeDocument/2006/relationships" r:id="rId4"/>
          </a:graphicData>
        </a:graphic>
      </p:graphicFrame>
      <p:sp>
        <p:nvSpPr>
          <p:cNvPr id="19" name="テキスト ボックス 18"/>
          <p:cNvSpPr txBox="1"/>
          <p:nvPr/>
        </p:nvSpPr>
        <p:spPr>
          <a:xfrm>
            <a:off x="1664257" y="3166156"/>
            <a:ext cx="1927411" cy="1323439"/>
          </a:xfrm>
          <a:prstGeom prst="rect">
            <a:avLst/>
          </a:prstGeom>
          <a:noFill/>
        </p:spPr>
        <p:txBody>
          <a:bodyPr wrap="square" rtlCol="0">
            <a:spAutoFit/>
          </a:bodyPr>
          <a:lstStyle/>
          <a:p>
            <a:pPr algn="ctr"/>
            <a:r>
              <a:rPr lang="ja-JP" altLang="en-US" sz="2400" b="1" dirty="0" smtClean="0">
                <a:latin typeface="メイリオ"/>
                <a:ea typeface="メイリオ"/>
                <a:cs typeface="メイリオ"/>
              </a:rPr>
              <a:t>ｶﾐﾝｸﾞｱｳﾄ</a:t>
            </a:r>
            <a:endParaRPr lang="en-US" altLang="ja-JP" sz="2400" b="1" dirty="0" smtClean="0">
              <a:latin typeface="メイリオ"/>
              <a:ea typeface="メイリオ"/>
              <a:cs typeface="メイリオ"/>
            </a:endParaRPr>
          </a:p>
          <a:p>
            <a:pPr algn="ctr"/>
            <a:r>
              <a:rPr lang="ja-JP" altLang="en-US" sz="2400" b="1" dirty="0" smtClean="0">
                <a:latin typeface="メイリオ"/>
                <a:ea typeface="メイリオ"/>
                <a:cs typeface="メイリオ"/>
              </a:rPr>
              <a:t>なし</a:t>
            </a:r>
            <a:endParaRPr lang="en-US" altLang="ja-JP" sz="2400" b="1" dirty="0" smtClean="0">
              <a:latin typeface="メイリオ"/>
              <a:ea typeface="メイリオ"/>
              <a:cs typeface="メイリオ"/>
            </a:endParaRPr>
          </a:p>
          <a:p>
            <a:pPr algn="ctr"/>
            <a:r>
              <a:rPr lang="en-US" altLang="ja-JP" sz="3200" b="1" dirty="0" smtClean="0">
                <a:latin typeface="メイリオ"/>
                <a:ea typeface="メイリオ"/>
                <a:cs typeface="メイリオ"/>
              </a:rPr>
              <a:t>51.</a:t>
            </a:r>
            <a:r>
              <a:rPr lang="en-US" altLang="ja-JP" sz="3200" b="1" dirty="0">
                <a:latin typeface="メイリオ"/>
                <a:ea typeface="メイリオ"/>
                <a:cs typeface="メイリオ"/>
              </a:rPr>
              <a:t>3</a:t>
            </a:r>
            <a:r>
              <a:rPr lang="en-US" altLang="ja-JP" sz="3200" b="1" dirty="0" smtClean="0">
                <a:latin typeface="メイリオ"/>
                <a:ea typeface="メイリオ"/>
                <a:cs typeface="メイリオ"/>
              </a:rPr>
              <a:t>%</a:t>
            </a:r>
          </a:p>
        </p:txBody>
      </p:sp>
      <p:sp>
        <p:nvSpPr>
          <p:cNvPr id="21" name="テキスト ボックス 20"/>
          <p:cNvSpPr txBox="1"/>
          <p:nvPr/>
        </p:nvSpPr>
        <p:spPr>
          <a:xfrm>
            <a:off x="282213" y="1058901"/>
            <a:ext cx="8731694" cy="954107"/>
          </a:xfrm>
          <a:prstGeom prst="rect">
            <a:avLst/>
          </a:prstGeom>
          <a:noFill/>
        </p:spPr>
        <p:txBody>
          <a:bodyPr wrap="square" rtlCol="0">
            <a:spAutoFit/>
          </a:bodyPr>
          <a:lstStyle/>
          <a:p>
            <a:pPr marL="457200" indent="-457200">
              <a:buClr>
                <a:schemeClr val="tx1"/>
              </a:buClr>
              <a:buFont typeface="Wingdings" charset="2"/>
              <a:buChar char="p"/>
            </a:pPr>
            <a:r>
              <a:rPr lang="en-US" altLang="ja-JP" sz="2800" b="1" dirty="0" smtClean="0">
                <a:solidFill>
                  <a:srgbClr val="000000"/>
                </a:solidFill>
                <a:latin typeface="メイリオ"/>
                <a:ea typeface="メイリオ"/>
                <a:cs typeface="メイリオ"/>
              </a:rPr>
              <a:t>SOGI</a:t>
            </a:r>
            <a:r>
              <a:rPr lang="ja-JP" altLang="en-US" sz="2800" b="1" dirty="0" smtClean="0">
                <a:solidFill>
                  <a:srgbClr val="000000"/>
                </a:solidFill>
                <a:latin typeface="メイリオ"/>
                <a:ea typeface="メイリオ"/>
                <a:cs typeface="メイリオ"/>
              </a:rPr>
              <a:t>・性別違和に</a:t>
            </a:r>
            <a:r>
              <a:rPr lang="ja-JP" altLang="en-US" sz="2800" b="1" dirty="0">
                <a:solidFill>
                  <a:srgbClr val="000000"/>
                </a:solidFill>
                <a:latin typeface="メイリオ"/>
                <a:ea typeface="メイリオ"/>
                <a:cs typeface="メイリオ"/>
              </a:rPr>
              <a:t>由来した</a:t>
            </a:r>
            <a:r>
              <a:rPr lang="ja-JP" altLang="en-US" sz="2800" b="1" dirty="0" smtClean="0">
                <a:solidFill>
                  <a:srgbClr val="000000"/>
                </a:solidFill>
                <a:latin typeface="メイリオ"/>
                <a:ea typeface="メイリオ"/>
                <a:cs typeface="メイリオ"/>
              </a:rPr>
              <a:t>困難等を、</a:t>
            </a:r>
            <a:endParaRPr lang="en-US" altLang="ja-JP" sz="2800" b="1" u="sng" dirty="0" smtClean="0">
              <a:solidFill>
                <a:srgbClr val="000000"/>
              </a:solidFill>
              <a:latin typeface="メイリオ"/>
              <a:ea typeface="メイリオ"/>
              <a:cs typeface="メイリオ"/>
            </a:endParaRPr>
          </a:p>
          <a:p>
            <a:pPr>
              <a:buClr>
                <a:schemeClr val="tx1"/>
              </a:buClr>
            </a:pPr>
            <a:r>
              <a:rPr lang="ja-JP" altLang="ja-JP" sz="2800" b="1" dirty="0">
                <a:solidFill>
                  <a:srgbClr val="000000"/>
                </a:solidFill>
                <a:latin typeface="メイリオ"/>
                <a:ea typeface="メイリオ"/>
                <a:cs typeface="メイリオ"/>
              </a:rPr>
              <a:t>　</a:t>
            </a:r>
            <a:r>
              <a:rPr lang="ja-JP" altLang="en-US" sz="2800" b="1" u="sng" dirty="0" smtClean="0">
                <a:solidFill>
                  <a:srgbClr val="FF6600"/>
                </a:solidFill>
                <a:latin typeface="メイリオ"/>
                <a:ea typeface="メイリオ"/>
                <a:cs typeface="メイリオ"/>
              </a:rPr>
              <a:t>カミングアウト</a:t>
            </a:r>
            <a:r>
              <a:rPr lang="ja-JP" altLang="en-US" sz="2800" b="1" u="sng" dirty="0">
                <a:solidFill>
                  <a:srgbClr val="FF6600"/>
                </a:solidFill>
                <a:latin typeface="メイリオ"/>
                <a:ea typeface="メイリオ"/>
                <a:cs typeface="メイリオ"/>
              </a:rPr>
              <a:t>をしてないく</a:t>
            </a:r>
            <a:r>
              <a:rPr lang="ja-JP" altLang="en-US" sz="2800" b="1" u="sng" dirty="0" smtClean="0">
                <a:solidFill>
                  <a:srgbClr val="FF6600"/>
                </a:solidFill>
                <a:latin typeface="メイリオ"/>
                <a:ea typeface="メイリオ"/>
                <a:cs typeface="メイリオ"/>
              </a:rPr>
              <a:t>ても、半数</a:t>
            </a:r>
            <a:r>
              <a:rPr lang="ja-JP" altLang="en-US" sz="2800" b="1" u="sng" dirty="0">
                <a:solidFill>
                  <a:srgbClr val="FF6600"/>
                </a:solidFill>
                <a:latin typeface="メイリオ"/>
                <a:ea typeface="メイリオ"/>
                <a:cs typeface="メイリオ"/>
              </a:rPr>
              <a:t>以上</a:t>
            </a:r>
            <a:r>
              <a:rPr lang="ja-JP" altLang="en-US" sz="2800" b="1" dirty="0">
                <a:solidFill>
                  <a:srgbClr val="000000"/>
                </a:solidFill>
                <a:latin typeface="メイリオ"/>
                <a:ea typeface="メイリオ"/>
                <a:cs typeface="メイリオ"/>
              </a:rPr>
              <a:t>が</a:t>
            </a:r>
            <a:r>
              <a:rPr lang="ja-JP" altLang="en-US" sz="2800" b="1" dirty="0" smtClean="0">
                <a:solidFill>
                  <a:srgbClr val="000000"/>
                </a:solidFill>
                <a:latin typeface="メイリオ"/>
                <a:ea typeface="メイリオ"/>
                <a:cs typeface="メイリオ"/>
              </a:rPr>
              <a:t>経験</a:t>
            </a:r>
            <a:endParaRPr lang="en-US" altLang="ja-JP" sz="2800" b="1" dirty="0">
              <a:solidFill>
                <a:srgbClr val="000000"/>
              </a:solidFill>
              <a:latin typeface="メイリオ"/>
              <a:ea typeface="メイリオ"/>
              <a:cs typeface="メイリオ"/>
            </a:endParaRPr>
          </a:p>
        </p:txBody>
      </p:sp>
      <p:sp>
        <p:nvSpPr>
          <p:cNvPr id="22" name="テキスト ボックス 21"/>
          <p:cNvSpPr txBox="1"/>
          <p:nvPr/>
        </p:nvSpPr>
        <p:spPr>
          <a:xfrm>
            <a:off x="0" y="5539102"/>
            <a:ext cx="9144000" cy="1015663"/>
          </a:xfrm>
          <a:prstGeom prst="rect">
            <a:avLst/>
          </a:prstGeom>
          <a:solidFill>
            <a:schemeClr val="bg1"/>
          </a:solidFill>
        </p:spPr>
        <p:txBody>
          <a:bodyPr wrap="square" rtlCol="0">
            <a:spAutoFit/>
          </a:bodyPr>
          <a:lstStyle/>
          <a:p>
            <a:pPr marL="342900" indent="-342900">
              <a:buClr>
                <a:schemeClr val="tx1"/>
              </a:buClr>
              <a:buFont typeface="Wingdings" charset="2"/>
              <a:buChar char="ü"/>
            </a:pPr>
            <a:r>
              <a:rPr lang="ja-JP" altLang="en-US" sz="2000" b="1" dirty="0" smtClean="0">
                <a:latin typeface="メイリオ"/>
                <a:ea typeface="メイリオ"/>
                <a:cs typeface="メイリオ"/>
              </a:rPr>
              <a:t>カミングアウトの有無にかかわらず、</a:t>
            </a:r>
            <a:r>
              <a:rPr lang="en-US" altLang="ja-JP" sz="2000" b="1" dirty="0" smtClean="0">
                <a:latin typeface="メイリオ"/>
                <a:ea typeface="メイリオ"/>
                <a:cs typeface="メイリオ"/>
              </a:rPr>
              <a:t>SOGI</a:t>
            </a:r>
            <a:r>
              <a:rPr lang="ja-JP" altLang="en-US" sz="2000" b="1" dirty="0" smtClean="0">
                <a:latin typeface="メイリオ"/>
                <a:ea typeface="メイリオ"/>
                <a:cs typeface="メイリオ"/>
              </a:rPr>
              <a:t>・性別違和に由来した</a:t>
            </a:r>
            <a:endParaRPr lang="en-US" altLang="ja-JP" sz="2000" b="1" dirty="0" smtClean="0">
              <a:latin typeface="メイリオ"/>
              <a:ea typeface="メイリオ"/>
              <a:cs typeface="メイリオ"/>
            </a:endParaRPr>
          </a:p>
          <a:p>
            <a:pPr>
              <a:buClr>
                <a:schemeClr val="tx1"/>
              </a:buClr>
            </a:pPr>
            <a:r>
              <a:rPr lang="ja-JP" altLang="ja-JP" sz="2000" b="1" dirty="0">
                <a:latin typeface="メイリオ"/>
                <a:ea typeface="メイリオ"/>
                <a:cs typeface="メイリオ"/>
              </a:rPr>
              <a:t>　</a:t>
            </a:r>
            <a:r>
              <a:rPr lang="en-US" altLang="en-US" sz="2000" b="1" dirty="0">
                <a:latin typeface="メイリオ"/>
                <a:ea typeface="メイリオ"/>
                <a:cs typeface="メイリオ"/>
              </a:rPr>
              <a:t> </a:t>
            </a:r>
            <a:r>
              <a:rPr lang="ja-JP" altLang="en-US" sz="2000" b="1" dirty="0" smtClean="0">
                <a:latin typeface="メイリオ"/>
                <a:ea typeface="メイリオ"/>
                <a:cs typeface="メイリオ"/>
              </a:rPr>
              <a:t>困難等経験をしている</a:t>
            </a:r>
            <a:r>
              <a:rPr lang="en-US" altLang="en-US" sz="2000" b="1" dirty="0" smtClean="0">
                <a:latin typeface="メイリオ"/>
                <a:ea typeface="メイリオ"/>
                <a:cs typeface="メイリオ"/>
              </a:rPr>
              <a:t>ため、カミングアウトの有無にかかわらず</a:t>
            </a:r>
            <a:r>
              <a:rPr lang="ja-JP" altLang="en-US" sz="2000" b="1" dirty="0" smtClean="0">
                <a:latin typeface="メイリオ"/>
                <a:ea typeface="メイリオ"/>
                <a:cs typeface="メイリオ"/>
              </a:rPr>
              <a:t>支援が</a:t>
            </a:r>
            <a:endParaRPr lang="en-US" altLang="ja-JP" sz="2000" b="1" dirty="0" smtClean="0">
              <a:latin typeface="メイリオ"/>
              <a:ea typeface="メイリオ"/>
              <a:cs typeface="メイリオ"/>
            </a:endParaRPr>
          </a:p>
          <a:p>
            <a:pPr>
              <a:buClr>
                <a:schemeClr val="tx1"/>
              </a:buClr>
            </a:pPr>
            <a:r>
              <a:rPr lang="en-US" altLang="ja-JP" sz="2000" b="1" dirty="0">
                <a:latin typeface="メイリオ"/>
                <a:ea typeface="メイリオ"/>
                <a:cs typeface="メイリオ"/>
              </a:rPr>
              <a:t> </a:t>
            </a:r>
            <a:r>
              <a:rPr lang="en-US" altLang="ja-JP" sz="2000" b="1" dirty="0" smtClean="0">
                <a:latin typeface="メイリオ"/>
                <a:ea typeface="メイリオ"/>
                <a:cs typeface="メイリオ"/>
              </a:rPr>
              <a:t>   </a:t>
            </a:r>
            <a:r>
              <a:rPr lang="ja-JP" altLang="en-US" sz="2000" b="1" dirty="0" smtClean="0">
                <a:latin typeface="メイリオ"/>
                <a:ea typeface="メイリオ"/>
                <a:cs typeface="メイリオ"/>
              </a:rPr>
              <a:t>必要であると考えられる</a:t>
            </a:r>
            <a:endParaRPr lang="en-US" altLang="ja-JP" sz="2000" b="1" dirty="0">
              <a:latin typeface="メイリオ"/>
              <a:ea typeface="メイリオ"/>
              <a:cs typeface="メイリオ"/>
            </a:endParaRPr>
          </a:p>
        </p:txBody>
      </p:sp>
      <p:sp>
        <p:nvSpPr>
          <p:cNvPr id="11" name="正方形/長方形 10"/>
          <p:cNvSpPr/>
          <p:nvPr/>
        </p:nvSpPr>
        <p:spPr>
          <a:xfrm>
            <a:off x="6546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chemeClr val="tx1"/>
                </a:solidFill>
              </a:rPr>
              <a:t>LGBT</a:t>
            </a:r>
            <a:endParaRPr kumimoji="1" lang="ja-JP" altLang="en-US" sz="1600" dirty="0">
              <a:solidFill>
                <a:schemeClr val="tx1"/>
              </a:solidFill>
            </a:endParaRPr>
          </a:p>
        </p:txBody>
      </p:sp>
      <p:sp>
        <p:nvSpPr>
          <p:cNvPr id="12" name="正方形/長方形 11"/>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rPr>
              <a:t>LGB</a:t>
            </a:r>
            <a:r>
              <a:rPr kumimoji="1" lang="ja-JP" altLang="en-US" sz="1200" dirty="0" smtClean="0">
                <a:solidFill>
                  <a:schemeClr val="tx1"/>
                </a:solidFill>
              </a:rPr>
              <a:t>他</a:t>
            </a:r>
            <a:endParaRPr kumimoji="1" lang="ja-JP" altLang="en-US" sz="1200" dirty="0">
              <a:solidFill>
                <a:schemeClr val="tx1"/>
              </a:solidFill>
            </a:endParaRPr>
          </a:p>
        </p:txBody>
      </p:sp>
      <p:sp>
        <p:nvSpPr>
          <p:cNvPr id="14" name="正方形/長方形 13"/>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rPr>
              <a:t>T</a:t>
            </a:r>
            <a:endParaRPr kumimoji="1" lang="ja-JP" altLang="en-US" sz="1600" dirty="0">
              <a:solidFill>
                <a:schemeClr val="tx1"/>
              </a:solidFill>
            </a:endParaRPr>
          </a:p>
        </p:txBody>
      </p:sp>
      <p:sp>
        <p:nvSpPr>
          <p:cNvPr id="15" name="正方形/長方形 14"/>
          <p:cNvSpPr/>
          <p:nvPr/>
        </p:nvSpPr>
        <p:spPr>
          <a:xfrm>
            <a:off x="8490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rPr>
              <a:t>支援者</a:t>
            </a:r>
            <a:endParaRPr kumimoji="1" lang="ja-JP" altLang="en-US" sz="1200" dirty="0">
              <a:solidFill>
                <a:schemeClr val="tx1"/>
              </a:solidFill>
            </a:endParaRPr>
          </a:p>
        </p:txBody>
      </p:sp>
      <p:sp>
        <p:nvSpPr>
          <p:cNvPr id="16" name="正方形/長方形 15"/>
          <p:cNvSpPr/>
          <p:nvPr/>
        </p:nvSpPr>
        <p:spPr>
          <a:xfrm>
            <a:off x="8259736" y="5049592"/>
            <a:ext cx="210432" cy="225384"/>
          </a:xfrm>
          <a:prstGeom prst="rect">
            <a:avLst/>
          </a:prstGeom>
          <a:solidFill>
            <a:srgbClr val="8AB5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p>
        </p:txBody>
      </p:sp>
      <p:sp>
        <p:nvSpPr>
          <p:cNvPr id="20" name="正方形/長方形 19"/>
          <p:cNvSpPr/>
          <p:nvPr/>
        </p:nvSpPr>
        <p:spPr>
          <a:xfrm>
            <a:off x="8259736" y="5367517"/>
            <a:ext cx="210432" cy="225384"/>
          </a:xfrm>
          <a:prstGeom prst="rect">
            <a:avLst/>
          </a:prstGeom>
          <a:solidFill>
            <a:srgbClr val="E374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p>
        </p:txBody>
      </p:sp>
      <p:sp>
        <p:nvSpPr>
          <p:cNvPr id="23" name="テキスト ボックス 22"/>
          <p:cNvSpPr txBox="1"/>
          <p:nvPr/>
        </p:nvSpPr>
        <p:spPr>
          <a:xfrm>
            <a:off x="8470168" y="5011910"/>
            <a:ext cx="543739" cy="307777"/>
          </a:xfrm>
          <a:prstGeom prst="rect">
            <a:avLst/>
          </a:prstGeom>
          <a:noFill/>
        </p:spPr>
        <p:txBody>
          <a:bodyPr wrap="none" rtlCol="0">
            <a:spAutoFit/>
          </a:bodyPr>
          <a:lstStyle/>
          <a:p>
            <a:r>
              <a:rPr kumimoji="1" lang="ja-JP" altLang="en-US" sz="1400" b="1" dirty="0" smtClean="0">
                <a:latin typeface="メイリオ"/>
                <a:ea typeface="メイリオ"/>
                <a:cs typeface="メイリオ"/>
              </a:rPr>
              <a:t>あり</a:t>
            </a:r>
            <a:endParaRPr kumimoji="1" lang="ja-JP" altLang="en-US" sz="1400" b="1" dirty="0">
              <a:latin typeface="メイリオ"/>
              <a:ea typeface="メイリオ"/>
              <a:cs typeface="メイリオ"/>
            </a:endParaRPr>
          </a:p>
        </p:txBody>
      </p:sp>
      <p:sp>
        <p:nvSpPr>
          <p:cNvPr id="24" name="テキスト ボックス 23"/>
          <p:cNvSpPr txBox="1"/>
          <p:nvPr/>
        </p:nvSpPr>
        <p:spPr>
          <a:xfrm>
            <a:off x="8470168" y="5342000"/>
            <a:ext cx="564603" cy="307777"/>
          </a:xfrm>
          <a:prstGeom prst="rect">
            <a:avLst/>
          </a:prstGeom>
          <a:noFill/>
        </p:spPr>
        <p:txBody>
          <a:bodyPr wrap="none" rtlCol="0">
            <a:spAutoFit/>
          </a:bodyPr>
          <a:lstStyle/>
          <a:p>
            <a:r>
              <a:rPr lang="ja-JP" altLang="en-US" sz="1400" b="1" dirty="0" smtClean="0">
                <a:latin typeface="メイリオ"/>
                <a:ea typeface="メイリオ"/>
                <a:cs typeface="メイリオ"/>
              </a:rPr>
              <a:t>なし</a:t>
            </a:r>
            <a:endParaRPr kumimoji="1" lang="ja-JP" altLang="en-US" sz="1400" b="1" dirty="0">
              <a:latin typeface="メイリオ"/>
              <a:ea typeface="メイリオ"/>
              <a:cs typeface="メイリオ"/>
            </a:endParaRPr>
          </a:p>
        </p:txBody>
      </p:sp>
      <p:sp>
        <p:nvSpPr>
          <p:cNvPr id="25"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28</a:t>
            </a:fld>
            <a:endParaRPr kumimoji="1" lang="ja-JP" altLang="en-US" dirty="0"/>
          </a:p>
        </p:txBody>
      </p:sp>
      <p:sp>
        <p:nvSpPr>
          <p:cNvPr id="26" name="テキスト ボックス 25"/>
          <p:cNvSpPr txBox="1"/>
          <p:nvPr/>
        </p:nvSpPr>
        <p:spPr>
          <a:xfrm>
            <a:off x="7497377" y="5249842"/>
            <a:ext cx="690213" cy="276999"/>
          </a:xfrm>
          <a:prstGeom prst="rect">
            <a:avLst/>
          </a:prstGeom>
          <a:noFill/>
        </p:spPr>
        <p:txBody>
          <a:bodyPr wrap="none" rtlCol="0">
            <a:spAutoFit/>
          </a:bodyPr>
          <a:lstStyle/>
          <a:p>
            <a:r>
              <a:rPr kumimoji="1" lang="en-US" altLang="ja-JP" sz="1200" dirty="0" smtClean="0">
                <a:latin typeface="メイリオ"/>
                <a:ea typeface="メイリオ"/>
                <a:cs typeface="メイリオ"/>
              </a:rPr>
              <a:t>n=241</a:t>
            </a:r>
            <a:endParaRPr kumimoji="1" lang="ja-JP" altLang="en-US" sz="1200" dirty="0">
              <a:latin typeface="メイリオ"/>
              <a:ea typeface="メイリオ"/>
              <a:cs typeface="メイリオ"/>
            </a:endParaRPr>
          </a:p>
        </p:txBody>
      </p:sp>
    </p:spTree>
    <p:extLst>
      <p:ext uri="{BB962C8B-B14F-4D97-AF65-F5344CB8AC3E}">
        <p14:creationId xmlns:p14="http://schemas.microsoft.com/office/powerpoint/2010/main" val="41120889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738EFC2-4048-DD45-B63C-B1249E7041DB}" type="slidenum">
              <a:rPr kumimoji="1" lang="ja-JP" altLang="en-US" smtClean="0"/>
              <a:t>29</a:t>
            </a:fld>
            <a:endParaRPr kumimoji="1" lang="ja-JP" altLang="en-US"/>
          </a:p>
        </p:txBody>
      </p:sp>
      <p:graphicFrame>
        <p:nvGraphicFramePr>
          <p:cNvPr id="5" name="グラフ 4"/>
          <p:cNvGraphicFramePr>
            <a:graphicFrameLocks/>
          </p:cNvGraphicFramePr>
          <p:nvPr>
            <p:extLst>
              <p:ext uri="{D42A27DB-BD31-4B8C-83A1-F6EECF244321}">
                <p14:modId xmlns:p14="http://schemas.microsoft.com/office/powerpoint/2010/main" val="2038106109"/>
              </p:ext>
            </p:extLst>
          </p:nvPr>
        </p:nvGraphicFramePr>
        <p:xfrm>
          <a:off x="-209175" y="1135532"/>
          <a:ext cx="9487644" cy="4266641"/>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236260" y="195551"/>
            <a:ext cx="8731366" cy="830997"/>
          </a:xfrm>
          <a:prstGeom prst="rect">
            <a:avLst/>
          </a:prstGeom>
          <a:noFill/>
        </p:spPr>
        <p:txBody>
          <a:bodyPr wrap="square" rtlCol="0">
            <a:spAutoFit/>
          </a:bodyPr>
          <a:lstStyle/>
          <a:p>
            <a:r>
              <a:rPr lang="ja-JP" altLang="en-US" sz="2400" b="1" dirty="0" smtClean="0">
                <a:latin typeface="メイリオ"/>
                <a:ea typeface="メイリオ"/>
                <a:cs typeface="メイリオ"/>
              </a:rPr>
              <a:t>「トランスジェンダー」</a:t>
            </a:r>
            <a:r>
              <a:rPr lang="ja-JP" altLang="en-US" sz="2400" b="1" dirty="0">
                <a:latin typeface="メイリオ"/>
                <a:ea typeface="メイリオ"/>
                <a:cs typeface="メイリオ"/>
              </a:rPr>
              <a:t>選考時</a:t>
            </a:r>
            <a:r>
              <a:rPr lang="ja-JP" altLang="en-US" sz="2400" b="1" dirty="0" smtClean="0">
                <a:latin typeface="メイリオ"/>
                <a:ea typeface="メイリオ"/>
                <a:cs typeface="メイリオ"/>
              </a:rPr>
              <a:t>のカミング</a:t>
            </a:r>
            <a:endParaRPr lang="en-US" altLang="ja-JP" sz="2400" b="1" dirty="0" smtClean="0">
              <a:latin typeface="メイリオ"/>
              <a:ea typeface="メイリオ"/>
              <a:cs typeface="メイリオ"/>
            </a:endParaRPr>
          </a:p>
          <a:p>
            <a:r>
              <a:rPr lang="ja-JP" altLang="ja-JP" sz="2400" b="1" dirty="0">
                <a:latin typeface="メイリオ"/>
                <a:ea typeface="メイリオ"/>
                <a:cs typeface="メイリオ"/>
              </a:rPr>
              <a:t> </a:t>
            </a:r>
            <a:r>
              <a:rPr lang="ja-JP" altLang="en-US" sz="2400" b="1" dirty="0" smtClean="0">
                <a:latin typeface="メイリオ"/>
                <a:ea typeface="メイリオ"/>
                <a:cs typeface="メイリオ"/>
              </a:rPr>
              <a:t>アウト</a:t>
            </a:r>
            <a:r>
              <a:rPr lang="ja-JP" altLang="en-US" sz="2400" b="1" dirty="0">
                <a:latin typeface="メイリオ"/>
                <a:ea typeface="メイリオ"/>
                <a:cs typeface="メイリオ"/>
              </a:rPr>
              <a:t>の有無と</a:t>
            </a:r>
            <a:r>
              <a:rPr lang="ja-JP" altLang="en-US" sz="2400" b="1" dirty="0" smtClean="0">
                <a:latin typeface="メイリオ"/>
                <a:ea typeface="メイリオ"/>
                <a:cs typeface="メイリオ"/>
              </a:rPr>
              <a:t>、性別違和による困難</a:t>
            </a:r>
            <a:r>
              <a:rPr lang="ja-JP" altLang="en-US" sz="2400" b="1" dirty="0">
                <a:latin typeface="メイリオ"/>
                <a:ea typeface="メイリオ"/>
                <a:cs typeface="メイリオ"/>
              </a:rPr>
              <a:t>等経験の</a:t>
            </a:r>
            <a:r>
              <a:rPr lang="ja-JP" altLang="en-US" sz="2400" b="1" dirty="0" smtClean="0">
                <a:latin typeface="メイリオ"/>
                <a:ea typeface="メイリオ"/>
                <a:cs typeface="メイリオ"/>
              </a:rPr>
              <a:t>関連</a:t>
            </a:r>
            <a:r>
              <a:rPr lang="ja-JP" altLang="en-US" sz="1400" b="1" dirty="0">
                <a:latin typeface="メイリオ"/>
                <a:ea typeface="メイリオ"/>
                <a:cs typeface="メイリオ"/>
              </a:rPr>
              <a:t>（複数</a:t>
            </a:r>
            <a:r>
              <a:rPr lang="ja-JP" altLang="en-US" sz="1400" b="1" dirty="0" smtClean="0">
                <a:latin typeface="メイリオ"/>
                <a:ea typeface="メイリオ"/>
                <a:cs typeface="メイリオ"/>
              </a:rPr>
              <a:t>回答）</a:t>
            </a:r>
            <a:endParaRPr lang="ja-JP" altLang="en-US" sz="1400" b="1" dirty="0">
              <a:latin typeface="メイリオ"/>
              <a:ea typeface="メイリオ"/>
              <a:cs typeface="メイリオ"/>
            </a:endParaRPr>
          </a:p>
        </p:txBody>
      </p:sp>
      <p:cxnSp>
        <p:nvCxnSpPr>
          <p:cNvPr id="8" name="直線コネクタ 7"/>
          <p:cNvCxnSpPr/>
          <p:nvPr/>
        </p:nvCxnSpPr>
        <p:spPr>
          <a:xfrm>
            <a:off x="265792" y="1026548"/>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0" y="5562114"/>
            <a:ext cx="9144000" cy="707886"/>
          </a:xfrm>
          <a:prstGeom prst="rect">
            <a:avLst/>
          </a:prstGeom>
          <a:noFill/>
        </p:spPr>
        <p:txBody>
          <a:bodyPr wrap="square" rtlCol="0">
            <a:spAutoFit/>
          </a:bodyPr>
          <a:lstStyle/>
          <a:p>
            <a:pPr marL="342900" indent="-342900">
              <a:buClr>
                <a:schemeClr val="tx1"/>
              </a:buClr>
              <a:buFont typeface="Wingdings" charset="2"/>
              <a:buChar char="ü"/>
            </a:pPr>
            <a:r>
              <a:rPr lang="ja-JP" altLang="en-US" sz="2000" b="1" dirty="0" smtClean="0">
                <a:latin typeface="メイリオ"/>
                <a:ea typeface="メイリオ"/>
                <a:cs typeface="メイリオ"/>
              </a:rPr>
              <a:t>性別違和に関する困難等経験は、カミングアウトをしていないトランスジェンダーの方が相対的に経験が多い</a:t>
            </a:r>
            <a:endParaRPr lang="en-US" altLang="ja-JP" sz="2000" b="1" dirty="0">
              <a:latin typeface="メイリオ"/>
              <a:ea typeface="メイリオ"/>
              <a:cs typeface="メイリオ"/>
            </a:endParaRPr>
          </a:p>
        </p:txBody>
      </p:sp>
      <p:sp>
        <p:nvSpPr>
          <p:cNvPr id="11" name="正方形/長方形 10"/>
          <p:cNvSpPr/>
          <p:nvPr/>
        </p:nvSpPr>
        <p:spPr>
          <a:xfrm>
            <a:off x="6546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chemeClr val="tx1"/>
                </a:solidFill>
              </a:rPr>
              <a:t>LGBT</a:t>
            </a:r>
            <a:endParaRPr kumimoji="1" lang="ja-JP" altLang="en-US" sz="1600" dirty="0">
              <a:solidFill>
                <a:schemeClr val="tx1"/>
              </a:solidFill>
            </a:endParaRPr>
          </a:p>
        </p:txBody>
      </p:sp>
      <p:sp>
        <p:nvSpPr>
          <p:cNvPr id="12" name="正方形/長方形 11"/>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rPr>
              <a:t>LGB</a:t>
            </a:r>
            <a:r>
              <a:rPr kumimoji="1" lang="ja-JP" altLang="en-US" sz="1200" dirty="0" smtClean="0">
                <a:solidFill>
                  <a:schemeClr val="tx1"/>
                </a:solidFill>
              </a:rPr>
              <a:t>他</a:t>
            </a:r>
            <a:endParaRPr kumimoji="1" lang="ja-JP" altLang="en-US" sz="1200" dirty="0">
              <a:solidFill>
                <a:schemeClr val="tx1"/>
              </a:solidFill>
            </a:endParaRPr>
          </a:p>
        </p:txBody>
      </p:sp>
      <p:sp>
        <p:nvSpPr>
          <p:cNvPr id="13" name="正方形/長方形 12"/>
          <p:cNvSpPr/>
          <p:nvPr/>
        </p:nvSpPr>
        <p:spPr>
          <a:xfrm>
            <a:off x="7842484" y="-15679"/>
            <a:ext cx="648000" cy="324000"/>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rPr>
              <a:t>T</a:t>
            </a:r>
            <a:endParaRPr kumimoji="1" lang="ja-JP" altLang="en-US" sz="1600" dirty="0">
              <a:solidFill>
                <a:schemeClr val="tx1"/>
              </a:solidFill>
            </a:endParaRPr>
          </a:p>
        </p:txBody>
      </p:sp>
      <p:sp>
        <p:nvSpPr>
          <p:cNvPr id="14" name="正方形/長方形 13"/>
          <p:cNvSpPr/>
          <p:nvPr/>
        </p:nvSpPr>
        <p:spPr>
          <a:xfrm>
            <a:off x="8490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rPr>
              <a:t>支援者</a:t>
            </a:r>
            <a:endParaRPr kumimoji="1" lang="ja-JP" altLang="en-US" sz="1200" dirty="0">
              <a:solidFill>
                <a:schemeClr val="tx1"/>
              </a:solidFill>
            </a:endParaRPr>
          </a:p>
        </p:txBody>
      </p:sp>
      <p:sp>
        <p:nvSpPr>
          <p:cNvPr id="15" name="テキスト ボックス 14"/>
          <p:cNvSpPr txBox="1"/>
          <p:nvPr/>
        </p:nvSpPr>
        <p:spPr>
          <a:xfrm>
            <a:off x="8495305" y="5402173"/>
            <a:ext cx="594634" cy="276999"/>
          </a:xfrm>
          <a:prstGeom prst="rect">
            <a:avLst/>
          </a:prstGeom>
          <a:noFill/>
        </p:spPr>
        <p:txBody>
          <a:bodyPr wrap="none" rtlCol="0">
            <a:spAutoFit/>
          </a:bodyPr>
          <a:lstStyle/>
          <a:p>
            <a:r>
              <a:rPr kumimoji="1" lang="en-US" altLang="ja-JP" sz="1200" dirty="0" smtClean="0">
                <a:latin typeface="メイリオ"/>
                <a:ea typeface="メイリオ"/>
                <a:cs typeface="メイリオ"/>
              </a:rPr>
              <a:t>n=95</a:t>
            </a:r>
            <a:endParaRPr kumimoji="1" lang="ja-JP" altLang="en-US" sz="1200" dirty="0">
              <a:latin typeface="メイリオ"/>
              <a:ea typeface="メイリオ"/>
              <a:cs typeface="メイリオ"/>
            </a:endParaRPr>
          </a:p>
        </p:txBody>
      </p:sp>
    </p:spTree>
    <p:extLst>
      <p:ext uri="{BB962C8B-B14F-4D97-AF65-F5344CB8AC3E}">
        <p14:creationId xmlns:p14="http://schemas.microsoft.com/office/powerpoint/2010/main" val="310229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a16="http://schemas.microsoft.com/office/drawing/2014/main" xmlns="" id="{B72F74E8-AB7A-4E29-91C3-7644AB9331DE}"/>
              </a:ext>
            </a:extLst>
          </p:cNvPr>
          <p:cNvSpPr/>
          <p:nvPr/>
        </p:nvSpPr>
        <p:spPr>
          <a:xfrm>
            <a:off x="0" y="16543"/>
            <a:ext cx="7279761" cy="1251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latin typeface="メイリオ"/>
              <a:ea typeface="メイリオ"/>
              <a:cs typeface="メイリオ"/>
            </a:endParaRPr>
          </a:p>
        </p:txBody>
      </p:sp>
      <p:sp>
        <p:nvSpPr>
          <p:cNvPr id="4" name="スライド番号プレースホルダー 3"/>
          <p:cNvSpPr>
            <a:spLocks noGrp="1"/>
          </p:cNvSpPr>
          <p:nvPr>
            <p:ph type="sldNum" sz="quarter" idx="12"/>
          </p:nvPr>
        </p:nvSpPr>
        <p:spPr/>
        <p:txBody>
          <a:bodyPr/>
          <a:lstStyle/>
          <a:p>
            <a:fld id="{6738EFC2-4048-DD45-B63C-B1249E7041DB}" type="slidenum">
              <a:rPr kumimoji="1" lang="ja-JP" altLang="en-US" smtClean="0"/>
              <a:t>3</a:t>
            </a:fld>
            <a:endParaRPr kumimoji="1" lang="ja-JP" altLang="en-US"/>
          </a:p>
        </p:txBody>
      </p:sp>
      <p:cxnSp>
        <p:nvCxnSpPr>
          <p:cNvPr id="9" name="直線コネクタ 8"/>
          <p:cNvCxnSpPr/>
          <p:nvPr/>
        </p:nvCxnSpPr>
        <p:spPr>
          <a:xfrm>
            <a:off x="265792" y="676979"/>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36260" y="153218"/>
            <a:ext cx="7043501" cy="461665"/>
          </a:xfrm>
          <a:prstGeom prst="rect">
            <a:avLst/>
          </a:prstGeom>
          <a:noFill/>
        </p:spPr>
        <p:txBody>
          <a:bodyPr wrap="square" rtlCol="0">
            <a:spAutoFit/>
          </a:bodyPr>
          <a:lstStyle/>
          <a:p>
            <a:r>
              <a:rPr lang="ja-JP" altLang="en-US" sz="2400" b="1" dirty="0" smtClean="0">
                <a:latin typeface="メイリオ"/>
                <a:ea typeface="メイリオ"/>
                <a:cs typeface="メイリオ"/>
              </a:rPr>
              <a:t>アンケートの背景と目的</a:t>
            </a:r>
            <a:endParaRPr lang="ja-JP" altLang="en-US" sz="2400" b="1" dirty="0">
              <a:latin typeface="メイリオ"/>
              <a:ea typeface="メイリオ"/>
              <a:cs typeface="メイリオ"/>
            </a:endParaRPr>
          </a:p>
        </p:txBody>
      </p:sp>
      <p:sp>
        <p:nvSpPr>
          <p:cNvPr id="14" name="テキスト ボックス 13"/>
          <p:cNvSpPr txBox="1"/>
          <p:nvPr/>
        </p:nvSpPr>
        <p:spPr>
          <a:xfrm>
            <a:off x="79966" y="705121"/>
            <a:ext cx="9017000" cy="5509201"/>
          </a:xfrm>
          <a:prstGeom prst="rect">
            <a:avLst/>
          </a:prstGeom>
          <a:solidFill>
            <a:schemeClr val="bg1"/>
          </a:solidFill>
        </p:spPr>
        <p:txBody>
          <a:bodyPr wrap="square" rtlCol="0">
            <a:spAutoFit/>
          </a:bodyPr>
          <a:lstStyle/>
          <a:p>
            <a:pPr marL="342900" indent="-342900">
              <a:buFont typeface="Wingdings" charset="2"/>
              <a:buChar char="p"/>
            </a:pPr>
            <a:r>
              <a:rPr lang="ja-JP" altLang="en-US" sz="2400" b="1" dirty="0" smtClean="0">
                <a:latin typeface="メイリオ"/>
                <a:ea typeface="メイリオ"/>
                <a:cs typeface="メイリオ"/>
              </a:rPr>
              <a:t>背景</a:t>
            </a:r>
            <a:endParaRPr lang="ja-JP" altLang="en-US" sz="2400" b="1" dirty="0">
              <a:latin typeface="メイリオ"/>
              <a:ea typeface="メイリオ"/>
              <a:cs typeface="メイリオ"/>
            </a:endParaRPr>
          </a:p>
          <a:p>
            <a:r>
              <a:rPr lang="ja-JP" altLang="en-US" sz="2000" b="1" dirty="0" smtClean="0">
                <a:latin typeface="メイリオ"/>
                <a:ea typeface="メイリオ"/>
                <a:cs typeface="メイリオ"/>
              </a:rPr>
              <a:t>　</a:t>
            </a:r>
            <a:r>
              <a:rPr lang="en-US" altLang="ja-JP" sz="2000" b="1" dirty="0" smtClean="0">
                <a:latin typeface="メイリオ"/>
                <a:ea typeface="メイリオ"/>
                <a:cs typeface="メイリオ"/>
              </a:rPr>
              <a:t> </a:t>
            </a:r>
            <a:r>
              <a:rPr lang="ja-JP" altLang="en-US" sz="2000" b="1" dirty="0" smtClean="0">
                <a:latin typeface="メイリオ"/>
                <a:ea typeface="メイリオ"/>
                <a:cs typeface="メイリオ"/>
              </a:rPr>
              <a:t>・国内で</a:t>
            </a:r>
            <a:r>
              <a:rPr lang="en-US" altLang="ja-JP" sz="2000" b="1" dirty="0" smtClean="0">
                <a:latin typeface="メイリオ"/>
                <a:ea typeface="メイリオ"/>
                <a:cs typeface="メイリオ"/>
              </a:rPr>
              <a:t>LGBT</a:t>
            </a:r>
            <a:r>
              <a:rPr lang="ja-JP" altLang="en-US" sz="2000" b="1" dirty="0" smtClean="0">
                <a:latin typeface="メイリオ"/>
                <a:ea typeface="メイリオ"/>
                <a:cs typeface="メイリオ"/>
              </a:rPr>
              <a:t>や性的マイノリティ（以降、</a:t>
            </a:r>
            <a:r>
              <a:rPr lang="en-US" altLang="ja-JP" sz="2000" b="1" dirty="0" smtClean="0">
                <a:latin typeface="メイリオ"/>
                <a:ea typeface="メイリオ"/>
                <a:cs typeface="メイリオ"/>
              </a:rPr>
              <a:t>LGBT</a:t>
            </a:r>
            <a:r>
              <a:rPr lang="ja-JP" altLang="en-US" sz="2000" b="1" dirty="0" smtClean="0">
                <a:latin typeface="メイリオ"/>
                <a:ea typeface="メイリオ"/>
                <a:cs typeface="メイリオ"/>
              </a:rPr>
              <a:t>と記載）の</a:t>
            </a:r>
            <a:r>
              <a:rPr lang="ja-JP" altLang="en-US" sz="2000" b="1" dirty="0">
                <a:latin typeface="メイリオ"/>
                <a:ea typeface="メイリオ"/>
                <a:cs typeface="メイリオ"/>
              </a:rPr>
              <a:t>新卒就活</a:t>
            </a:r>
            <a:r>
              <a:rPr lang="ja-JP" altLang="en-US" sz="2000" b="1" dirty="0" smtClean="0">
                <a:latin typeface="メイリオ"/>
                <a:ea typeface="メイリオ"/>
                <a:cs typeface="メイリオ"/>
              </a:rPr>
              <a:t>に</a:t>
            </a:r>
            <a:endParaRPr lang="en-US" altLang="ja-JP" sz="2000" b="1" dirty="0" smtClean="0">
              <a:latin typeface="メイリオ"/>
              <a:ea typeface="メイリオ"/>
              <a:cs typeface="メイリオ"/>
            </a:endParaRPr>
          </a:p>
          <a:p>
            <a:r>
              <a:rPr lang="ja-JP" altLang="ja-JP" sz="2000" b="1" dirty="0">
                <a:latin typeface="メイリオ"/>
                <a:ea typeface="メイリオ"/>
                <a:cs typeface="メイリオ"/>
              </a:rPr>
              <a:t>　</a:t>
            </a:r>
            <a:r>
              <a:rPr lang="ja-JP" altLang="en-US" sz="2000" b="1" dirty="0" smtClean="0">
                <a:latin typeface="メイリオ"/>
                <a:ea typeface="メイリオ"/>
                <a:cs typeface="メイリオ"/>
              </a:rPr>
              <a:t>　</a:t>
            </a:r>
            <a:r>
              <a:rPr lang="en-US" altLang="ja-JP" sz="2000" b="1" dirty="0" smtClean="0">
                <a:latin typeface="メイリオ"/>
                <a:ea typeface="メイリオ"/>
                <a:cs typeface="メイリオ"/>
              </a:rPr>
              <a:t> </a:t>
            </a:r>
            <a:r>
              <a:rPr lang="ja-JP" altLang="en-US" sz="2000" b="1" dirty="0" smtClean="0">
                <a:latin typeface="メイリオ"/>
                <a:ea typeface="メイリオ"/>
                <a:cs typeface="メイリオ"/>
              </a:rPr>
              <a:t>おける</a:t>
            </a:r>
            <a:r>
              <a:rPr lang="ja-JP" altLang="en-US" sz="2000" b="1" dirty="0">
                <a:latin typeface="メイリオ"/>
                <a:ea typeface="メイリオ"/>
                <a:cs typeface="メイリオ"/>
              </a:rPr>
              <a:t>調査</a:t>
            </a:r>
            <a:r>
              <a:rPr lang="ja-JP" altLang="en-US" sz="2000" b="1" dirty="0" smtClean="0">
                <a:latin typeface="メイリオ"/>
                <a:ea typeface="メイリオ"/>
                <a:cs typeface="メイリオ"/>
              </a:rPr>
              <a:t>は少ない。また、</a:t>
            </a:r>
            <a:r>
              <a:rPr lang="en-US" altLang="ja-JP" sz="2000" b="1" dirty="0" smtClean="0">
                <a:latin typeface="メイリオ"/>
                <a:ea typeface="メイリオ"/>
                <a:cs typeface="メイリオ"/>
              </a:rPr>
              <a:t>LGBT</a:t>
            </a:r>
            <a:r>
              <a:rPr lang="ja-JP" altLang="en-US" sz="2000" b="1" dirty="0" smtClean="0">
                <a:latin typeface="メイリオ"/>
                <a:ea typeface="メイリオ"/>
                <a:cs typeface="メイリオ"/>
              </a:rPr>
              <a:t>が就職活動（以降、就活と記載）時</a:t>
            </a:r>
            <a:endParaRPr lang="en-US" altLang="ja-JP" sz="2000" b="1" dirty="0" smtClean="0">
              <a:latin typeface="メイリオ"/>
              <a:ea typeface="メイリオ"/>
              <a:cs typeface="メイリオ"/>
            </a:endParaRPr>
          </a:p>
          <a:p>
            <a:r>
              <a:rPr lang="ja-JP" altLang="ja-JP" sz="2000" b="1" dirty="0">
                <a:latin typeface="メイリオ"/>
                <a:ea typeface="メイリオ"/>
                <a:cs typeface="メイリオ"/>
              </a:rPr>
              <a:t>　</a:t>
            </a:r>
            <a:r>
              <a:rPr lang="ja-JP" altLang="en-US" sz="2000" b="1" dirty="0" smtClean="0">
                <a:latin typeface="メイリオ"/>
                <a:ea typeface="メイリオ"/>
                <a:cs typeface="メイリオ"/>
              </a:rPr>
              <a:t>　</a:t>
            </a:r>
            <a:r>
              <a:rPr lang="en-US" altLang="ja-JP" sz="2000" b="1" dirty="0" smtClean="0">
                <a:latin typeface="メイリオ"/>
                <a:ea typeface="メイリオ"/>
                <a:cs typeface="メイリオ"/>
              </a:rPr>
              <a:t> </a:t>
            </a:r>
            <a:r>
              <a:rPr lang="ja-JP" altLang="en-US" sz="2000" b="1" dirty="0" smtClean="0">
                <a:latin typeface="メイリオ"/>
                <a:ea typeface="メイリオ"/>
                <a:cs typeface="メイリオ"/>
              </a:rPr>
              <a:t>に企業</a:t>
            </a:r>
            <a:r>
              <a:rPr lang="ja-JP" altLang="en-US" sz="2000" b="1" dirty="0">
                <a:latin typeface="メイリオ"/>
                <a:ea typeface="メイリオ"/>
                <a:cs typeface="メイリオ"/>
              </a:rPr>
              <a:t>や</a:t>
            </a:r>
            <a:r>
              <a:rPr lang="ja-JP" altLang="en-US" sz="2000" b="1" dirty="0" smtClean="0">
                <a:latin typeface="メイリオ"/>
                <a:ea typeface="メイリオ"/>
                <a:cs typeface="メイリオ"/>
              </a:rPr>
              <a:t>就労支援機関で</a:t>
            </a:r>
            <a:r>
              <a:rPr lang="ja-JP" altLang="en-US" sz="2000" b="1" dirty="0">
                <a:latin typeface="メイリオ"/>
                <a:ea typeface="メイリオ"/>
                <a:cs typeface="メイリオ"/>
              </a:rPr>
              <a:t>どのような</a:t>
            </a:r>
            <a:r>
              <a:rPr lang="ja-JP" altLang="en-US" sz="2000" b="1" dirty="0" smtClean="0">
                <a:latin typeface="メイリオ"/>
                <a:ea typeface="メイリオ"/>
                <a:cs typeface="メイリオ"/>
              </a:rPr>
              <a:t>困難が</a:t>
            </a:r>
            <a:r>
              <a:rPr lang="ja-JP" altLang="en-US" sz="2000" b="1" dirty="0">
                <a:latin typeface="メイリオ"/>
                <a:ea typeface="メイリオ"/>
                <a:cs typeface="メイリオ"/>
              </a:rPr>
              <a:t>あり、どのような</a:t>
            </a:r>
            <a:r>
              <a:rPr lang="ja-JP" altLang="en-US" sz="2000" b="1" dirty="0" smtClean="0">
                <a:latin typeface="メイリオ"/>
                <a:ea typeface="メイリオ"/>
                <a:cs typeface="メイリオ"/>
              </a:rPr>
              <a:t>ニーズを</a:t>
            </a:r>
            <a:endParaRPr lang="en-US" altLang="ja-JP" sz="2000" b="1" dirty="0" smtClean="0">
              <a:latin typeface="メイリオ"/>
              <a:ea typeface="メイリオ"/>
              <a:cs typeface="メイリオ"/>
            </a:endParaRPr>
          </a:p>
          <a:p>
            <a:r>
              <a:rPr lang="ja-JP" altLang="ja-JP" sz="2000" b="1" dirty="0">
                <a:latin typeface="メイリオ"/>
                <a:ea typeface="メイリオ"/>
                <a:cs typeface="メイリオ"/>
              </a:rPr>
              <a:t>　</a:t>
            </a:r>
            <a:r>
              <a:rPr lang="ja-JP" altLang="en-US" sz="2000" b="1" dirty="0" smtClean="0">
                <a:latin typeface="メイリオ"/>
                <a:ea typeface="メイリオ"/>
                <a:cs typeface="メイリオ"/>
              </a:rPr>
              <a:t>　</a:t>
            </a:r>
            <a:r>
              <a:rPr lang="en-US" altLang="ja-JP" sz="2000" b="1" dirty="0" smtClean="0">
                <a:latin typeface="メイリオ"/>
                <a:ea typeface="メイリオ"/>
                <a:cs typeface="メイリオ"/>
              </a:rPr>
              <a:t> </a:t>
            </a:r>
            <a:r>
              <a:rPr lang="ja-JP" altLang="en-US" sz="2000" b="1" dirty="0" smtClean="0">
                <a:latin typeface="メイリオ"/>
                <a:ea typeface="メイリオ"/>
                <a:cs typeface="メイリオ"/>
              </a:rPr>
              <a:t>持って</a:t>
            </a:r>
            <a:r>
              <a:rPr lang="ja-JP" altLang="en-US" sz="2000" b="1" dirty="0">
                <a:latin typeface="メイリオ"/>
                <a:ea typeface="メイリオ"/>
                <a:cs typeface="メイリオ"/>
              </a:rPr>
              <a:t>いるのか、把握が</a:t>
            </a:r>
            <a:r>
              <a:rPr lang="ja-JP" altLang="en-US" sz="2000" b="1" dirty="0" smtClean="0">
                <a:latin typeface="メイリオ"/>
                <a:ea typeface="メイリオ"/>
                <a:cs typeface="メイリオ"/>
              </a:rPr>
              <a:t>難しい。</a:t>
            </a:r>
            <a:endParaRPr lang="en-US" altLang="ja-JP" sz="2000" b="1" dirty="0" smtClean="0">
              <a:latin typeface="メイリオ"/>
              <a:ea typeface="メイリオ"/>
              <a:cs typeface="メイリオ"/>
            </a:endParaRPr>
          </a:p>
          <a:p>
            <a:endParaRPr lang="ja-JP" altLang="en-US" sz="2000" b="1" dirty="0">
              <a:latin typeface="メイリオ"/>
              <a:ea typeface="メイリオ"/>
              <a:cs typeface="メイリオ"/>
            </a:endParaRPr>
          </a:p>
          <a:p>
            <a:r>
              <a:rPr lang="ja-JP" altLang="en-US" sz="2000" b="1" dirty="0" smtClean="0">
                <a:latin typeface="メイリオ"/>
                <a:ea typeface="メイリオ"/>
                <a:cs typeface="メイリオ"/>
              </a:rPr>
              <a:t>　</a:t>
            </a:r>
            <a:r>
              <a:rPr lang="en-US" altLang="ja-JP" sz="2000" b="1" dirty="0" smtClean="0">
                <a:latin typeface="メイリオ"/>
                <a:ea typeface="メイリオ"/>
                <a:cs typeface="メイリオ"/>
              </a:rPr>
              <a:t> </a:t>
            </a:r>
            <a:r>
              <a:rPr lang="ja-JP" altLang="en-US" sz="2000" b="1" dirty="0" smtClean="0">
                <a:latin typeface="メイリオ"/>
                <a:ea typeface="メイリオ"/>
                <a:cs typeface="メイリオ"/>
              </a:rPr>
              <a:t>・公正</a:t>
            </a:r>
            <a:r>
              <a:rPr lang="ja-JP" altLang="en-US" sz="2000" b="1" dirty="0">
                <a:latin typeface="メイリオ"/>
                <a:ea typeface="メイリオ"/>
                <a:cs typeface="メイリオ"/>
              </a:rPr>
              <a:t>な採用、</a:t>
            </a:r>
            <a:r>
              <a:rPr lang="ja-JP" altLang="en-US" sz="2000" b="1" dirty="0" smtClean="0">
                <a:latin typeface="メイリオ"/>
                <a:ea typeface="メイリオ"/>
                <a:cs typeface="メイリオ"/>
              </a:rPr>
              <a:t>および、適切</a:t>
            </a:r>
            <a:r>
              <a:rPr lang="ja-JP" altLang="en-US" sz="2000" b="1" dirty="0">
                <a:latin typeface="メイリオ"/>
                <a:ea typeface="メイリオ"/>
                <a:cs typeface="メイリオ"/>
              </a:rPr>
              <a:t>な支援の実現に向け</a:t>
            </a:r>
            <a:r>
              <a:rPr lang="ja-JP" altLang="en-US" sz="2000" b="1" dirty="0" smtClean="0">
                <a:latin typeface="メイリオ"/>
                <a:ea typeface="メイリオ"/>
                <a:cs typeface="メイリオ"/>
              </a:rPr>
              <a:t>、現状</a:t>
            </a:r>
            <a:r>
              <a:rPr lang="ja-JP" altLang="en-US" sz="2000" b="1" dirty="0">
                <a:latin typeface="メイリオ"/>
                <a:ea typeface="メイリオ"/>
                <a:cs typeface="メイリオ"/>
              </a:rPr>
              <a:t>やニーズを</a:t>
            </a:r>
            <a:r>
              <a:rPr lang="ja-JP" altLang="en-US" sz="2000" b="1" dirty="0" smtClean="0">
                <a:latin typeface="メイリオ"/>
                <a:ea typeface="メイリオ"/>
                <a:cs typeface="メイリオ"/>
              </a:rPr>
              <a:t>明ら</a:t>
            </a:r>
            <a:endParaRPr lang="en-US" altLang="ja-JP" sz="2000" b="1" dirty="0" smtClean="0">
              <a:latin typeface="メイリオ"/>
              <a:ea typeface="メイリオ"/>
              <a:cs typeface="メイリオ"/>
            </a:endParaRPr>
          </a:p>
          <a:p>
            <a:r>
              <a:rPr lang="ja-JP" altLang="ja-JP" sz="2000" b="1" dirty="0">
                <a:latin typeface="メイリオ"/>
                <a:ea typeface="メイリオ"/>
                <a:cs typeface="メイリオ"/>
              </a:rPr>
              <a:t>　</a:t>
            </a:r>
            <a:r>
              <a:rPr lang="ja-JP" altLang="en-US" sz="2000" b="1" dirty="0" smtClean="0">
                <a:latin typeface="メイリオ"/>
                <a:ea typeface="メイリオ"/>
                <a:cs typeface="メイリオ"/>
              </a:rPr>
              <a:t>　</a:t>
            </a:r>
            <a:r>
              <a:rPr lang="en-US" altLang="ja-JP" sz="2000" b="1" dirty="0" smtClean="0">
                <a:latin typeface="メイリオ"/>
                <a:ea typeface="メイリオ"/>
                <a:cs typeface="メイリオ"/>
              </a:rPr>
              <a:t> </a:t>
            </a:r>
            <a:r>
              <a:rPr lang="ja-JP" altLang="en-US" sz="2000" b="1" dirty="0" smtClean="0">
                <a:latin typeface="メイリオ"/>
                <a:ea typeface="メイリオ"/>
                <a:cs typeface="メイリオ"/>
              </a:rPr>
              <a:t>かにする必要がある。</a:t>
            </a:r>
            <a:endParaRPr lang="ja-JP" altLang="en-US" sz="2000" b="1" dirty="0">
              <a:latin typeface="メイリオ"/>
              <a:ea typeface="メイリオ"/>
              <a:cs typeface="メイリオ"/>
            </a:endParaRPr>
          </a:p>
          <a:p>
            <a:pPr marL="342900" indent="-342900">
              <a:buFont typeface="Wingdings" charset="2"/>
              <a:buChar char="p"/>
            </a:pPr>
            <a:endParaRPr lang="ja-JP" altLang="en-US" sz="2400" b="1" dirty="0">
              <a:latin typeface="メイリオ"/>
              <a:ea typeface="メイリオ"/>
              <a:cs typeface="メイリオ"/>
            </a:endParaRPr>
          </a:p>
          <a:p>
            <a:pPr marL="342900" indent="-342900">
              <a:buFont typeface="Wingdings" charset="2"/>
              <a:buChar char="p"/>
            </a:pPr>
            <a:r>
              <a:rPr lang="ja-JP" altLang="en-US" sz="2400" b="1" dirty="0" smtClean="0">
                <a:latin typeface="メイリオ"/>
                <a:ea typeface="メイリオ"/>
                <a:cs typeface="メイリオ"/>
              </a:rPr>
              <a:t>アンケート</a:t>
            </a:r>
            <a:r>
              <a:rPr lang="ja-JP" altLang="en-US" sz="2400" b="1" dirty="0">
                <a:latin typeface="メイリオ"/>
                <a:ea typeface="メイリオ"/>
                <a:cs typeface="メイリオ"/>
              </a:rPr>
              <a:t>の</a:t>
            </a:r>
            <a:r>
              <a:rPr lang="ja-JP" altLang="en-US" sz="2400" b="1" dirty="0" smtClean="0">
                <a:latin typeface="メイリオ"/>
                <a:ea typeface="メイリオ"/>
                <a:cs typeface="メイリオ"/>
              </a:rPr>
              <a:t>目的</a:t>
            </a:r>
            <a:endParaRPr lang="ja-JP" altLang="en-US" sz="2400" b="1" dirty="0">
              <a:latin typeface="メイリオ"/>
              <a:ea typeface="メイリオ"/>
              <a:cs typeface="メイリオ"/>
            </a:endParaRPr>
          </a:p>
          <a:p>
            <a:r>
              <a:rPr lang="ja-JP" altLang="en-US" sz="2000" b="1" dirty="0" smtClean="0">
                <a:latin typeface="メイリオ"/>
                <a:ea typeface="メイリオ"/>
                <a:cs typeface="メイリオ"/>
              </a:rPr>
              <a:t>　</a:t>
            </a:r>
            <a:r>
              <a:rPr lang="en-US" altLang="ja-JP" sz="2000" b="1" dirty="0" smtClean="0">
                <a:latin typeface="メイリオ"/>
                <a:ea typeface="メイリオ"/>
                <a:cs typeface="メイリオ"/>
              </a:rPr>
              <a:t> </a:t>
            </a:r>
            <a:r>
              <a:rPr lang="ja-JP" altLang="en-US" sz="2000" b="1" dirty="0" smtClean="0">
                <a:latin typeface="メイリオ"/>
                <a:ea typeface="メイリオ"/>
                <a:cs typeface="メイリオ"/>
              </a:rPr>
              <a:t>・就活に</a:t>
            </a:r>
            <a:r>
              <a:rPr lang="ja-JP" altLang="en-US" sz="2000" b="1" dirty="0">
                <a:latin typeface="メイリオ"/>
                <a:ea typeface="メイリオ"/>
                <a:cs typeface="メイリオ"/>
              </a:rPr>
              <a:t>おける性的指向や性自認（以降、</a:t>
            </a:r>
            <a:r>
              <a:rPr lang="en-US" altLang="ja-JP" sz="2000" b="1" dirty="0">
                <a:latin typeface="メイリオ"/>
                <a:ea typeface="メイリオ"/>
                <a:cs typeface="メイリオ"/>
              </a:rPr>
              <a:t>SOGI</a:t>
            </a:r>
            <a:r>
              <a:rPr lang="ja-JP" altLang="en-US" sz="2000" b="1" dirty="0">
                <a:latin typeface="メイリオ"/>
                <a:ea typeface="メイリオ"/>
                <a:cs typeface="メイリオ"/>
              </a:rPr>
              <a:t>と記載）による影響や</a:t>
            </a:r>
            <a:r>
              <a:rPr lang="ja-JP" altLang="en-US" sz="2000" b="1" dirty="0" smtClean="0">
                <a:latin typeface="メイリオ"/>
                <a:ea typeface="メイリオ"/>
                <a:cs typeface="メイリオ"/>
              </a:rPr>
              <a:t>、</a:t>
            </a:r>
            <a:r>
              <a:rPr lang="en-US" altLang="ja-JP" sz="2000" b="1" dirty="0" smtClean="0">
                <a:latin typeface="メイリオ"/>
                <a:ea typeface="メイリオ"/>
                <a:cs typeface="メイリオ"/>
              </a:rPr>
              <a:t>      </a:t>
            </a:r>
          </a:p>
          <a:p>
            <a:r>
              <a:rPr lang="en-US" altLang="ja-JP" sz="2000" b="1" dirty="0">
                <a:latin typeface="メイリオ"/>
                <a:ea typeface="メイリオ"/>
                <a:cs typeface="メイリオ"/>
              </a:rPr>
              <a:t> </a:t>
            </a:r>
            <a:r>
              <a:rPr lang="en-US" altLang="ja-JP" sz="2000" b="1" dirty="0" smtClean="0">
                <a:latin typeface="メイリオ"/>
                <a:ea typeface="メイリオ"/>
                <a:cs typeface="メイリオ"/>
              </a:rPr>
              <a:t>      LGBT</a:t>
            </a:r>
            <a:r>
              <a:rPr lang="ja-JP" altLang="en-US" sz="2000" b="1" dirty="0" smtClean="0">
                <a:latin typeface="メイリオ"/>
                <a:ea typeface="メイリオ"/>
                <a:cs typeface="メイリオ"/>
              </a:rPr>
              <a:t>の就活者の</a:t>
            </a:r>
            <a:r>
              <a:rPr lang="ja-JP" altLang="en-US" sz="2000" b="1" dirty="0">
                <a:latin typeface="メイリオ"/>
                <a:ea typeface="メイリオ"/>
                <a:cs typeface="メイリオ"/>
              </a:rPr>
              <a:t>現状を明らか</a:t>
            </a:r>
            <a:r>
              <a:rPr lang="ja-JP" altLang="en-US" sz="2000" b="1" dirty="0" smtClean="0">
                <a:latin typeface="メイリオ"/>
                <a:ea typeface="メイリオ"/>
                <a:cs typeface="メイリオ"/>
              </a:rPr>
              <a:t>にし、国内</a:t>
            </a:r>
            <a:r>
              <a:rPr lang="ja-JP" altLang="en-US" sz="2000" b="1" dirty="0">
                <a:latin typeface="メイリオ"/>
                <a:ea typeface="メイリオ"/>
                <a:cs typeface="メイリオ"/>
              </a:rPr>
              <a:t>の就職活動において</a:t>
            </a:r>
            <a:r>
              <a:rPr lang="ja-JP" altLang="en-US" sz="2000" b="1" dirty="0" smtClean="0">
                <a:latin typeface="メイリオ"/>
                <a:ea typeface="メイリオ"/>
                <a:cs typeface="メイリオ"/>
              </a:rPr>
              <a:t>、</a:t>
            </a:r>
            <a:r>
              <a:rPr lang="en-US" altLang="ja-JP" sz="2000" b="1" dirty="0" smtClean="0">
                <a:latin typeface="メイリオ"/>
                <a:ea typeface="メイリオ"/>
                <a:cs typeface="メイリオ"/>
              </a:rPr>
              <a:t>SOGI    </a:t>
            </a:r>
          </a:p>
          <a:p>
            <a:r>
              <a:rPr lang="en-US" altLang="ja-JP" sz="2000" b="1" dirty="0">
                <a:latin typeface="メイリオ"/>
                <a:ea typeface="メイリオ"/>
                <a:cs typeface="メイリオ"/>
              </a:rPr>
              <a:t> </a:t>
            </a:r>
            <a:r>
              <a:rPr lang="en-US" altLang="ja-JP" sz="2000" b="1" dirty="0" smtClean="0">
                <a:latin typeface="メイリオ"/>
                <a:ea typeface="メイリオ"/>
                <a:cs typeface="メイリオ"/>
              </a:rPr>
              <a:t>      </a:t>
            </a:r>
            <a:r>
              <a:rPr lang="ja-JP" altLang="en-US" sz="2000" b="1" dirty="0" smtClean="0">
                <a:latin typeface="メイリオ"/>
                <a:ea typeface="メイリオ"/>
                <a:cs typeface="メイリオ"/>
              </a:rPr>
              <a:t>に</a:t>
            </a:r>
            <a:r>
              <a:rPr lang="ja-JP" altLang="en-US" sz="2000" b="1" dirty="0">
                <a:latin typeface="メイリオ"/>
                <a:ea typeface="メイリオ"/>
                <a:cs typeface="メイリオ"/>
              </a:rPr>
              <a:t>よる困難を抱える</a:t>
            </a:r>
            <a:r>
              <a:rPr lang="ja-JP" altLang="en-US" sz="2000" b="1" dirty="0" smtClean="0">
                <a:latin typeface="メイリオ"/>
                <a:ea typeface="メイリオ"/>
                <a:cs typeface="メイリオ"/>
              </a:rPr>
              <a:t>人へ</a:t>
            </a:r>
            <a:r>
              <a:rPr lang="ja-JP" altLang="en-US" sz="2000" b="1" dirty="0">
                <a:latin typeface="メイリオ"/>
                <a:ea typeface="メイリオ"/>
                <a:cs typeface="メイリオ"/>
              </a:rPr>
              <a:t>の支援体制が改善</a:t>
            </a:r>
            <a:r>
              <a:rPr lang="ja-JP" altLang="en-US" sz="2000" b="1" dirty="0" smtClean="0">
                <a:latin typeface="メイリオ"/>
                <a:ea typeface="メイリオ"/>
                <a:cs typeface="メイリオ"/>
              </a:rPr>
              <a:t>される</a:t>
            </a:r>
            <a:r>
              <a:rPr lang="ja-JP" altLang="en-US" sz="2000" b="1" dirty="0">
                <a:latin typeface="メイリオ"/>
                <a:ea typeface="メイリオ"/>
                <a:cs typeface="メイリオ"/>
              </a:rPr>
              <a:t>一助</a:t>
            </a:r>
            <a:r>
              <a:rPr lang="ja-JP" altLang="en-US" sz="2000" b="1" dirty="0" smtClean="0">
                <a:latin typeface="メイリオ"/>
                <a:ea typeface="メイリオ"/>
                <a:cs typeface="メイリオ"/>
              </a:rPr>
              <a:t>とする。</a:t>
            </a:r>
            <a:endParaRPr lang="en-US" altLang="ja-JP" sz="2000" b="1" dirty="0" smtClean="0">
              <a:latin typeface="メイリオ"/>
              <a:ea typeface="メイリオ"/>
              <a:cs typeface="メイリオ"/>
            </a:endParaRPr>
          </a:p>
          <a:p>
            <a:endParaRPr lang="en-US" altLang="ja-JP" sz="2000" b="1" dirty="0">
              <a:latin typeface="メイリオ"/>
              <a:ea typeface="メイリオ"/>
              <a:cs typeface="メイリオ"/>
            </a:endParaRPr>
          </a:p>
          <a:p>
            <a:r>
              <a:rPr lang="ja-JP" altLang="en-US" sz="2000" b="1" dirty="0" smtClean="0">
                <a:latin typeface="メイリオ"/>
                <a:ea typeface="メイリオ"/>
                <a:cs typeface="メイリオ"/>
              </a:rPr>
              <a:t>　</a:t>
            </a:r>
            <a:r>
              <a:rPr lang="en-US" altLang="ja-JP" sz="2000" b="1" dirty="0" smtClean="0">
                <a:latin typeface="メイリオ"/>
                <a:ea typeface="メイリオ"/>
                <a:cs typeface="メイリオ"/>
              </a:rPr>
              <a:t> </a:t>
            </a:r>
            <a:r>
              <a:rPr lang="ja-JP" altLang="en-US" sz="2000" b="1" dirty="0" smtClean="0">
                <a:latin typeface="メイリオ"/>
                <a:ea typeface="メイリオ"/>
                <a:cs typeface="メイリオ"/>
              </a:rPr>
              <a:t>・就労</a:t>
            </a:r>
            <a:r>
              <a:rPr lang="ja-JP" altLang="en-US" sz="2000" b="1" dirty="0">
                <a:latin typeface="メイリオ"/>
                <a:ea typeface="メイリオ"/>
                <a:cs typeface="メイリオ"/>
              </a:rPr>
              <a:t>支援機関で</a:t>
            </a:r>
            <a:r>
              <a:rPr lang="ja-JP" altLang="en-US" sz="2000" b="1" dirty="0" smtClean="0">
                <a:latin typeface="メイリオ"/>
                <a:ea typeface="メイリオ"/>
                <a:cs typeface="メイリオ"/>
              </a:rPr>
              <a:t>の</a:t>
            </a:r>
            <a:r>
              <a:rPr lang="en-US" altLang="ja-JP" sz="2000" b="1" dirty="0" smtClean="0">
                <a:latin typeface="メイリオ"/>
                <a:ea typeface="メイリオ"/>
                <a:cs typeface="メイリオ"/>
              </a:rPr>
              <a:t>SOGI</a:t>
            </a:r>
            <a:r>
              <a:rPr lang="ja-JP" altLang="en-US" sz="2000" b="1" dirty="0" smtClean="0">
                <a:latin typeface="メイリオ"/>
                <a:ea typeface="メイリオ"/>
                <a:cs typeface="メイリオ"/>
              </a:rPr>
              <a:t>に</a:t>
            </a:r>
            <a:r>
              <a:rPr lang="ja-JP" altLang="en-US" sz="2000" b="1" dirty="0">
                <a:latin typeface="メイリオ"/>
                <a:ea typeface="メイリオ"/>
                <a:cs typeface="メイリオ"/>
              </a:rPr>
              <a:t>よる困難についての相談状況</a:t>
            </a:r>
            <a:r>
              <a:rPr lang="ja-JP" altLang="en-US" sz="2000" b="1" dirty="0" smtClean="0">
                <a:latin typeface="メイリオ"/>
                <a:ea typeface="メイリオ"/>
                <a:cs typeface="メイリオ"/>
              </a:rPr>
              <a:t>、支援</a:t>
            </a:r>
            <a:r>
              <a:rPr lang="ja-JP" altLang="en-US" sz="2000" b="1" dirty="0">
                <a:latin typeface="メイリオ"/>
                <a:ea typeface="メイリオ"/>
                <a:cs typeface="メイリオ"/>
              </a:rPr>
              <a:t>体制</a:t>
            </a:r>
            <a:r>
              <a:rPr lang="ja-JP" altLang="en-US" sz="2000" b="1" dirty="0" smtClean="0">
                <a:latin typeface="メイリオ"/>
                <a:ea typeface="メイリオ"/>
                <a:cs typeface="メイリオ"/>
              </a:rPr>
              <a:t>、</a:t>
            </a:r>
            <a:endParaRPr lang="en-US" altLang="ja-JP" sz="2000" b="1" dirty="0" smtClean="0">
              <a:latin typeface="メイリオ"/>
              <a:ea typeface="メイリオ"/>
              <a:cs typeface="メイリオ"/>
            </a:endParaRPr>
          </a:p>
          <a:p>
            <a:r>
              <a:rPr lang="en-US" altLang="ja-JP" sz="2000" b="1" dirty="0">
                <a:latin typeface="メイリオ"/>
                <a:ea typeface="メイリオ"/>
                <a:cs typeface="メイリオ"/>
              </a:rPr>
              <a:t> </a:t>
            </a:r>
            <a:r>
              <a:rPr lang="en-US" altLang="ja-JP" sz="2000" b="1" dirty="0" smtClean="0">
                <a:latin typeface="メイリオ"/>
                <a:ea typeface="メイリオ"/>
                <a:cs typeface="メイリオ"/>
              </a:rPr>
              <a:t>      </a:t>
            </a:r>
            <a:r>
              <a:rPr lang="ja-JP" altLang="en-US" sz="2000" b="1" dirty="0" smtClean="0">
                <a:latin typeface="メイリオ"/>
                <a:ea typeface="メイリオ"/>
                <a:cs typeface="メイリオ"/>
              </a:rPr>
              <a:t>求められる</a:t>
            </a:r>
            <a:r>
              <a:rPr lang="ja-JP" altLang="en-US" sz="2000" b="1" dirty="0">
                <a:latin typeface="メイリオ"/>
                <a:ea typeface="メイリオ"/>
                <a:cs typeface="メイリオ"/>
              </a:rPr>
              <a:t>役割を明らか</a:t>
            </a:r>
            <a:r>
              <a:rPr lang="ja-JP" altLang="en-US" sz="2000" b="1" dirty="0" smtClean="0">
                <a:latin typeface="メイリオ"/>
                <a:ea typeface="メイリオ"/>
                <a:cs typeface="メイリオ"/>
              </a:rPr>
              <a:t>にし、</a:t>
            </a:r>
            <a:r>
              <a:rPr lang="ja-JP" altLang="en-US" sz="2000" b="1" dirty="0">
                <a:latin typeface="メイリオ"/>
                <a:ea typeface="メイリオ"/>
                <a:cs typeface="メイリオ"/>
              </a:rPr>
              <a:t>国内の就労支援機関で</a:t>
            </a:r>
            <a:r>
              <a:rPr lang="ja-JP" altLang="en-US" sz="2000" b="1" dirty="0" smtClean="0">
                <a:latin typeface="メイリオ"/>
                <a:ea typeface="メイリオ"/>
                <a:cs typeface="メイリオ"/>
              </a:rPr>
              <a:t>、</a:t>
            </a:r>
            <a:r>
              <a:rPr lang="en-US" altLang="ja-JP" sz="2000" b="1" dirty="0" smtClean="0">
                <a:latin typeface="メイリオ"/>
                <a:ea typeface="メイリオ"/>
                <a:cs typeface="メイリオ"/>
              </a:rPr>
              <a:t>  </a:t>
            </a:r>
          </a:p>
          <a:p>
            <a:r>
              <a:rPr lang="en-US" altLang="ja-JP" sz="2000" b="1" dirty="0">
                <a:latin typeface="メイリオ"/>
                <a:ea typeface="メイリオ"/>
                <a:cs typeface="メイリオ"/>
              </a:rPr>
              <a:t> </a:t>
            </a:r>
            <a:r>
              <a:rPr lang="en-US" altLang="ja-JP" sz="2000" b="1" dirty="0" smtClean="0">
                <a:latin typeface="メイリオ"/>
                <a:ea typeface="メイリオ"/>
                <a:cs typeface="メイリオ"/>
              </a:rPr>
              <a:t>      SOGI</a:t>
            </a:r>
            <a:r>
              <a:rPr lang="ja-JP" altLang="en-US" sz="2000" b="1" dirty="0" smtClean="0">
                <a:latin typeface="メイリオ"/>
                <a:ea typeface="メイリオ"/>
                <a:cs typeface="メイリオ"/>
              </a:rPr>
              <a:t>に</a:t>
            </a:r>
            <a:r>
              <a:rPr lang="ja-JP" altLang="en-US" sz="2000" b="1" dirty="0">
                <a:latin typeface="メイリオ"/>
                <a:ea typeface="メイリオ"/>
                <a:cs typeface="メイリオ"/>
              </a:rPr>
              <a:t>よる困難を抱える人</a:t>
            </a:r>
            <a:r>
              <a:rPr lang="ja-JP" altLang="en-US" sz="2000" b="1" dirty="0" smtClean="0">
                <a:latin typeface="メイリオ"/>
                <a:ea typeface="メイリオ"/>
                <a:cs typeface="メイリオ"/>
              </a:rPr>
              <a:t>への</a:t>
            </a:r>
            <a:r>
              <a:rPr lang="ja-JP" altLang="en-US" sz="2000" b="1" dirty="0">
                <a:latin typeface="メイリオ"/>
                <a:ea typeface="メイリオ"/>
                <a:cs typeface="メイリオ"/>
              </a:rPr>
              <a:t>支援体制を発展させる一助</a:t>
            </a:r>
            <a:r>
              <a:rPr lang="ja-JP" altLang="en-US" sz="2000" b="1" dirty="0" smtClean="0">
                <a:latin typeface="メイリオ"/>
                <a:ea typeface="メイリオ"/>
                <a:cs typeface="メイリオ"/>
              </a:rPr>
              <a:t>とする。</a:t>
            </a:r>
            <a:endParaRPr lang="ja-JP" altLang="en-US" sz="2000" b="1" dirty="0">
              <a:latin typeface="メイリオ"/>
              <a:ea typeface="メイリオ"/>
              <a:cs typeface="メイリオ"/>
            </a:endParaRPr>
          </a:p>
        </p:txBody>
      </p:sp>
    </p:spTree>
    <p:extLst>
      <p:ext uri="{BB962C8B-B14F-4D97-AF65-F5344CB8AC3E}">
        <p14:creationId xmlns:p14="http://schemas.microsoft.com/office/powerpoint/2010/main" val="38853991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tnm.png"/>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17515" y="1389530"/>
            <a:ext cx="8129610" cy="3585882"/>
          </a:xfrm>
          <a:prstGeom prst="rect">
            <a:avLst/>
          </a:prstGeom>
        </p:spPr>
      </p:pic>
      <p:sp>
        <p:nvSpPr>
          <p:cNvPr id="7" name="正方形/長方形 6"/>
          <p:cNvSpPr/>
          <p:nvPr/>
        </p:nvSpPr>
        <p:spPr>
          <a:xfrm>
            <a:off x="0" y="2233662"/>
            <a:ext cx="9143999" cy="1323439"/>
          </a:xfrm>
          <a:prstGeom prst="rect">
            <a:avLst/>
          </a:prstGeom>
        </p:spPr>
        <p:txBody>
          <a:bodyPr wrap="square">
            <a:spAutoFit/>
          </a:bodyPr>
          <a:lstStyle/>
          <a:p>
            <a:pPr algn="ctr"/>
            <a:r>
              <a:rPr lang="ja-JP" altLang="en-US" sz="4000" b="1" dirty="0" smtClean="0">
                <a:latin typeface="メイリオ"/>
                <a:ea typeface="メイリオ"/>
                <a:cs typeface="メイリオ"/>
              </a:rPr>
              <a:t>カミングアウトしないのは</a:t>
            </a:r>
            <a:r>
              <a:rPr lang="en-US" altLang="ja-JP" sz="4000" b="1" dirty="0" smtClean="0">
                <a:latin typeface="メイリオ"/>
                <a:ea typeface="メイリオ"/>
                <a:cs typeface="メイリオ"/>
              </a:rPr>
              <a:t/>
            </a:r>
            <a:br>
              <a:rPr lang="en-US" altLang="ja-JP" sz="4000" b="1" dirty="0" smtClean="0">
                <a:latin typeface="メイリオ"/>
                <a:ea typeface="メイリオ"/>
                <a:cs typeface="メイリオ"/>
              </a:rPr>
            </a:br>
            <a:r>
              <a:rPr lang="ja-JP" altLang="en-US" sz="4000" b="1" dirty="0" smtClean="0">
                <a:latin typeface="メイリオ"/>
                <a:ea typeface="メイリオ"/>
                <a:cs typeface="メイリオ"/>
              </a:rPr>
              <a:t>本人の意思でしょ？</a:t>
            </a:r>
            <a:endParaRPr lang="en-US" altLang="ja-JP" sz="4000" b="1" dirty="0" smtClean="0">
              <a:latin typeface="メイリオ"/>
              <a:ea typeface="メイリオ"/>
              <a:cs typeface="メイリオ"/>
            </a:endParaRPr>
          </a:p>
        </p:txBody>
      </p:sp>
      <p:sp>
        <p:nvSpPr>
          <p:cNvPr id="8"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30</a:t>
            </a:fld>
            <a:endParaRPr kumimoji="1" lang="ja-JP" altLang="en-US" dirty="0"/>
          </a:p>
        </p:txBody>
      </p:sp>
    </p:spTree>
    <p:extLst>
      <p:ext uri="{BB962C8B-B14F-4D97-AF65-F5344CB8AC3E}">
        <p14:creationId xmlns:p14="http://schemas.microsoft.com/office/powerpoint/2010/main" val="29255692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p:cNvGraphicFramePr>
            <a:graphicFrameLocks/>
          </p:cNvGraphicFramePr>
          <p:nvPr>
            <p:extLst>
              <p:ext uri="{D42A27DB-BD31-4B8C-83A1-F6EECF244321}">
                <p14:modId xmlns:p14="http://schemas.microsoft.com/office/powerpoint/2010/main" val="4071960393"/>
              </p:ext>
            </p:extLst>
          </p:nvPr>
        </p:nvGraphicFramePr>
        <p:xfrm>
          <a:off x="2260687" y="2047859"/>
          <a:ext cx="4598650" cy="3597145"/>
        </p:xfrm>
        <a:graphic>
          <a:graphicData uri="http://schemas.openxmlformats.org/drawingml/2006/chart">
            <c:chart xmlns:c="http://schemas.openxmlformats.org/drawingml/2006/chart" xmlns:r="http://schemas.openxmlformats.org/officeDocument/2006/relationships" r:id="rId3"/>
          </a:graphicData>
        </a:graphic>
      </p:graphicFrame>
      <p:sp>
        <p:nvSpPr>
          <p:cNvPr id="8" name="角丸四角形 5">
            <a:extLst>
              <a:ext uri="{FF2B5EF4-FFF2-40B4-BE49-F238E27FC236}">
                <a16:creationId xmlns:a16="http://schemas.microsoft.com/office/drawing/2014/main" xmlns="" id="{B72F74E8-AB7A-4E29-91C3-7644AB9331DE}"/>
              </a:ext>
            </a:extLst>
          </p:cNvPr>
          <p:cNvSpPr/>
          <p:nvPr/>
        </p:nvSpPr>
        <p:spPr>
          <a:xfrm>
            <a:off x="0" y="16543"/>
            <a:ext cx="7279761" cy="1251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latin typeface="メイリオ"/>
              <a:ea typeface="メイリオ"/>
              <a:cs typeface="メイリオ"/>
            </a:endParaRPr>
          </a:p>
        </p:txBody>
      </p:sp>
      <p:cxnSp>
        <p:nvCxnSpPr>
          <p:cNvPr id="9" name="直線コネクタ 8"/>
          <p:cNvCxnSpPr/>
          <p:nvPr/>
        </p:nvCxnSpPr>
        <p:spPr>
          <a:xfrm>
            <a:off x="265792" y="840045"/>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36260" y="53759"/>
            <a:ext cx="7682564" cy="830997"/>
          </a:xfrm>
          <a:prstGeom prst="rect">
            <a:avLst/>
          </a:prstGeom>
          <a:noFill/>
        </p:spPr>
        <p:txBody>
          <a:bodyPr wrap="square" rtlCol="0">
            <a:spAutoFit/>
          </a:bodyPr>
          <a:lstStyle/>
          <a:p>
            <a:r>
              <a:rPr lang="ja-JP" altLang="en-US" sz="2400" b="1" dirty="0" smtClean="0">
                <a:latin typeface="メイリオ"/>
                <a:ea typeface="メイリオ"/>
                <a:cs typeface="メイリオ"/>
              </a:rPr>
              <a:t>就活時、応募企業・組織へ</a:t>
            </a:r>
            <a:endParaRPr lang="en-US" altLang="ja-JP" sz="2400" b="1" dirty="0" smtClean="0">
              <a:latin typeface="メイリオ"/>
              <a:ea typeface="メイリオ"/>
              <a:cs typeface="メイリオ"/>
            </a:endParaRPr>
          </a:p>
          <a:p>
            <a:r>
              <a:rPr lang="ja-JP" altLang="en-US" sz="2400" b="1" dirty="0" smtClean="0">
                <a:latin typeface="メイリオ"/>
                <a:ea typeface="メイリオ"/>
                <a:cs typeface="メイリオ"/>
              </a:rPr>
              <a:t>セクシュアリティを伝えたかったか</a:t>
            </a:r>
            <a:endParaRPr kumimoji="1" lang="ja-JP" altLang="en-US" sz="2400" b="1" dirty="0">
              <a:latin typeface="メイリオ"/>
              <a:ea typeface="メイリオ"/>
              <a:cs typeface="メイリオ"/>
            </a:endParaRPr>
          </a:p>
        </p:txBody>
      </p:sp>
      <p:sp>
        <p:nvSpPr>
          <p:cNvPr id="14" name="テキスト ボックス 13"/>
          <p:cNvSpPr txBox="1"/>
          <p:nvPr/>
        </p:nvSpPr>
        <p:spPr>
          <a:xfrm>
            <a:off x="123372" y="962513"/>
            <a:ext cx="8861787" cy="954107"/>
          </a:xfrm>
          <a:prstGeom prst="rect">
            <a:avLst/>
          </a:prstGeom>
          <a:noFill/>
        </p:spPr>
        <p:txBody>
          <a:bodyPr wrap="square" rtlCol="0">
            <a:spAutoFit/>
          </a:bodyPr>
          <a:lstStyle/>
          <a:p>
            <a:pPr marL="342900" indent="-342900">
              <a:buFont typeface="Wingdings" charset="2"/>
              <a:buChar char="p"/>
            </a:pPr>
            <a:r>
              <a:rPr lang="ja-JP" altLang="en-US" sz="2800" b="1" dirty="0" smtClean="0">
                <a:latin typeface="メイリオ"/>
                <a:ea typeface="メイリオ"/>
                <a:cs typeface="メイリオ"/>
              </a:rPr>
              <a:t>就活時、</a:t>
            </a:r>
            <a:r>
              <a:rPr lang="ja-JP" altLang="en-US" sz="2800" b="1" dirty="0">
                <a:latin typeface="メイリオ"/>
                <a:ea typeface="メイリオ"/>
                <a:cs typeface="メイリオ"/>
              </a:rPr>
              <a:t>応募した</a:t>
            </a:r>
            <a:r>
              <a:rPr lang="ja-JP" altLang="en-US" sz="2800" b="1" dirty="0" smtClean="0">
                <a:latin typeface="メイリオ"/>
                <a:ea typeface="メイリオ"/>
                <a:cs typeface="メイリオ"/>
              </a:rPr>
              <a:t>企業にセクシュアリティを</a:t>
            </a:r>
            <a:endParaRPr lang="en-US" altLang="ja-JP" sz="2800" b="1" dirty="0" smtClean="0">
              <a:latin typeface="メイリオ"/>
              <a:ea typeface="メイリオ"/>
              <a:cs typeface="メイリオ"/>
            </a:endParaRPr>
          </a:p>
          <a:p>
            <a:r>
              <a:rPr lang="ja-JP" altLang="en-US" sz="2800" b="1" dirty="0" smtClean="0">
                <a:solidFill>
                  <a:srgbClr val="FF6600"/>
                </a:solidFill>
                <a:latin typeface="メイリオ"/>
                <a:ea typeface="メイリオ"/>
                <a:cs typeface="メイリオ"/>
              </a:rPr>
              <a:t>　</a:t>
            </a:r>
            <a:r>
              <a:rPr lang="ja-JP" altLang="en-US" sz="2800" b="1" u="sng" dirty="0" smtClean="0">
                <a:solidFill>
                  <a:srgbClr val="FF6600"/>
                </a:solidFill>
                <a:latin typeface="メイリオ"/>
                <a:ea typeface="メイリオ"/>
                <a:cs typeface="メイリオ"/>
              </a:rPr>
              <a:t>伝えたくない・伝えるか考えたことない</a:t>
            </a:r>
            <a:r>
              <a:rPr lang="ja-JP" altLang="en-US" sz="2800" b="1" dirty="0" smtClean="0">
                <a:latin typeface="メイリオ"/>
                <a:ea typeface="メイリオ"/>
                <a:cs typeface="メイリオ"/>
              </a:rPr>
              <a:t>人は</a:t>
            </a:r>
            <a:r>
              <a:rPr lang="ja-JP" altLang="en-US" sz="2800" b="1" u="sng" dirty="0" smtClean="0">
                <a:solidFill>
                  <a:srgbClr val="FF6600"/>
                </a:solidFill>
                <a:latin typeface="メイリオ"/>
                <a:ea typeface="メイリオ"/>
                <a:cs typeface="メイリオ"/>
              </a:rPr>
              <a:t>約</a:t>
            </a:r>
            <a:r>
              <a:rPr lang="en-US" altLang="en-US" sz="2800" b="1" u="sng" dirty="0" smtClean="0">
                <a:solidFill>
                  <a:srgbClr val="FF6600"/>
                </a:solidFill>
                <a:latin typeface="メイリオ"/>
                <a:ea typeface="メイリオ"/>
                <a:cs typeface="メイリオ"/>
              </a:rPr>
              <a:t>7</a:t>
            </a:r>
            <a:r>
              <a:rPr lang="ja-JP" altLang="en-US" sz="2800" b="1" u="sng" dirty="0" smtClean="0">
                <a:solidFill>
                  <a:srgbClr val="FF6600"/>
                </a:solidFill>
                <a:latin typeface="メイリオ"/>
                <a:ea typeface="メイリオ"/>
                <a:cs typeface="メイリオ"/>
              </a:rPr>
              <a:t>割</a:t>
            </a:r>
            <a:endParaRPr lang="ja-JP" altLang="en-US" sz="2800" b="1" u="sng" dirty="0">
              <a:solidFill>
                <a:srgbClr val="FF6600"/>
              </a:solidFill>
              <a:latin typeface="メイリオ"/>
              <a:ea typeface="メイリオ"/>
              <a:cs typeface="メイリオ"/>
            </a:endParaRPr>
          </a:p>
        </p:txBody>
      </p:sp>
      <p:cxnSp>
        <p:nvCxnSpPr>
          <p:cNvPr id="19" name="直線コネクタ 18"/>
          <p:cNvCxnSpPr/>
          <p:nvPr/>
        </p:nvCxnSpPr>
        <p:spPr>
          <a:xfrm flipV="1">
            <a:off x="5627329" y="2407024"/>
            <a:ext cx="595584" cy="197630"/>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テキスト ボックス 30"/>
          <p:cNvSpPr txBox="1"/>
          <p:nvPr/>
        </p:nvSpPr>
        <p:spPr>
          <a:xfrm>
            <a:off x="3849670" y="3253841"/>
            <a:ext cx="1415772" cy="1200328"/>
          </a:xfrm>
          <a:prstGeom prst="rect">
            <a:avLst/>
          </a:prstGeom>
          <a:noFill/>
        </p:spPr>
        <p:txBody>
          <a:bodyPr wrap="none" rtlCol="0">
            <a:spAutoFit/>
          </a:bodyPr>
          <a:lstStyle/>
          <a:p>
            <a:pPr algn="ctr"/>
            <a:r>
              <a:rPr lang="ja-JP" altLang="en-US" sz="2400" b="1" dirty="0" smtClean="0">
                <a:latin typeface="メイリオ"/>
                <a:ea typeface="メイリオ"/>
                <a:cs typeface="メイリオ"/>
              </a:rPr>
              <a:t>就活時</a:t>
            </a:r>
            <a:endParaRPr lang="en-US" altLang="ja-JP" sz="2400" b="1" dirty="0" smtClean="0">
              <a:latin typeface="メイリオ"/>
              <a:ea typeface="メイリオ"/>
              <a:cs typeface="メイリオ"/>
            </a:endParaRPr>
          </a:p>
          <a:p>
            <a:pPr algn="ctr"/>
            <a:r>
              <a:rPr lang="ja-JP" altLang="en-US" sz="2400" b="1" dirty="0" smtClean="0">
                <a:latin typeface="メイリオ"/>
                <a:ea typeface="メイリオ"/>
                <a:cs typeface="メイリオ"/>
              </a:rPr>
              <a:t>ｶﾐﾝｸﾞｱｳﾄ</a:t>
            </a:r>
            <a:endParaRPr lang="en-US" altLang="ja-JP" sz="2400" b="1" dirty="0" smtClean="0">
              <a:latin typeface="メイリオ"/>
              <a:ea typeface="メイリオ"/>
              <a:cs typeface="メイリオ"/>
            </a:endParaRPr>
          </a:p>
          <a:p>
            <a:pPr algn="ctr"/>
            <a:r>
              <a:rPr lang="ja-JP" altLang="en-US" sz="2400" b="1" dirty="0" smtClean="0">
                <a:latin typeface="メイリオ"/>
                <a:ea typeface="メイリオ"/>
                <a:cs typeface="メイリオ"/>
              </a:rPr>
              <a:t>希望有無</a:t>
            </a:r>
            <a:endParaRPr kumimoji="1" lang="en-US" altLang="ja-JP" sz="2400" b="1" dirty="0" smtClean="0">
              <a:latin typeface="メイリオ"/>
              <a:ea typeface="メイリオ"/>
              <a:cs typeface="メイリオ"/>
            </a:endParaRPr>
          </a:p>
        </p:txBody>
      </p:sp>
      <p:sp>
        <p:nvSpPr>
          <p:cNvPr id="18" name="テキスト ボックス 17"/>
          <p:cNvSpPr txBox="1"/>
          <p:nvPr/>
        </p:nvSpPr>
        <p:spPr>
          <a:xfrm>
            <a:off x="6282733" y="2004490"/>
            <a:ext cx="1723549" cy="1077218"/>
          </a:xfrm>
          <a:prstGeom prst="rect">
            <a:avLst/>
          </a:prstGeom>
          <a:noFill/>
        </p:spPr>
        <p:txBody>
          <a:bodyPr wrap="none" rtlCol="0">
            <a:spAutoFit/>
          </a:bodyPr>
          <a:lstStyle/>
          <a:p>
            <a:pPr algn="ctr"/>
            <a:r>
              <a:rPr lang="ja-JP" altLang="en-US" sz="2000" b="1" dirty="0" smtClean="0">
                <a:latin typeface="メイリオ"/>
                <a:ea typeface="メイリオ"/>
                <a:cs typeface="メイリオ"/>
              </a:rPr>
              <a:t>伝えたい</a:t>
            </a:r>
            <a:endParaRPr lang="en-US" altLang="ja-JP" sz="2000" b="1" dirty="0" smtClean="0">
              <a:latin typeface="メイリオ"/>
              <a:ea typeface="メイリオ"/>
              <a:cs typeface="メイリオ"/>
            </a:endParaRPr>
          </a:p>
          <a:p>
            <a:pPr algn="ctr"/>
            <a:r>
              <a:rPr lang="ja-JP" altLang="en-US" sz="2000" b="1" dirty="0" smtClean="0">
                <a:latin typeface="メイリオ"/>
                <a:ea typeface="メイリオ"/>
                <a:cs typeface="メイリオ"/>
              </a:rPr>
              <a:t>と思っていた</a:t>
            </a:r>
            <a:endParaRPr lang="en-US" altLang="ja-JP" sz="2000" b="1" dirty="0" smtClean="0">
              <a:latin typeface="メイリオ"/>
              <a:ea typeface="メイリオ"/>
              <a:cs typeface="メイリオ"/>
            </a:endParaRPr>
          </a:p>
          <a:p>
            <a:pPr algn="ctr"/>
            <a:r>
              <a:rPr lang="ja-JP" altLang="ja-JP" sz="2400" b="1" dirty="0" smtClean="0">
                <a:latin typeface="メイリオ"/>
                <a:ea typeface="メイリオ"/>
                <a:cs typeface="メイリオ"/>
              </a:rPr>
              <a:t>2</a:t>
            </a:r>
            <a:r>
              <a:rPr lang="en-US" altLang="ja-JP" sz="2400" b="1" dirty="0" smtClean="0">
                <a:latin typeface="メイリオ"/>
                <a:ea typeface="メイリオ"/>
                <a:cs typeface="メイリオ"/>
              </a:rPr>
              <a:t>0.3%</a:t>
            </a:r>
            <a:endParaRPr kumimoji="1" lang="ja-JP" altLang="en-US" sz="2400" b="1" dirty="0">
              <a:latin typeface="メイリオ"/>
              <a:ea typeface="メイリオ"/>
              <a:cs typeface="メイリオ"/>
            </a:endParaRPr>
          </a:p>
        </p:txBody>
      </p:sp>
      <p:cxnSp>
        <p:nvCxnSpPr>
          <p:cNvPr id="21" name="直線コネクタ 20"/>
          <p:cNvCxnSpPr/>
          <p:nvPr/>
        </p:nvCxnSpPr>
        <p:spPr>
          <a:xfrm flipV="1">
            <a:off x="6133965" y="3956424"/>
            <a:ext cx="595584" cy="197630"/>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2" name="テキスト ボックス 21"/>
          <p:cNvSpPr txBox="1"/>
          <p:nvPr/>
        </p:nvSpPr>
        <p:spPr>
          <a:xfrm>
            <a:off x="6802155" y="3356260"/>
            <a:ext cx="1723549" cy="1077218"/>
          </a:xfrm>
          <a:prstGeom prst="rect">
            <a:avLst/>
          </a:prstGeom>
          <a:noFill/>
        </p:spPr>
        <p:txBody>
          <a:bodyPr wrap="none" rtlCol="0">
            <a:spAutoFit/>
          </a:bodyPr>
          <a:lstStyle/>
          <a:p>
            <a:pPr algn="ctr"/>
            <a:r>
              <a:rPr lang="ja-JP" altLang="en-US" sz="2000" b="1" dirty="0" smtClean="0">
                <a:latin typeface="メイリオ"/>
                <a:ea typeface="メイリオ"/>
                <a:cs typeface="メイリオ"/>
              </a:rPr>
              <a:t>伝えたくない</a:t>
            </a:r>
            <a:endParaRPr lang="en-US" altLang="ja-JP" sz="2000" b="1" dirty="0" smtClean="0">
              <a:latin typeface="メイリオ"/>
              <a:ea typeface="メイリオ"/>
              <a:cs typeface="メイリオ"/>
            </a:endParaRPr>
          </a:p>
          <a:p>
            <a:pPr algn="ctr"/>
            <a:r>
              <a:rPr lang="ja-JP" altLang="en-US" sz="2000" b="1" dirty="0" smtClean="0">
                <a:latin typeface="メイリオ"/>
                <a:ea typeface="メイリオ"/>
                <a:cs typeface="メイリオ"/>
              </a:rPr>
              <a:t>と思っていた</a:t>
            </a:r>
            <a:endParaRPr lang="en-US" altLang="ja-JP" sz="2000" b="1" dirty="0" smtClean="0">
              <a:latin typeface="メイリオ"/>
              <a:ea typeface="メイリオ"/>
              <a:cs typeface="メイリオ"/>
            </a:endParaRPr>
          </a:p>
          <a:p>
            <a:pPr algn="ctr"/>
            <a:r>
              <a:rPr lang="en-US" altLang="ja-JP" sz="2400" b="1" dirty="0" smtClean="0">
                <a:latin typeface="メイリオ"/>
                <a:ea typeface="メイリオ"/>
                <a:cs typeface="メイリオ"/>
              </a:rPr>
              <a:t>44.0%</a:t>
            </a:r>
            <a:endParaRPr kumimoji="1" lang="ja-JP" altLang="en-US" sz="2400" b="1" dirty="0">
              <a:latin typeface="メイリオ"/>
              <a:ea typeface="メイリオ"/>
              <a:cs typeface="メイリオ"/>
            </a:endParaRPr>
          </a:p>
        </p:txBody>
      </p:sp>
      <p:cxnSp>
        <p:nvCxnSpPr>
          <p:cNvPr id="23" name="直線コネクタ 22"/>
          <p:cNvCxnSpPr/>
          <p:nvPr/>
        </p:nvCxnSpPr>
        <p:spPr>
          <a:xfrm flipV="1">
            <a:off x="2387966" y="4358958"/>
            <a:ext cx="595584" cy="197630"/>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4" name="テキスト ボックス 23"/>
          <p:cNvSpPr txBox="1"/>
          <p:nvPr/>
        </p:nvSpPr>
        <p:spPr>
          <a:xfrm>
            <a:off x="16622" y="3804669"/>
            <a:ext cx="2749471" cy="1077218"/>
          </a:xfrm>
          <a:prstGeom prst="rect">
            <a:avLst/>
          </a:prstGeom>
          <a:noFill/>
        </p:spPr>
        <p:txBody>
          <a:bodyPr wrap="none" rtlCol="0">
            <a:spAutoFit/>
          </a:bodyPr>
          <a:lstStyle/>
          <a:p>
            <a:pPr algn="ctr"/>
            <a:r>
              <a:rPr lang="ja-JP" altLang="en-US" sz="2000" b="1" dirty="0" smtClean="0">
                <a:latin typeface="メイリオ"/>
                <a:ea typeface="メイリオ"/>
                <a:cs typeface="メイリオ"/>
              </a:rPr>
              <a:t>伝えるか伝えないか</a:t>
            </a:r>
            <a:endParaRPr lang="en-US" altLang="ja-JP" sz="2000" b="1" dirty="0" smtClean="0">
              <a:latin typeface="メイリオ"/>
              <a:ea typeface="メイリオ"/>
              <a:cs typeface="メイリオ"/>
            </a:endParaRPr>
          </a:p>
          <a:p>
            <a:pPr algn="ctr"/>
            <a:r>
              <a:rPr lang="ja-JP" altLang="en-US" sz="2000" b="1" dirty="0" smtClean="0">
                <a:latin typeface="メイリオ"/>
                <a:ea typeface="メイリオ"/>
                <a:cs typeface="メイリオ"/>
              </a:rPr>
              <a:t>考えたことがなかった</a:t>
            </a:r>
            <a:endParaRPr lang="en-US" altLang="ja-JP" sz="2000" b="1" dirty="0" smtClean="0">
              <a:latin typeface="メイリオ"/>
              <a:ea typeface="メイリオ"/>
              <a:cs typeface="メイリオ"/>
            </a:endParaRPr>
          </a:p>
          <a:p>
            <a:pPr algn="ctr"/>
            <a:r>
              <a:rPr lang="en-US" altLang="ja-JP" sz="2400" b="1" dirty="0" smtClean="0">
                <a:latin typeface="メイリオ"/>
                <a:ea typeface="メイリオ"/>
                <a:cs typeface="メイリオ"/>
              </a:rPr>
              <a:t>26.1%</a:t>
            </a:r>
            <a:endParaRPr kumimoji="1" lang="ja-JP" altLang="en-US" sz="2400" b="1" dirty="0">
              <a:latin typeface="メイリオ"/>
              <a:ea typeface="メイリオ"/>
              <a:cs typeface="メイリオ"/>
            </a:endParaRPr>
          </a:p>
        </p:txBody>
      </p:sp>
      <p:cxnSp>
        <p:nvCxnSpPr>
          <p:cNvPr id="25" name="直線コネクタ 24"/>
          <p:cNvCxnSpPr/>
          <p:nvPr/>
        </p:nvCxnSpPr>
        <p:spPr>
          <a:xfrm flipV="1">
            <a:off x="3265129" y="2376055"/>
            <a:ext cx="595584" cy="30969"/>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2387966" y="2109466"/>
            <a:ext cx="877163" cy="646331"/>
          </a:xfrm>
          <a:prstGeom prst="rect">
            <a:avLst/>
          </a:prstGeom>
          <a:noFill/>
        </p:spPr>
        <p:txBody>
          <a:bodyPr wrap="none" rtlCol="0">
            <a:spAutoFit/>
          </a:bodyPr>
          <a:lstStyle/>
          <a:p>
            <a:pPr algn="ctr"/>
            <a:r>
              <a:rPr lang="ja-JP" altLang="en-US" b="1" dirty="0" smtClean="0">
                <a:latin typeface="メイリオ"/>
                <a:ea typeface="メイリオ"/>
                <a:cs typeface="メイリオ"/>
              </a:rPr>
              <a:t>その他</a:t>
            </a:r>
            <a:endParaRPr lang="en-US" altLang="ja-JP" b="1" dirty="0" smtClean="0">
              <a:latin typeface="メイリオ"/>
              <a:ea typeface="メイリオ"/>
              <a:cs typeface="メイリオ"/>
            </a:endParaRPr>
          </a:p>
          <a:p>
            <a:pPr algn="ctr"/>
            <a:r>
              <a:rPr lang="en-US" altLang="ja-JP" b="1" dirty="0" smtClean="0">
                <a:latin typeface="メイリオ"/>
                <a:ea typeface="メイリオ"/>
                <a:cs typeface="メイリオ"/>
              </a:rPr>
              <a:t>9.5%</a:t>
            </a:r>
            <a:endParaRPr kumimoji="1" lang="ja-JP" altLang="en-US" b="1" dirty="0">
              <a:latin typeface="メイリオ"/>
              <a:ea typeface="メイリオ"/>
              <a:cs typeface="メイリオ"/>
            </a:endParaRPr>
          </a:p>
        </p:txBody>
      </p:sp>
      <p:sp>
        <p:nvSpPr>
          <p:cNvPr id="20" name="テキスト ボックス 19"/>
          <p:cNvSpPr txBox="1"/>
          <p:nvPr/>
        </p:nvSpPr>
        <p:spPr>
          <a:xfrm>
            <a:off x="5750950" y="5222359"/>
            <a:ext cx="766030" cy="369332"/>
          </a:xfrm>
          <a:prstGeom prst="rect">
            <a:avLst/>
          </a:prstGeom>
          <a:noFill/>
        </p:spPr>
        <p:txBody>
          <a:bodyPr wrap="none" rtlCol="0">
            <a:spAutoFit/>
          </a:bodyPr>
          <a:lstStyle/>
          <a:p>
            <a:r>
              <a:rPr lang="ja-JP" altLang="ja-JP" dirty="0" smtClean="0"/>
              <a:t>n</a:t>
            </a:r>
            <a:r>
              <a:rPr lang="en-US" altLang="ja-JP" dirty="0" smtClean="0"/>
              <a:t>=241</a:t>
            </a:r>
            <a:endParaRPr kumimoji="1" lang="ja-JP" altLang="en-US" dirty="0"/>
          </a:p>
        </p:txBody>
      </p:sp>
      <p:sp>
        <p:nvSpPr>
          <p:cNvPr id="27" name="テキスト ボックス 26"/>
          <p:cNvSpPr txBox="1"/>
          <p:nvPr/>
        </p:nvSpPr>
        <p:spPr>
          <a:xfrm>
            <a:off x="29532" y="5928038"/>
            <a:ext cx="7250229" cy="400110"/>
          </a:xfrm>
          <a:prstGeom prst="rect">
            <a:avLst/>
          </a:prstGeom>
          <a:solidFill>
            <a:schemeClr val="bg1"/>
          </a:solidFill>
        </p:spPr>
        <p:txBody>
          <a:bodyPr wrap="square" rtlCol="0">
            <a:spAutoFit/>
          </a:bodyPr>
          <a:lstStyle/>
          <a:p>
            <a:pPr marL="342900" indent="-342900">
              <a:buClr>
                <a:schemeClr val="tx1"/>
              </a:buClr>
              <a:buFont typeface="Wingdings" charset="2"/>
              <a:buChar char="ü"/>
            </a:pPr>
            <a:r>
              <a:rPr lang="ja-JP" altLang="en-US" sz="2000" b="1" dirty="0" smtClean="0">
                <a:latin typeface="メイリオ"/>
                <a:ea typeface="メイリオ"/>
                <a:cs typeface="メイリオ"/>
              </a:rPr>
              <a:t>「セクシュアリティを伝えたい」は約</a:t>
            </a:r>
            <a:r>
              <a:rPr lang="en-US" altLang="ja-JP" sz="2000" b="1" dirty="0" smtClean="0">
                <a:latin typeface="メイリオ"/>
                <a:ea typeface="メイリオ"/>
                <a:cs typeface="メイリオ"/>
              </a:rPr>
              <a:t>2</a:t>
            </a:r>
            <a:r>
              <a:rPr lang="ja-JP" altLang="en-US" sz="2000" b="1" dirty="0" smtClean="0">
                <a:latin typeface="メイリオ"/>
                <a:ea typeface="メイリオ"/>
                <a:cs typeface="メイリオ"/>
              </a:rPr>
              <a:t>割と相対的に低い</a:t>
            </a:r>
            <a:endParaRPr lang="en-US" altLang="ja-JP" sz="2000" b="1" dirty="0">
              <a:latin typeface="メイリオ"/>
              <a:ea typeface="メイリオ"/>
              <a:cs typeface="メイリオ"/>
            </a:endParaRPr>
          </a:p>
        </p:txBody>
      </p:sp>
      <p:sp>
        <p:nvSpPr>
          <p:cNvPr id="29" name="正方形/長方形 28"/>
          <p:cNvSpPr/>
          <p:nvPr/>
        </p:nvSpPr>
        <p:spPr>
          <a:xfrm>
            <a:off x="6546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30" name="正方形/長方形 29"/>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32" name="正方形/長方形 31"/>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33" name="正方形/長方形 32"/>
          <p:cNvSpPr/>
          <p:nvPr/>
        </p:nvSpPr>
        <p:spPr>
          <a:xfrm>
            <a:off x="8490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
        <p:nvSpPr>
          <p:cNvPr id="28"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31</a:t>
            </a:fld>
            <a:endParaRPr kumimoji="1" lang="ja-JP" altLang="en-US" dirty="0"/>
          </a:p>
        </p:txBody>
      </p:sp>
    </p:spTree>
    <p:extLst>
      <p:ext uri="{BB962C8B-B14F-4D97-AF65-F5344CB8AC3E}">
        <p14:creationId xmlns:p14="http://schemas.microsoft.com/office/powerpoint/2010/main" val="40191191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グラフ 26"/>
          <p:cNvGraphicFramePr>
            <a:graphicFrameLocks/>
          </p:cNvGraphicFramePr>
          <p:nvPr>
            <p:extLst>
              <p:ext uri="{D42A27DB-BD31-4B8C-83A1-F6EECF244321}">
                <p14:modId xmlns:p14="http://schemas.microsoft.com/office/powerpoint/2010/main" val="1518986168"/>
              </p:ext>
            </p:extLst>
          </p:nvPr>
        </p:nvGraphicFramePr>
        <p:xfrm>
          <a:off x="652466" y="1615030"/>
          <a:ext cx="8032388" cy="420221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直線コネクタ 8"/>
          <p:cNvCxnSpPr/>
          <p:nvPr/>
        </p:nvCxnSpPr>
        <p:spPr>
          <a:xfrm>
            <a:off x="265792" y="852919"/>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36260" y="85039"/>
            <a:ext cx="7043501" cy="830997"/>
          </a:xfrm>
          <a:prstGeom prst="rect">
            <a:avLst/>
          </a:prstGeom>
          <a:noFill/>
        </p:spPr>
        <p:txBody>
          <a:bodyPr wrap="square" rtlCol="0">
            <a:spAutoFit/>
          </a:bodyPr>
          <a:lstStyle/>
          <a:p>
            <a:r>
              <a:rPr lang="ja-JP" altLang="en-US" sz="2400" b="1" dirty="0">
                <a:latin typeface="メイリオ"/>
                <a:ea typeface="メイリオ"/>
                <a:cs typeface="メイリオ"/>
              </a:rPr>
              <a:t>応募企業へ</a:t>
            </a:r>
            <a:r>
              <a:rPr lang="ja-JP" altLang="en-US" sz="2400" b="1" dirty="0" smtClean="0">
                <a:latin typeface="メイリオ"/>
                <a:ea typeface="メイリオ"/>
                <a:cs typeface="メイリオ"/>
              </a:rPr>
              <a:t>カミングアウト</a:t>
            </a:r>
            <a:endParaRPr lang="en-US" altLang="ja-JP" sz="2400" b="1" dirty="0" smtClean="0">
              <a:latin typeface="メイリオ"/>
              <a:ea typeface="メイリオ"/>
              <a:cs typeface="メイリオ"/>
            </a:endParaRPr>
          </a:p>
          <a:p>
            <a:r>
              <a:rPr lang="ja-JP" altLang="en-US" sz="2400" b="1" dirty="0" smtClean="0">
                <a:latin typeface="メイリオ"/>
                <a:ea typeface="メイリオ"/>
                <a:cs typeface="メイリオ"/>
              </a:rPr>
              <a:t>したく</a:t>
            </a:r>
            <a:r>
              <a:rPr lang="ja-JP" altLang="en-US" sz="2400" b="1" dirty="0">
                <a:latin typeface="メイリオ"/>
                <a:ea typeface="メイリオ"/>
                <a:cs typeface="メイリオ"/>
              </a:rPr>
              <a:t>なかった理由</a:t>
            </a:r>
            <a:r>
              <a:rPr lang="ja-JP" altLang="en-US" sz="2000" b="1" dirty="0">
                <a:latin typeface="メイリオ"/>
                <a:ea typeface="メイリオ"/>
                <a:cs typeface="メイリオ"/>
              </a:rPr>
              <a:t>（複数</a:t>
            </a:r>
            <a:r>
              <a:rPr lang="ja-JP" altLang="en-US" sz="2000" b="1" dirty="0" smtClean="0">
                <a:latin typeface="メイリオ"/>
                <a:ea typeface="メイリオ"/>
                <a:cs typeface="メイリオ"/>
              </a:rPr>
              <a:t>回答）</a:t>
            </a:r>
            <a:r>
              <a:rPr lang="ja-JP" altLang="en-US" sz="2400" b="1" dirty="0" smtClean="0">
                <a:latin typeface="メイリオ"/>
                <a:ea typeface="メイリオ"/>
                <a:cs typeface="メイリオ"/>
              </a:rPr>
              <a:t> </a:t>
            </a:r>
            <a:endParaRPr kumimoji="1" lang="ja-JP" altLang="en-US" sz="2400" b="1" dirty="0">
              <a:latin typeface="メイリオ"/>
              <a:ea typeface="メイリオ"/>
              <a:cs typeface="メイリオ"/>
            </a:endParaRPr>
          </a:p>
        </p:txBody>
      </p:sp>
      <p:sp>
        <p:nvSpPr>
          <p:cNvPr id="11" name="テキスト ボックス 10"/>
          <p:cNvSpPr txBox="1"/>
          <p:nvPr/>
        </p:nvSpPr>
        <p:spPr>
          <a:xfrm>
            <a:off x="0" y="5660414"/>
            <a:ext cx="9144000" cy="1323439"/>
          </a:xfrm>
          <a:prstGeom prst="rect">
            <a:avLst/>
          </a:prstGeom>
          <a:noFill/>
        </p:spPr>
        <p:txBody>
          <a:bodyPr wrap="square" rtlCol="0">
            <a:spAutoFit/>
          </a:bodyPr>
          <a:lstStyle/>
          <a:p>
            <a:pPr marL="342900" indent="-342900">
              <a:buClr>
                <a:schemeClr val="tx1"/>
              </a:buClr>
              <a:buFont typeface="Wingdings" charset="2"/>
              <a:buChar char="ü"/>
            </a:pPr>
            <a:r>
              <a:rPr lang="ja-JP" altLang="en-US" sz="2000" b="1" u="sng" dirty="0" smtClean="0">
                <a:solidFill>
                  <a:srgbClr val="FF6600"/>
                </a:solidFill>
                <a:latin typeface="メイリオ"/>
                <a:ea typeface="メイリオ"/>
                <a:cs typeface="メイリオ"/>
              </a:rPr>
              <a:t>セクシュアリティ</a:t>
            </a:r>
            <a:r>
              <a:rPr lang="ja-JP" altLang="en-US" sz="2000" b="1" u="sng" dirty="0">
                <a:solidFill>
                  <a:srgbClr val="FF6600"/>
                </a:solidFill>
                <a:latin typeface="メイリオ"/>
                <a:ea typeface="メイリオ"/>
                <a:cs typeface="メイリオ"/>
              </a:rPr>
              <a:t>の開示を希望しなかった理由</a:t>
            </a:r>
            <a:r>
              <a:rPr lang="ja-JP" altLang="en-US" sz="2000" b="1" dirty="0">
                <a:latin typeface="メイリオ"/>
                <a:ea typeface="メイリオ"/>
                <a:cs typeface="メイリオ"/>
              </a:rPr>
              <a:t>と</a:t>
            </a:r>
            <a:r>
              <a:rPr lang="ja-JP" altLang="en-US" sz="2000" b="1" dirty="0" smtClean="0">
                <a:latin typeface="メイリオ"/>
                <a:ea typeface="メイリオ"/>
                <a:cs typeface="メイリオ"/>
              </a:rPr>
              <a:t>して、</a:t>
            </a:r>
            <a:endParaRPr lang="en-US" altLang="ja-JP" sz="2000" b="1" dirty="0" smtClean="0">
              <a:latin typeface="メイリオ"/>
              <a:ea typeface="メイリオ"/>
              <a:cs typeface="メイリオ"/>
            </a:endParaRPr>
          </a:p>
          <a:p>
            <a:pPr>
              <a:buClr>
                <a:schemeClr val="tx1"/>
              </a:buClr>
            </a:pPr>
            <a:r>
              <a:rPr lang="ja-JP" altLang="ja-JP" sz="2000" b="1" dirty="0">
                <a:latin typeface="メイリオ"/>
                <a:ea typeface="メイリオ"/>
                <a:cs typeface="メイリオ"/>
              </a:rPr>
              <a:t> </a:t>
            </a:r>
            <a:r>
              <a:rPr lang="ja-JP" altLang="en-US" sz="2000" b="1" dirty="0" smtClean="0">
                <a:latin typeface="メイリオ"/>
                <a:ea typeface="メイリオ"/>
                <a:cs typeface="メイリオ"/>
              </a:rPr>
              <a:t>   応募企業の</a:t>
            </a:r>
            <a:r>
              <a:rPr lang="en-US" altLang="ja-JP" sz="2000" b="1" dirty="0" smtClean="0">
                <a:latin typeface="メイリオ"/>
                <a:ea typeface="メイリオ"/>
                <a:cs typeface="メイリオ"/>
              </a:rPr>
              <a:t>SOGI</a:t>
            </a:r>
            <a:r>
              <a:rPr lang="ja-JP" altLang="en-US" sz="2000" b="1" dirty="0" smtClean="0">
                <a:latin typeface="メイリオ"/>
                <a:ea typeface="メイリオ"/>
                <a:cs typeface="メイリオ"/>
              </a:rPr>
              <a:t>に関する無理解等からカミングアウトにより</a:t>
            </a:r>
            <a:endParaRPr lang="en-US" altLang="ja-JP" sz="2000" b="1" dirty="0" smtClean="0">
              <a:latin typeface="メイリオ"/>
              <a:ea typeface="メイリオ"/>
              <a:cs typeface="メイリオ"/>
            </a:endParaRPr>
          </a:p>
          <a:p>
            <a:pPr>
              <a:buClr>
                <a:schemeClr val="tx1"/>
              </a:buClr>
            </a:pPr>
            <a:r>
              <a:rPr lang="en-US" altLang="ja-JP" sz="2000" b="1" dirty="0">
                <a:solidFill>
                  <a:srgbClr val="FF6600"/>
                </a:solidFill>
                <a:latin typeface="メイリオ"/>
                <a:ea typeface="メイリオ"/>
                <a:cs typeface="メイリオ"/>
              </a:rPr>
              <a:t> </a:t>
            </a:r>
            <a:r>
              <a:rPr lang="en-US" altLang="ja-JP" sz="2000" b="1" dirty="0" smtClean="0">
                <a:solidFill>
                  <a:srgbClr val="FF6600"/>
                </a:solidFill>
                <a:latin typeface="メイリオ"/>
                <a:ea typeface="メイリオ"/>
                <a:cs typeface="メイリオ"/>
              </a:rPr>
              <a:t>   </a:t>
            </a:r>
            <a:r>
              <a:rPr lang="ja-JP" altLang="en-US" sz="2000" b="1" u="sng" dirty="0" smtClean="0">
                <a:solidFill>
                  <a:srgbClr val="FF6600"/>
                </a:solidFill>
                <a:latin typeface="メイリオ"/>
                <a:ea typeface="メイリオ"/>
                <a:cs typeface="メイリオ"/>
              </a:rPr>
              <a:t>不利益を受ける恐れ</a:t>
            </a:r>
            <a:r>
              <a:rPr lang="ja-JP" altLang="en-US" sz="2000" b="1" dirty="0" smtClean="0">
                <a:solidFill>
                  <a:srgbClr val="000000"/>
                </a:solidFill>
                <a:latin typeface="メイリオ"/>
                <a:ea typeface="メイリオ"/>
                <a:cs typeface="メイリオ"/>
              </a:rPr>
              <a:t>が挙げられている</a:t>
            </a:r>
            <a:endParaRPr lang="en-US" altLang="ja-JP" sz="2000" b="1" dirty="0" smtClean="0">
              <a:solidFill>
                <a:srgbClr val="000000"/>
              </a:solidFill>
              <a:latin typeface="メイリオ"/>
              <a:ea typeface="メイリオ"/>
              <a:cs typeface="メイリオ"/>
            </a:endParaRPr>
          </a:p>
          <a:p>
            <a:pPr marL="342900" indent="-342900">
              <a:buClr>
                <a:schemeClr val="tx1"/>
              </a:buClr>
              <a:buFont typeface="Wingdings" charset="2"/>
              <a:buChar char="ü"/>
            </a:pPr>
            <a:endParaRPr lang="en-US" altLang="ja-JP" sz="2000" b="1" dirty="0">
              <a:latin typeface="メイリオ"/>
              <a:ea typeface="メイリオ"/>
              <a:cs typeface="メイリオ"/>
            </a:endParaRPr>
          </a:p>
        </p:txBody>
      </p:sp>
      <p:sp>
        <p:nvSpPr>
          <p:cNvPr id="2" name="テキスト ボックス 1"/>
          <p:cNvSpPr txBox="1"/>
          <p:nvPr/>
        </p:nvSpPr>
        <p:spPr>
          <a:xfrm>
            <a:off x="7535809" y="5219842"/>
            <a:ext cx="766030" cy="369332"/>
          </a:xfrm>
          <a:prstGeom prst="rect">
            <a:avLst/>
          </a:prstGeom>
          <a:noFill/>
        </p:spPr>
        <p:txBody>
          <a:bodyPr wrap="none" rtlCol="0">
            <a:spAutoFit/>
          </a:bodyPr>
          <a:lstStyle/>
          <a:p>
            <a:r>
              <a:rPr lang="ja-JP" altLang="ja-JP" dirty="0" smtClean="0"/>
              <a:t>n</a:t>
            </a:r>
            <a:r>
              <a:rPr lang="en-US" altLang="ja-JP" dirty="0" smtClean="0"/>
              <a:t>=241</a:t>
            </a:r>
            <a:endParaRPr kumimoji="1" lang="ja-JP" altLang="en-US" dirty="0"/>
          </a:p>
        </p:txBody>
      </p:sp>
      <p:sp>
        <p:nvSpPr>
          <p:cNvPr id="15" name="テキスト ボックス 14"/>
          <p:cNvSpPr txBox="1"/>
          <p:nvPr/>
        </p:nvSpPr>
        <p:spPr>
          <a:xfrm>
            <a:off x="0" y="913989"/>
            <a:ext cx="9114538" cy="830997"/>
          </a:xfrm>
          <a:prstGeom prst="rect">
            <a:avLst/>
          </a:prstGeom>
          <a:noFill/>
        </p:spPr>
        <p:txBody>
          <a:bodyPr wrap="square" rtlCol="0">
            <a:spAutoFit/>
          </a:bodyPr>
          <a:lstStyle/>
          <a:p>
            <a:pPr marL="457200" indent="-457200">
              <a:buClr>
                <a:schemeClr val="tx1"/>
              </a:buClr>
              <a:buFont typeface="Wingdings" charset="2"/>
              <a:buChar char="p"/>
            </a:pPr>
            <a:r>
              <a:rPr lang="ja-JP" altLang="en-US" sz="2400" b="1" dirty="0" smtClean="0">
                <a:latin typeface="メイリオ"/>
                <a:ea typeface="メイリオ"/>
                <a:cs typeface="メイリオ"/>
              </a:rPr>
              <a:t>「差別やハラスメントを受けるかも」、「採用へ悪影響があるかも」、「就職後に困ることがあるかも」が上位３解答</a:t>
            </a:r>
            <a:endParaRPr lang="en-US" altLang="ja-JP" sz="2400" b="1" dirty="0">
              <a:latin typeface="メイリオ"/>
              <a:ea typeface="メイリオ"/>
              <a:cs typeface="メイリオ"/>
            </a:endParaRPr>
          </a:p>
        </p:txBody>
      </p:sp>
      <p:sp>
        <p:nvSpPr>
          <p:cNvPr id="22" name="正方形/長方形 21"/>
          <p:cNvSpPr/>
          <p:nvPr/>
        </p:nvSpPr>
        <p:spPr>
          <a:xfrm>
            <a:off x="6546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23" name="正方形/長方形 22"/>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24" name="正方形/長方形 23"/>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25" name="正方形/長方形 24"/>
          <p:cNvSpPr/>
          <p:nvPr/>
        </p:nvSpPr>
        <p:spPr>
          <a:xfrm>
            <a:off x="8490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
        <p:nvSpPr>
          <p:cNvPr id="26"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32</a:t>
            </a:fld>
            <a:endParaRPr kumimoji="1" lang="ja-JP" altLang="en-US" dirty="0"/>
          </a:p>
        </p:txBody>
      </p:sp>
    </p:spTree>
    <p:extLst>
      <p:ext uri="{BB962C8B-B14F-4D97-AF65-F5344CB8AC3E}">
        <p14:creationId xmlns:p14="http://schemas.microsoft.com/office/powerpoint/2010/main" val="48468182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extLst>
              <p:ext uri="{D42A27DB-BD31-4B8C-83A1-F6EECF244321}">
                <p14:modId xmlns:p14="http://schemas.microsoft.com/office/powerpoint/2010/main" val="2422574362"/>
              </p:ext>
            </p:extLst>
          </p:nvPr>
        </p:nvGraphicFramePr>
        <p:xfrm>
          <a:off x="1538800" y="2052921"/>
          <a:ext cx="5596969" cy="336286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6350858" y="3078062"/>
            <a:ext cx="996750" cy="646331"/>
          </a:xfrm>
          <a:prstGeom prst="rect">
            <a:avLst/>
          </a:prstGeom>
          <a:noFill/>
        </p:spPr>
        <p:txBody>
          <a:bodyPr wrap="none" rtlCol="0">
            <a:spAutoFit/>
          </a:bodyPr>
          <a:lstStyle/>
          <a:p>
            <a:pPr algn="ctr"/>
            <a:r>
              <a:rPr kumimoji="1" lang="en-US" altLang="ja-JP" b="1" dirty="0" smtClean="0">
                <a:latin typeface="メイリオ"/>
                <a:ea typeface="メイリオ"/>
                <a:cs typeface="メイリオ"/>
              </a:rPr>
              <a:t>0</a:t>
            </a:r>
            <a:r>
              <a:rPr kumimoji="1" lang="ja-JP" altLang="en-US" b="1" dirty="0" smtClean="0">
                <a:latin typeface="メイリオ"/>
                <a:ea typeface="メイリオ"/>
                <a:cs typeface="メイリオ"/>
              </a:rPr>
              <a:t>社</a:t>
            </a:r>
            <a:endParaRPr kumimoji="1" lang="en-US" altLang="ja-JP" b="1" dirty="0" smtClean="0">
              <a:latin typeface="メイリオ"/>
              <a:ea typeface="メイリオ"/>
              <a:cs typeface="メイリオ"/>
            </a:endParaRPr>
          </a:p>
          <a:p>
            <a:pPr algn="ctr"/>
            <a:r>
              <a:rPr lang="en-US" altLang="ja-JP" b="1" dirty="0" smtClean="0">
                <a:latin typeface="メイリオ"/>
                <a:ea typeface="メイリオ"/>
                <a:cs typeface="メイリオ"/>
              </a:rPr>
              <a:t>55.6%</a:t>
            </a:r>
            <a:endParaRPr kumimoji="1" lang="ja-JP" altLang="en-US" b="1" dirty="0">
              <a:latin typeface="メイリオ"/>
              <a:ea typeface="メイリオ"/>
              <a:cs typeface="メイリオ"/>
            </a:endParaRPr>
          </a:p>
        </p:txBody>
      </p:sp>
      <p:sp>
        <p:nvSpPr>
          <p:cNvPr id="7" name="テキスト ボックス 6"/>
          <p:cNvSpPr txBox="1"/>
          <p:nvPr/>
        </p:nvSpPr>
        <p:spPr>
          <a:xfrm>
            <a:off x="1123217" y="3841286"/>
            <a:ext cx="996750" cy="646331"/>
          </a:xfrm>
          <a:prstGeom prst="rect">
            <a:avLst/>
          </a:prstGeom>
          <a:noFill/>
        </p:spPr>
        <p:txBody>
          <a:bodyPr wrap="none" rtlCol="0">
            <a:spAutoFit/>
          </a:bodyPr>
          <a:lstStyle/>
          <a:p>
            <a:pPr algn="ctr"/>
            <a:r>
              <a:rPr lang="en-US" altLang="ja-JP" b="1" dirty="0" smtClean="0">
                <a:latin typeface="メイリオ"/>
                <a:ea typeface="メイリオ"/>
                <a:cs typeface="メイリオ"/>
              </a:rPr>
              <a:t>1~5</a:t>
            </a:r>
            <a:r>
              <a:rPr kumimoji="1" lang="ja-JP" altLang="en-US" b="1" dirty="0" smtClean="0">
                <a:latin typeface="メイリオ"/>
                <a:ea typeface="メイリオ"/>
                <a:cs typeface="メイリオ"/>
              </a:rPr>
              <a:t>社</a:t>
            </a:r>
            <a:endParaRPr kumimoji="1" lang="en-US" altLang="ja-JP" b="1" dirty="0" smtClean="0">
              <a:latin typeface="メイリオ"/>
              <a:ea typeface="メイリオ"/>
              <a:cs typeface="メイリオ"/>
            </a:endParaRPr>
          </a:p>
          <a:p>
            <a:pPr algn="ctr"/>
            <a:r>
              <a:rPr lang="en-US" altLang="ja-JP" b="1" dirty="0" smtClean="0">
                <a:latin typeface="メイリオ"/>
                <a:ea typeface="メイリオ"/>
                <a:cs typeface="メイリオ"/>
              </a:rPr>
              <a:t>30.3%</a:t>
            </a:r>
            <a:endParaRPr kumimoji="1" lang="ja-JP" altLang="en-US" b="1" dirty="0">
              <a:latin typeface="メイリオ"/>
              <a:ea typeface="メイリオ"/>
              <a:cs typeface="メイリオ"/>
            </a:endParaRPr>
          </a:p>
        </p:txBody>
      </p:sp>
      <p:cxnSp>
        <p:nvCxnSpPr>
          <p:cNvPr id="9" name="直線コネクタ 8"/>
          <p:cNvCxnSpPr/>
          <p:nvPr/>
        </p:nvCxnSpPr>
        <p:spPr>
          <a:xfrm>
            <a:off x="265792" y="840045"/>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36260" y="35274"/>
            <a:ext cx="7043501" cy="830997"/>
          </a:xfrm>
          <a:prstGeom prst="rect">
            <a:avLst/>
          </a:prstGeom>
          <a:noFill/>
        </p:spPr>
        <p:txBody>
          <a:bodyPr wrap="square" rtlCol="0">
            <a:spAutoFit/>
          </a:bodyPr>
          <a:lstStyle/>
          <a:p>
            <a:r>
              <a:rPr lang="ja-JP" altLang="en-US" sz="2400" b="1" dirty="0" smtClean="0">
                <a:latin typeface="メイリオ"/>
                <a:ea typeface="メイリオ"/>
                <a:cs typeface="メイリオ"/>
              </a:rPr>
              <a:t>就活を</a:t>
            </a:r>
            <a:r>
              <a:rPr lang="ja-JP" altLang="en-US" sz="2400" b="1" dirty="0">
                <a:latin typeface="メイリオ"/>
                <a:ea typeface="メイリオ"/>
                <a:cs typeface="メイリオ"/>
              </a:rPr>
              <a:t>はじめたとき</a:t>
            </a:r>
            <a:r>
              <a:rPr lang="ja-JP" altLang="en-US" sz="2400" b="1" dirty="0" smtClean="0">
                <a:latin typeface="メイリオ"/>
                <a:ea typeface="メイリオ"/>
                <a:cs typeface="メイリオ"/>
              </a:rPr>
              <a:t>、</a:t>
            </a:r>
            <a:r>
              <a:rPr lang="en-US" altLang="ja-JP" sz="2400" b="1" dirty="0" smtClean="0">
                <a:latin typeface="メイリオ"/>
                <a:ea typeface="メイリオ"/>
                <a:cs typeface="メイリオ"/>
              </a:rPr>
              <a:t>LGBT</a:t>
            </a:r>
            <a:r>
              <a:rPr lang="ja-JP" altLang="en-US" sz="2400" b="1" dirty="0" smtClean="0">
                <a:latin typeface="メイリオ"/>
                <a:ea typeface="メイリオ"/>
                <a:cs typeface="メイリオ"/>
              </a:rPr>
              <a:t>への施策を</a:t>
            </a:r>
            <a:endParaRPr lang="en-US" altLang="ja-JP" sz="2400" b="1" dirty="0" smtClean="0">
              <a:latin typeface="メイリオ"/>
              <a:ea typeface="メイリオ"/>
              <a:cs typeface="メイリオ"/>
            </a:endParaRPr>
          </a:p>
          <a:p>
            <a:r>
              <a:rPr lang="ja-JP" altLang="en-US" sz="2400" b="1" dirty="0" smtClean="0">
                <a:latin typeface="メイリオ"/>
                <a:ea typeface="メイリオ"/>
                <a:cs typeface="メイリオ"/>
              </a:rPr>
              <a:t>おこなっていることを知っていた企業</a:t>
            </a:r>
            <a:r>
              <a:rPr lang="en-US" altLang="en-US" sz="2400" b="1" dirty="0" smtClean="0">
                <a:latin typeface="メイリオ"/>
                <a:ea typeface="メイリオ"/>
                <a:cs typeface="メイリオ"/>
              </a:rPr>
              <a:t>・</a:t>
            </a:r>
            <a:r>
              <a:rPr lang="ja-JP" altLang="en-US" sz="2400" b="1" dirty="0" smtClean="0">
                <a:latin typeface="メイリオ"/>
                <a:ea typeface="メイリオ"/>
                <a:cs typeface="メイリオ"/>
              </a:rPr>
              <a:t>組織数</a:t>
            </a:r>
            <a:endParaRPr kumimoji="1" lang="ja-JP" altLang="en-US" sz="2400" b="1" dirty="0">
              <a:latin typeface="メイリオ"/>
              <a:ea typeface="メイリオ"/>
              <a:cs typeface="メイリオ"/>
            </a:endParaRPr>
          </a:p>
        </p:txBody>
      </p:sp>
      <p:sp>
        <p:nvSpPr>
          <p:cNvPr id="14" name="テキスト ボックス 13"/>
          <p:cNvSpPr txBox="1"/>
          <p:nvPr/>
        </p:nvSpPr>
        <p:spPr>
          <a:xfrm>
            <a:off x="282213" y="899145"/>
            <a:ext cx="8731694" cy="954107"/>
          </a:xfrm>
          <a:prstGeom prst="rect">
            <a:avLst/>
          </a:prstGeom>
          <a:noFill/>
        </p:spPr>
        <p:txBody>
          <a:bodyPr wrap="square" rtlCol="0">
            <a:spAutoFit/>
          </a:bodyPr>
          <a:lstStyle/>
          <a:p>
            <a:pPr marL="285750" indent="-285750">
              <a:buFont typeface="Wingdings" charset="2"/>
              <a:buChar char="p"/>
            </a:pPr>
            <a:r>
              <a:rPr lang="ja-JP" altLang="en-US" sz="2800" b="1" dirty="0" smtClean="0">
                <a:latin typeface="メイリオ"/>
                <a:ea typeface="メイリオ"/>
                <a:cs typeface="メイリオ"/>
              </a:rPr>
              <a:t>就活時</a:t>
            </a:r>
            <a:r>
              <a:rPr lang="en-US" altLang="ja-JP" sz="2800" b="1" dirty="0" smtClean="0">
                <a:latin typeface="メイリオ"/>
                <a:ea typeface="メイリオ"/>
                <a:cs typeface="メイリオ"/>
              </a:rPr>
              <a:t>LGBT</a:t>
            </a:r>
            <a:r>
              <a:rPr lang="ja-JP" altLang="en-US" sz="2800" b="1" dirty="0" smtClean="0">
                <a:latin typeface="メイリオ"/>
                <a:ea typeface="メイリオ"/>
                <a:cs typeface="メイリオ"/>
              </a:rPr>
              <a:t>への施策を行う企業を</a:t>
            </a:r>
            <a:endParaRPr lang="en-US" altLang="ja-JP" sz="2800" b="1" dirty="0" smtClean="0">
              <a:latin typeface="メイリオ"/>
              <a:ea typeface="メイリオ"/>
              <a:cs typeface="メイリオ"/>
            </a:endParaRPr>
          </a:p>
          <a:p>
            <a:r>
              <a:rPr lang="ja-JP" altLang="ja-JP" sz="2800" b="1" dirty="0">
                <a:solidFill>
                  <a:srgbClr val="FF6600"/>
                </a:solidFill>
                <a:latin typeface="メイリオ"/>
                <a:ea typeface="メイリオ"/>
                <a:cs typeface="メイリオ"/>
              </a:rPr>
              <a:t>　</a:t>
            </a:r>
            <a:r>
              <a:rPr lang="en-US" altLang="ja-JP" sz="2800" b="1" u="sng" dirty="0" smtClean="0">
                <a:solidFill>
                  <a:srgbClr val="FF6600"/>
                </a:solidFill>
                <a:latin typeface="メイリオ"/>
                <a:ea typeface="メイリオ"/>
                <a:cs typeface="メイリオ"/>
              </a:rPr>
              <a:t>1</a:t>
            </a:r>
            <a:r>
              <a:rPr lang="ja-JP" altLang="en-US" sz="2800" b="1" u="sng" dirty="0">
                <a:solidFill>
                  <a:srgbClr val="FF6600"/>
                </a:solidFill>
                <a:latin typeface="メイリオ"/>
                <a:ea typeface="メイリオ"/>
                <a:cs typeface="メイリオ"/>
              </a:rPr>
              <a:t>社も知らなかった</a:t>
            </a:r>
            <a:r>
              <a:rPr lang="ja-JP" altLang="en-US" sz="2800" b="1" dirty="0">
                <a:latin typeface="メイリオ"/>
                <a:ea typeface="メイリオ"/>
                <a:cs typeface="メイリオ"/>
              </a:rPr>
              <a:t>人は</a:t>
            </a:r>
            <a:r>
              <a:rPr lang="ja-JP" altLang="en-US" sz="2800" b="1" dirty="0" smtClean="0">
                <a:latin typeface="メイリオ"/>
                <a:ea typeface="メイリオ"/>
                <a:cs typeface="メイリオ"/>
              </a:rPr>
              <a:t>、</a:t>
            </a:r>
            <a:r>
              <a:rPr lang="ja-JP" altLang="en-US" sz="2800" b="1" u="sng" dirty="0" smtClean="0">
                <a:solidFill>
                  <a:srgbClr val="FF6600"/>
                </a:solidFill>
                <a:latin typeface="メイリオ"/>
                <a:ea typeface="メイリオ"/>
                <a:cs typeface="メイリオ"/>
              </a:rPr>
              <a:t>半数以上</a:t>
            </a:r>
            <a:endParaRPr lang="en-US" altLang="ja-JP" sz="2800" b="1" u="sng" dirty="0">
              <a:solidFill>
                <a:srgbClr val="FF6600"/>
              </a:solidFill>
              <a:latin typeface="メイリオ"/>
              <a:ea typeface="メイリオ"/>
              <a:cs typeface="メイリオ"/>
            </a:endParaRPr>
          </a:p>
        </p:txBody>
      </p:sp>
      <p:sp>
        <p:nvSpPr>
          <p:cNvPr id="15" name="テキスト ボックス 14"/>
          <p:cNvSpPr txBox="1"/>
          <p:nvPr/>
        </p:nvSpPr>
        <p:spPr>
          <a:xfrm>
            <a:off x="5783496" y="4239157"/>
            <a:ext cx="3216778" cy="954107"/>
          </a:xfrm>
          <a:prstGeom prst="rect">
            <a:avLst/>
          </a:prstGeom>
          <a:noFill/>
        </p:spPr>
        <p:txBody>
          <a:bodyPr wrap="square" rtlCol="0">
            <a:spAutoFit/>
          </a:bodyPr>
          <a:lstStyle/>
          <a:p>
            <a:r>
              <a:rPr lang="ja-JP" altLang="en-US" sz="1400" dirty="0" smtClean="0">
                <a:latin typeface="メイリオ"/>
                <a:ea typeface="メイリオ"/>
                <a:cs typeface="メイリオ"/>
              </a:rPr>
              <a:t>*</a:t>
            </a:r>
            <a:r>
              <a:rPr lang="en-US" altLang="ja-JP" sz="1400" dirty="0" smtClean="0">
                <a:latin typeface="メイリオ"/>
                <a:ea typeface="メイリオ"/>
                <a:cs typeface="メイリオ"/>
              </a:rPr>
              <a:t>LGBT</a:t>
            </a:r>
            <a:r>
              <a:rPr lang="ja-JP" altLang="en-US" sz="1400" dirty="0" smtClean="0">
                <a:latin typeface="メイリオ"/>
                <a:ea typeface="メイリオ"/>
                <a:cs typeface="メイリオ"/>
              </a:rPr>
              <a:t>への施策：</a:t>
            </a:r>
            <a:endParaRPr lang="en-US" altLang="ja-JP" sz="1400" dirty="0" smtClean="0">
              <a:latin typeface="メイリオ"/>
              <a:ea typeface="メイリオ"/>
              <a:cs typeface="メイリオ"/>
            </a:endParaRPr>
          </a:p>
          <a:p>
            <a:r>
              <a:rPr lang="en-US" altLang="ja-JP" sz="1400" dirty="0">
                <a:latin typeface="メイリオ"/>
                <a:ea typeface="メイリオ"/>
                <a:cs typeface="メイリオ"/>
              </a:rPr>
              <a:t> </a:t>
            </a:r>
            <a:r>
              <a:rPr lang="en-US" altLang="ja-JP" sz="1400" dirty="0" smtClean="0">
                <a:latin typeface="メイリオ"/>
                <a:ea typeface="メイリオ"/>
                <a:cs typeface="メイリオ"/>
              </a:rPr>
              <a:t> LGBT</a:t>
            </a:r>
            <a:r>
              <a:rPr lang="ja-JP" altLang="en-US" sz="1400" dirty="0" smtClean="0">
                <a:latin typeface="メイリオ"/>
                <a:ea typeface="メイリオ"/>
                <a:cs typeface="メイリオ"/>
              </a:rPr>
              <a:t>に</a:t>
            </a:r>
            <a:r>
              <a:rPr lang="ja-JP" altLang="en-US" sz="1400" dirty="0">
                <a:latin typeface="メイリオ"/>
                <a:ea typeface="メイリオ"/>
                <a:cs typeface="メイリオ"/>
              </a:rPr>
              <a:t>関する職場研修の実施や</a:t>
            </a:r>
            <a:r>
              <a:rPr lang="ja-JP" altLang="en-US" sz="1400" dirty="0" smtClean="0">
                <a:latin typeface="メイリオ"/>
                <a:ea typeface="メイリオ"/>
                <a:cs typeface="メイリオ"/>
              </a:rPr>
              <a:t>、</a:t>
            </a:r>
            <a:endParaRPr lang="en-US" altLang="ja-JP" sz="1400" dirty="0" smtClean="0">
              <a:latin typeface="メイリオ"/>
              <a:ea typeface="メイリオ"/>
              <a:cs typeface="メイリオ"/>
            </a:endParaRPr>
          </a:p>
          <a:p>
            <a:r>
              <a:rPr lang="en-US" altLang="ja-JP" sz="1400" dirty="0">
                <a:latin typeface="メイリオ"/>
                <a:ea typeface="メイリオ"/>
                <a:cs typeface="メイリオ"/>
              </a:rPr>
              <a:t> </a:t>
            </a:r>
            <a:r>
              <a:rPr lang="en-US" altLang="ja-JP" sz="1400" dirty="0" smtClean="0">
                <a:latin typeface="メイリオ"/>
                <a:ea typeface="メイリオ"/>
                <a:cs typeface="メイリオ"/>
              </a:rPr>
              <a:t> </a:t>
            </a:r>
            <a:r>
              <a:rPr lang="ja-JP" altLang="en-US" sz="1400" dirty="0" smtClean="0">
                <a:latin typeface="メイリオ"/>
                <a:ea typeface="メイリオ"/>
                <a:cs typeface="メイリオ"/>
              </a:rPr>
              <a:t>社内</a:t>
            </a:r>
            <a:r>
              <a:rPr lang="ja-JP" altLang="en-US" sz="1400" dirty="0">
                <a:latin typeface="メイリオ"/>
                <a:ea typeface="メイリオ"/>
                <a:cs typeface="メイリオ"/>
              </a:rPr>
              <a:t>規定、制度構築など、職場</a:t>
            </a:r>
            <a:r>
              <a:rPr lang="ja-JP" altLang="en-US" sz="1400" dirty="0" smtClean="0">
                <a:latin typeface="メイリオ"/>
                <a:ea typeface="メイリオ"/>
                <a:cs typeface="メイリオ"/>
              </a:rPr>
              <a:t>整備</a:t>
            </a:r>
            <a:endParaRPr lang="en-US" altLang="ja-JP" sz="1400" dirty="0" smtClean="0">
              <a:latin typeface="メイリオ"/>
              <a:ea typeface="メイリオ"/>
              <a:cs typeface="メイリオ"/>
            </a:endParaRPr>
          </a:p>
          <a:p>
            <a:r>
              <a:rPr lang="en-US" altLang="ja-JP" sz="1400" dirty="0">
                <a:latin typeface="メイリオ"/>
                <a:ea typeface="メイリオ"/>
                <a:cs typeface="メイリオ"/>
              </a:rPr>
              <a:t> </a:t>
            </a:r>
            <a:r>
              <a:rPr lang="en-US" altLang="ja-JP" sz="1400" dirty="0" smtClean="0">
                <a:latin typeface="メイリオ"/>
                <a:ea typeface="メイリオ"/>
                <a:cs typeface="メイリオ"/>
              </a:rPr>
              <a:t> </a:t>
            </a:r>
            <a:r>
              <a:rPr lang="ja-JP" altLang="en-US" sz="1400" dirty="0" smtClean="0">
                <a:latin typeface="メイリオ"/>
                <a:ea typeface="メイリオ"/>
                <a:cs typeface="メイリオ"/>
              </a:rPr>
              <a:t>の</a:t>
            </a:r>
            <a:r>
              <a:rPr lang="ja-JP" altLang="en-US" sz="1400" dirty="0">
                <a:latin typeface="メイリオ"/>
                <a:ea typeface="メイリオ"/>
                <a:cs typeface="メイリオ"/>
              </a:rPr>
              <a:t>ための</a:t>
            </a:r>
            <a:r>
              <a:rPr lang="ja-JP" altLang="en-US" sz="1400" dirty="0" smtClean="0">
                <a:latin typeface="メイリオ"/>
                <a:ea typeface="メイリオ"/>
                <a:cs typeface="メイリオ"/>
              </a:rPr>
              <a:t>施策と定義</a:t>
            </a:r>
            <a:endParaRPr kumimoji="1" lang="ja-JP" altLang="en-US" sz="1400" dirty="0">
              <a:latin typeface="メイリオ"/>
              <a:ea typeface="メイリオ"/>
              <a:cs typeface="メイリオ"/>
            </a:endParaRPr>
          </a:p>
        </p:txBody>
      </p:sp>
      <p:cxnSp>
        <p:nvCxnSpPr>
          <p:cNvPr id="16" name="直線コネクタ 15"/>
          <p:cNvCxnSpPr/>
          <p:nvPr/>
        </p:nvCxnSpPr>
        <p:spPr>
          <a:xfrm>
            <a:off x="2119967" y="4164452"/>
            <a:ext cx="755816" cy="0"/>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5783496" y="3391731"/>
            <a:ext cx="567362" cy="0"/>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直線コネクタ 21"/>
          <p:cNvCxnSpPr>
            <a:stCxn id="23" idx="3"/>
          </p:cNvCxnSpPr>
          <p:nvPr/>
        </p:nvCxnSpPr>
        <p:spPr>
          <a:xfrm flipV="1">
            <a:off x="2338143" y="2704435"/>
            <a:ext cx="905434" cy="323165"/>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1255795" y="2704434"/>
            <a:ext cx="1082348" cy="646331"/>
          </a:xfrm>
          <a:prstGeom prst="rect">
            <a:avLst/>
          </a:prstGeom>
          <a:noFill/>
        </p:spPr>
        <p:txBody>
          <a:bodyPr wrap="none" rtlCol="0">
            <a:spAutoFit/>
          </a:bodyPr>
          <a:lstStyle/>
          <a:p>
            <a:pPr algn="ctr"/>
            <a:r>
              <a:rPr lang="en-US" altLang="ja-JP" b="1" dirty="0" smtClean="0">
                <a:latin typeface="メイリオ"/>
                <a:ea typeface="メイリオ"/>
                <a:cs typeface="メイリオ"/>
              </a:rPr>
              <a:t>6~10</a:t>
            </a:r>
            <a:r>
              <a:rPr kumimoji="1" lang="ja-JP" altLang="en-US" b="1" dirty="0" smtClean="0">
                <a:latin typeface="メイリオ"/>
                <a:ea typeface="メイリオ"/>
                <a:cs typeface="メイリオ"/>
              </a:rPr>
              <a:t>社</a:t>
            </a:r>
            <a:endParaRPr kumimoji="1" lang="en-US" altLang="ja-JP" b="1" dirty="0" smtClean="0">
              <a:latin typeface="メイリオ"/>
              <a:ea typeface="メイリオ"/>
              <a:cs typeface="メイリオ"/>
            </a:endParaRPr>
          </a:p>
          <a:p>
            <a:pPr algn="ctr"/>
            <a:r>
              <a:rPr lang="en-US" altLang="ja-JP" b="1" dirty="0" smtClean="0">
                <a:latin typeface="メイリオ"/>
                <a:ea typeface="メイリオ"/>
                <a:cs typeface="メイリオ"/>
              </a:rPr>
              <a:t>9.5%</a:t>
            </a:r>
            <a:endParaRPr kumimoji="1" lang="ja-JP" altLang="en-US" b="1" dirty="0">
              <a:latin typeface="メイリオ"/>
              <a:ea typeface="メイリオ"/>
              <a:cs typeface="メイリオ"/>
            </a:endParaRPr>
          </a:p>
        </p:txBody>
      </p:sp>
      <p:cxnSp>
        <p:nvCxnSpPr>
          <p:cNvPr id="24" name="直線コネクタ 23"/>
          <p:cNvCxnSpPr/>
          <p:nvPr/>
        </p:nvCxnSpPr>
        <p:spPr>
          <a:xfrm>
            <a:off x="2714766" y="2293783"/>
            <a:ext cx="1222585" cy="0"/>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1525167" y="1970615"/>
            <a:ext cx="1189599" cy="646331"/>
          </a:xfrm>
          <a:prstGeom prst="rect">
            <a:avLst/>
          </a:prstGeom>
          <a:noFill/>
        </p:spPr>
        <p:txBody>
          <a:bodyPr wrap="none" rtlCol="0">
            <a:spAutoFit/>
          </a:bodyPr>
          <a:lstStyle/>
          <a:p>
            <a:pPr algn="ctr"/>
            <a:r>
              <a:rPr lang="en-US" altLang="ja-JP" b="1" dirty="0" smtClean="0">
                <a:latin typeface="メイリオ"/>
                <a:ea typeface="メイリオ"/>
                <a:cs typeface="メイリオ"/>
              </a:rPr>
              <a:t>11</a:t>
            </a:r>
            <a:r>
              <a:rPr kumimoji="1" lang="ja-JP" altLang="en-US" b="1" dirty="0" smtClean="0">
                <a:latin typeface="メイリオ"/>
                <a:ea typeface="メイリオ"/>
                <a:cs typeface="メイリオ"/>
              </a:rPr>
              <a:t>社以上</a:t>
            </a:r>
            <a:endParaRPr kumimoji="1" lang="en-US" altLang="ja-JP" b="1" dirty="0" smtClean="0">
              <a:latin typeface="メイリオ"/>
              <a:ea typeface="メイリオ"/>
              <a:cs typeface="メイリオ"/>
            </a:endParaRPr>
          </a:p>
          <a:p>
            <a:pPr algn="ctr"/>
            <a:r>
              <a:rPr lang="en-US" altLang="ja-JP" b="1" dirty="0" smtClean="0">
                <a:latin typeface="メイリオ"/>
                <a:ea typeface="メイリオ"/>
                <a:cs typeface="メイリオ"/>
              </a:rPr>
              <a:t>4.6%</a:t>
            </a:r>
            <a:endParaRPr kumimoji="1" lang="ja-JP" altLang="en-US" b="1" dirty="0">
              <a:latin typeface="メイリオ"/>
              <a:ea typeface="メイリオ"/>
              <a:cs typeface="メイリオ"/>
            </a:endParaRPr>
          </a:p>
        </p:txBody>
      </p:sp>
      <p:sp>
        <p:nvSpPr>
          <p:cNvPr id="31" name="テキスト ボックス 30"/>
          <p:cNvSpPr txBox="1"/>
          <p:nvPr/>
        </p:nvSpPr>
        <p:spPr>
          <a:xfrm>
            <a:off x="3521986" y="3286528"/>
            <a:ext cx="1645302" cy="954107"/>
          </a:xfrm>
          <a:prstGeom prst="rect">
            <a:avLst/>
          </a:prstGeom>
          <a:noFill/>
        </p:spPr>
        <p:txBody>
          <a:bodyPr wrap="none" rtlCol="0">
            <a:spAutoFit/>
          </a:bodyPr>
          <a:lstStyle/>
          <a:p>
            <a:pPr algn="ctr"/>
            <a:r>
              <a:rPr kumimoji="1" lang="en-US" altLang="ja-JP" sz="2800" b="1" dirty="0" smtClean="0">
                <a:latin typeface="メイリオ"/>
                <a:ea typeface="メイリオ"/>
                <a:cs typeface="メイリオ"/>
              </a:rPr>
              <a:t>10</a:t>
            </a:r>
            <a:r>
              <a:rPr lang="ja-JP" altLang="en-US" sz="2800" b="1" dirty="0" smtClean="0">
                <a:latin typeface="メイリオ"/>
                <a:ea typeface="メイリオ"/>
                <a:cs typeface="メイリオ"/>
              </a:rPr>
              <a:t>社</a:t>
            </a:r>
            <a:r>
              <a:rPr kumimoji="1" lang="ja-JP" altLang="en-US" sz="2400" b="1" dirty="0" smtClean="0">
                <a:latin typeface="メイリオ"/>
                <a:ea typeface="メイリオ"/>
                <a:cs typeface="メイリオ"/>
              </a:rPr>
              <a:t>以下</a:t>
            </a:r>
            <a:endParaRPr kumimoji="1" lang="en-US" altLang="ja-JP" sz="2400" b="1" dirty="0" smtClean="0">
              <a:latin typeface="メイリオ"/>
              <a:ea typeface="メイリオ"/>
              <a:cs typeface="メイリオ"/>
            </a:endParaRPr>
          </a:p>
          <a:p>
            <a:pPr algn="ctr"/>
            <a:r>
              <a:rPr lang="en-US" altLang="ja-JP" sz="2800" b="1" dirty="0" smtClean="0">
                <a:latin typeface="メイリオ"/>
                <a:ea typeface="メイリオ"/>
                <a:cs typeface="メイリオ"/>
              </a:rPr>
              <a:t>95.4%</a:t>
            </a:r>
            <a:endParaRPr kumimoji="1" lang="ja-JP" altLang="en-US" sz="2800" b="1" dirty="0">
              <a:latin typeface="メイリオ"/>
              <a:ea typeface="メイリオ"/>
              <a:cs typeface="メイリオ"/>
            </a:endParaRPr>
          </a:p>
        </p:txBody>
      </p:sp>
      <p:sp>
        <p:nvSpPr>
          <p:cNvPr id="21" name="テキスト ボックス 20"/>
          <p:cNvSpPr txBox="1"/>
          <p:nvPr/>
        </p:nvSpPr>
        <p:spPr>
          <a:xfrm>
            <a:off x="0" y="5744466"/>
            <a:ext cx="9144000" cy="400110"/>
          </a:xfrm>
          <a:prstGeom prst="rect">
            <a:avLst/>
          </a:prstGeom>
          <a:noFill/>
        </p:spPr>
        <p:txBody>
          <a:bodyPr wrap="square" rtlCol="0">
            <a:spAutoFit/>
          </a:bodyPr>
          <a:lstStyle/>
          <a:p>
            <a:pPr marL="342900" indent="-342900">
              <a:buClr>
                <a:schemeClr val="tx1"/>
              </a:buClr>
              <a:buFont typeface="Wingdings" charset="2"/>
              <a:buChar char="ü"/>
            </a:pPr>
            <a:r>
              <a:rPr lang="ja-JP" altLang="en-US" sz="2000" b="1" dirty="0" smtClean="0">
                <a:solidFill>
                  <a:srgbClr val="000000"/>
                </a:solidFill>
                <a:latin typeface="メイリオ"/>
                <a:ea typeface="メイリオ"/>
                <a:cs typeface="メイリオ"/>
              </a:rPr>
              <a:t>困難</a:t>
            </a:r>
            <a:r>
              <a:rPr lang="ja-JP" altLang="en-US" sz="2000" b="1" dirty="0">
                <a:solidFill>
                  <a:srgbClr val="000000"/>
                </a:solidFill>
                <a:latin typeface="メイリオ"/>
                <a:ea typeface="メイリオ"/>
                <a:cs typeface="メイリオ"/>
              </a:rPr>
              <a:t>の背景には、企業の</a:t>
            </a:r>
            <a:r>
              <a:rPr lang="en-US" altLang="ja-JP" sz="2000" b="1" dirty="0">
                <a:solidFill>
                  <a:srgbClr val="000000"/>
                </a:solidFill>
                <a:latin typeface="メイリオ"/>
                <a:ea typeface="メイリオ"/>
                <a:cs typeface="メイリオ"/>
              </a:rPr>
              <a:t>LGBT</a:t>
            </a:r>
            <a:r>
              <a:rPr lang="ja-JP" altLang="en-US" sz="2000" b="1" dirty="0">
                <a:solidFill>
                  <a:srgbClr val="000000"/>
                </a:solidFill>
                <a:latin typeface="メイリオ"/>
                <a:ea typeface="メイリオ"/>
                <a:cs typeface="メイリオ"/>
              </a:rPr>
              <a:t>施策に関する情報の欠如</a:t>
            </a:r>
            <a:r>
              <a:rPr lang="ja-JP" altLang="en-US" sz="2000" b="1" dirty="0" smtClean="0">
                <a:solidFill>
                  <a:srgbClr val="000000"/>
                </a:solidFill>
                <a:latin typeface="メイリオ"/>
                <a:ea typeface="メイリオ"/>
                <a:cs typeface="メイリオ"/>
              </a:rPr>
              <a:t>も考えられる</a:t>
            </a:r>
            <a:endParaRPr lang="en-US" altLang="ja-JP" sz="2000" b="1" dirty="0">
              <a:latin typeface="メイリオ"/>
              <a:ea typeface="メイリオ"/>
              <a:cs typeface="メイリオ"/>
            </a:endParaRPr>
          </a:p>
        </p:txBody>
      </p:sp>
      <p:sp>
        <p:nvSpPr>
          <p:cNvPr id="30" name="正方形/長方形 29"/>
          <p:cNvSpPr/>
          <p:nvPr/>
        </p:nvSpPr>
        <p:spPr>
          <a:xfrm>
            <a:off x="6546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32" name="正方形/長方形 31"/>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33" name="正方形/長方形 32"/>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34" name="正方形/長方形 33"/>
          <p:cNvSpPr/>
          <p:nvPr/>
        </p:nvSpPr>
        <p:spPr>
          <a:xfrm>
            <a:off x="8490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
        <p:nvSpPr>
          <p:cNvPr id="35"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33</a:t>
            </a:fld>
            <a:endParaRPr kumimoji="1" lang="ja-JP" altLang="en-US" dirty="0"/>
          </a:p>
        </p:txBody>
      </p:sp>
      <p:sp>
        <p:nvSpPr>
          <p:cNvPr id="36" name="テキスト ボックス 35"/>
          <p:cNvSpPr txBox="1"/>
          <p:nvPr/>
        </p:nvSpPr>
        <p:spPr>
          <a:xfrm>
            <a:off x="5297061" y="5217228"/>
            <a:ext cx="690213" cy="276999"/>
          </a:xfrm>
          <a:prstGeom prst="rect">
            <a:avLst/>
          </a:prstGeom>
          <a:noFill/>
        </p:spPr>
        <p:txBody>
          <a:bodyPr wrap="none" rtlCol="0">
            <a:spAutoFit/>
          </a:bodyPr>
          <a:lstStyle/>
          <a:p>
            <a:r>
              <a:rPr kumimoji="1" lang="en-US" altLang="ja-JP" sz="1200" dirty="0" smtClean="0">
                <a:latin typeface="メイリオ"/>
                <a:ea typeface="メイリオ"/>
                <a:cs typeface="メイリオ"/>
              </a:rPr>
              <a:t>n=241</a:t>
            </a:r>
            <a:endParaRPr kumimoji="1" lang="ja-JP" altLang="en-US" sz="1200" dirty="0">
              <a:latin typeface="メイリオ"/>
              <a:ea typeface="メイリオ"/>
              <a:cs typeface="メイリオ"/>
            </a:endParaRPr>
          </a:p>
        </p:txBody>
      </p:sp>
    </p:spTree>
    <p:extLst>
      <p:ext uri="{BB962C8B-B14F-4D97-AF65-F5344CB8AC3E}">
        <p14:creationId xmlns:p14="http://schemas.microsoft.com/office/powerpoint/2010/main" val="375962896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tnm.png"/>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17515" y="1389530"/>
            <a:ext cx="8129610" cy="3585882"/>
          </a:xfrm>
          <a:prstGeom prst="rect">
            <a:avLst/>
          </a:prstGeom>
        </p:spPr>
      </p:pic>
      <p:sp>
        <p:nvSpPr>
          <p:cNvPr id="7" name="正方形/長方形 6"/>
          <p:cNvSpPr/>
          <p:nvPr/>
        </p:nvSpPr>
        <p:spPr>
          <a:xfrm>
            <a:off x="0" y="2517544"/>
            <a:ext cx="9143999" cy="707886"/>
          </a:xfrm>
          <a:prstGeom prst="rect">
            <a:avLst/>
          </a:prstGeom>
        </p:spPr>
        <p:txBody>
          <a:bodyPr wrap="square">
            <a:spAutoFit/>
          </a:bodyPr>
          <a:lstStyle/>
          <a:p>
            <a:pPr algn="ctr"/>
            <a:r>
              <a:rPr lang="ja-JP" altLang="en-US" sz="4000" b="1" dirty="0" smtClean="0">
                <a:latin typeface="メイリオ"/>
                <a:ea typeface="メイリオ"/>
                <a:cs typeface="メイリオ"/>
              </a:rPr>
              <a:t>内定後は困らないでしょ？</a:t>
            </a:r>
            <a:endParaRPr lang="en-US" altLang="ja-JP" sz="4000" b="1" dirty="0" smtClean="0">
              <a:latin typeface="メイリオ"/>
              <a:ea typeface="メイリオ"/>
              <a:cs typeface="メイリオ"/>
            </a:endParaRPr>
          </a:p>
        </p:txBody>
      </p:sp>
      <p:sp>
        <p:nvSpPr>
          <p:cNvPr id="8"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34</a:t>
            </a:fld>
            <a:endParaRPr kumimoji="1" lang="ja-JP" altLang="en-US" dirty="0"/>
          </a:p>
        </p:txBody>
      </p:sp>
    </p:spTree>
    <p:extLst>
      <p:ext uri="{BB962C8B-B14F-4D97-AF65-F5344CB8AC3E}">
        <p14:creationId xmlns:p14="http://schemas.microsoft.com/office/powerpoint/2010/main" val="44539610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a16="http://schemas.microsoft.com/office/drawing/2014/main" xmlns="" id="{B72F74E8-AB7A-4E29-91C3-7644AB9331DE}"/>
              </a:ext>
            </a:extLst>
          </p:cNvPr>
          <p:cNvSpPr/>
          <p:nvPr/>
        </p:nvSpPr>
        <p:spPr>
          <a:xfrm>
            <a:off x="0" y="16543"/>
            <a:ext cx="7279761" cy="1251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latin typeface="メイリオ"/>
              <a:ea typeface="メイリオ"/>
              <a:cs typeface="メイリオ"/>
            </a:endParaRPr>
          </a:p>
        </p:txBody>
      </p:sp>
      <p:cxnSp>
        <p:nvCxnSpPr>
          <p:cNvPr id="9" name="直線コネクタ 8"/>
          <p:cNvCxnSpPr/>
          <p:nvPr/>
        </p:nvCxnSpPr>
        <p:spPr>
          <a:xfrm>
            <a:off x="265792" y="761645"/>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36260" y="258271"/>
            <a:ext cx="7043501" cy="461665"/>
          </a:xfrm>
          <a:prstGeom prst="rect">
            <a:avLst/>
          </a:prstGeom>
          <a:noFill/>
        </p:spPr>
        <p:txBody>
          <a:bodyPr wrap="square" rtlCol="0">
            <a:spAutoFit/>
          </a:bodyPr>
          <a:lstStyle/>
          <a:p>
            <a:r>
              <a:rPr lang="ja-JP" altLang="en-US" sz="2400" b="1" dirty="0" smtClean="0">
                <a:latin typeface="メイリオ"/>
                <a:ea typeface="メイリオ"/>
                <a:cs typeface="メイリオ"/>
              </a:rPr>
              <a:t>就職時、</a:t>
            </a:r>
            <a:r>
              <a:rPr lang="en-US" altLang="ja-JP" sz="2400" b="1" dirty="0" smtClean="0">
                <a:latin typeface="メイリオ"/>
                <a:ea typeface="メイリオ"/>
                <a:cs typeface="メイリオ"/>
              </a:rPr>
              <a:t>SOGI</a:t>
            </a:r>
            <a:r>
              <a:rPr lang="ja-JP" altLang="en-US" sz="2400" b="1" dirty="0" smtClean="0">
                <a:latin typeface="メイリオ"/>
                <a:ea typeface="メイリオ"/>
                <a:cs typeface="メイリオ"/>
              </a:rPr>
              <a:t>による困難や</a:t>
            </a:r>
            <a:r>
              <a:rPr lang="en-US" altLang="ja-JP" sz="2400" b="1" dirty="0" smtClean="0">
                <a:latin typeface="メイリオ"/>
                <a:ea typeface="メイリオ"/>
                <a:cs typeface="メイリオ"/>
              </a:rPr>
              <a:t>SOGI</a:t>
            </a:r>
            <a:r>
              <a:rPr lang="ja-JP" altLang="en-US" sz="2400" b="1" dirty="0" smtClean="0">
                <a:latin typeface="メイリオ"/>
                <a:ea typeface="メイリオ"/>
                <a:cs typeface="メイリオ"/>
              </a:rPr>
              <a:t>ハラの経験</a:t>
            </a:r>
            <a:endParaRPr lang="ja-JP" altLang="en-US" sz="2400" b="1" dirty="0">
              <a:latin typeface="メイリオ"/>
              <a:ea typeface="メイリオ"/>
              <a:cs typeface="メイリオ"/>
            </a:endParaRPr>
          </a:p>
        </p:txBody>
      </p:sp>
      <p:sp>
        <p:nvSpPr>
          <p:cNvPr id="14" name="テキスト ボックス 13"/>
          <p:cNvSpPr txBox="1"/>
          <p:nvPr/>
        </p:nvSpPr>
        <p:spPr>
          <a:xfrm>
            <a:off x="0" y="834111"/>
            <a:ext cx="9114538" cy="1384995"/>
          </a:xfrm>
          <a:prstGeom prst="rect">
            <a:avLst/>
          </a:prstGeom>
          <a:noFill/>
        </p:spPr>
        <p:txBody>
          <a:bodyPr wrap="square" rtlCol="0">
            <a:spAutoFit/>
          </a:bodyPr>
          <a:lstStyle/>
          <a:p>
            <a:pPr marL="457200" indent="-457200">
              <a:buClr>
                <a:schemeClr val="tx1"/>
              </a:buClr>
              <a:buFont typeface="Wingdings" charset="2"/>
              <a:buChar char="p"/>
            </a:pPr>
            <a:r>
              <a:rPr lang="ja-JP" altLang="en-US" sz="2800" b="1" dirty="0">
                <a:latin typeface="メイリオ"/>
                <a:ea typeface="メイリオ"/>
                <a:cs typeface="メイリオ"/>
              </a:rPr>
              <a:t>内定後、入社後も</a:t>
            </a:r>
            <a:r>
              <a:rPr lang="en-US" altLang="ja-JP" sz="2800" b="1" dirty="0">
                <a:latin typeface="メイリオ"/>
                <a:ea typeface="メイリオ"/>
                <a:cs typeface="メイリオ"/>
              </a:rPr>
              <a:t>SOGI</a:t>
            </a:r>
            <a:r>
              <a:rPr lang="ja-JP" altLang="en-US" sz="2800" b="1" dirty="0">
                <a:latin typeface="メイリオ"/>
                <a:ea typeface="メイリオ"/>
                <a:cs typeface="メイリオ"/>
              </a:rPr>
              <a:t>による困難等を継続的に</a:t>
            </a:r>
            <a:r>
              <a:rPr lang="ja-JP" altLang="en-US" sz="2800" b="1" dirty="0" smtClean="0">
                <a:latin typeface="メイリオ"/>
                <a:ea typeface="メイリオ"/>
                <a:cs typeface="メイリオ"/>
              </a:rPr>
              <a:t>経験</a:t>
            </a:r>
            <a:endParaRPr lang="en-US" altLang="ja-JP" sz="2800" b="1" dirty="0" smtClean="0">
              <a:latin typeface="メイリオ"/>
              <a:ea typeface="メイリオ"/>
              <a:cs typeface="メイリオ"/>
            </a:endParaRPr>
          </a:p>
          <a:p>
            <a:pPr marL="457200" indent="-457200">
              <a:buClr>
                <a:schemeClr val="tx1"/>
              </a:buClr>
              <a:buFont typeface="Wingdings" charset="2"/>
              <a:buChar char="p"/>
            </a:pPr>
            <a:r>
              <a:rPr lang="ja-JP" altLang="en-US" sz="2800" b="1" u="sng" dirty="0" smtClean="0">
                <a:solidFill>
                  <a:srgbClr val="FF6600"/>
                </a:solidFill>
                <a:latin typeface="メイリオ"/>
                <a:ea typeface="メイリオ"/>
                <a:cs typeface="メイリオ"/>
              </a:rPr>
              <a:t>入社</a:t>
            </a:r>
            <a:r>
              <a:rPr lang="ja-JP" altLang="en-US" sz="2800" b="1" u="sng" dirty="0">
                <a:solidFill>
                  <a:srgbClr val="FF6600"/>
                </a:solidFill>
                <a:latin typeface="メイリオ"/>
                <a:ea typeface="メイリオ"/>
                <a:cs typeface="メイリオ"/>
              </a:rPr>
              <a:t>後</a:t>
            </a:r>
            <a:r>
              <a:rPr lang="en-US" altLang="ja-JP" sz="2800" b="1" u="sng" dirty="0">
                <a:solidFill>
                  <a:srgbClr val="FF6600"/>
                </a:solidFill>
                <a:latin typeface="メイリオ"/>
                <a:ea typeface="メイリオ"/>
                <a:cs typeface="メイリオ"/>
              </a:rPr>
              <a:t>3</a:t>
            </a:r>
            <a:r>
              <a:rPr lang="ja-JP" altLang="en-US" sz="2800" b="1" u="sng" dirty="0" smtClean="0">
                <a:solidFill>
                  <a:srgbClr val="FF6600"/>
                </a:solidFill>
                <a:latin typeface="メイリオ"/>
                <a:ea typeface="メイリオ"/>
                <a:cs typeface="メイリオ"/>
              </a:rPr>
              <a:t>年で</a:t>
            </a:r>
            <a:r>
              <a:rPr lang="en-US" altLang="ja-JP" sz="2800" b="1" u="sng" dirty="0" smtClean="0">
                <a:solidFill>
                  <a:srgbClr val="FF6600"/>
                </a:solidFill>
                <a:latin typeface="メイリオ"/>
                <a:ea typeface="メイリオ"/>
                <a:cs typeface="メイリオ"/>
              </a:rPr>
              <a:t>LGB</a:t>
            </a:r>
            <a:r>
              <a:rPr lang="ja-JP" altLang="en-US" sz="2800" b="1" u="sng" dirty="0" smtClean="0">
                <a:solidFill>
                  <a:srgbClr val="FF6600"/>
                </a:solidFill>
                <a:latin typeface="メイリオ"/>
                <a:ea typeface="メイリオ"/>
                <a:cs typeface="メイリオ"/>
              </a:rPr>
              <a:t>他・トランスジェンダーがともに</a:t>
            </a:r>
            <a:endParaRPr lang="en-US" altLang="ja-JP" sz="2800" b="1" u="sng" dirty="0" smtClean="0">
              <a:solidFill>
                <a:srgbClr val="FF6600"/>
              </a:solidFill>
              <a:latin typeface="メイリオ"/>
              <a:ea typeface="メイリオ"/>
              <a:cs typeface="メイリオ"/>
            </a:endParaRPr>
          </a:p>
          <a:p>
            <a:pPr>
              <a:buClr>
                <a:schemeClr val="tx1"/>
              </a:buClr>
            </a:pPr>
            <a:r>
              <a:rPr lang="ja-JP" altLang="ja-JP" sz="2800" b="1" dirty="0">
                <a:solidFill>
                  <a:srgbClr val="FF6600"/>
                </a:solidFill>
                <a:latin typeface="メイリオ"/>
                <a:ea typeface="メイリオ"/>
                <a:cs typeface="メイリオ"/>
              </a:rPr>
              <a:t> </a:t>
            </a:r>
            <a:r>
              <a:rPr lang="ja-JP" altLang="en-US" sz="2800" b="1" dirty="0" smtClean="0">
                <a:solidFill>
                  <a:srgbClr val="FF6600"/>
                </a:solidFill>
                <a:latin typeface="メイリオ"/>
                <a:ea typeface="メイリオ"/>
                <a:cs typeface="メイリオ"/>
              </a:rPr>
              <a:t>   </a:t>
            </a:r>
            <a:r>
              <a:rPr lang="ja-JP" altLang="en-US" sz="2800" b="1" u="sng" dirty="0" smtClean="0">
                <a:solidFill>
                  <a:srgbClr val="FF6600"/>
                </a:solidFill>
                <a:latin typeface="メイリオ"/>
                <a:ea typeface="メイリオ"/>
                <a:cs typeface="メイリオ"/>
              </a:rPr>
              <a:t>困難</a:t>
            </a:r>
            <a:r>
              <a:rPr lang="ja-JP" altLang="en-US" sz="2800" b="1" u="sng" dirty="0">
                <a:solidFill>
                  <a:srgbClr val="FF6600"/>
                </a:solidFill>
                <a:latin typeface="メイリオ"/>
                <a:ea typeface="メイリオ"/>
                <a:cs typeface="メイリオ"/>
              </a:rPr>
              <a:t>等経験が</a:t>
            </a:r>
            <a:r>
              <a:rPr lang="en-US" altLang="ja-JP" sz="2800" b="1" u="sng" dirty="0">
                <a:solidFill>
                  <a:srgbClr val="FF6600"/>
                </a:solidFill>
                <a:latin typeface="メイリオ"/>
                <a:ea typeface="メイリオ"/>
                <a:cs typeface="メイリオ"/>
              </a:rPr>
              <a:t>9</a:t>
            </a:r>
            <a:r>
              <a:rPr lang="ja-JP" altLang="en-US" sz="2800" b="1" u="sng" dirty="0">
                <a:solidFill>
                  <a:srgbClr val="FF6600"/>
                </a:solidFill>
                <a:latin typeface="メイリオ"/>
                <a:ea typeface="メイリオ"/>
                <a:cs typeface="メイリオ"/>
              </a:rPr>
              <a:t>割を</a:t>
            </a:r>
            <a:r>
              <a:rPr lang="ja-JP" altLang="en-US" sz="2800" b="1" u="sng" dirty="0" smtClean="0">
                <a:solidFill>
                  <a:srgbClr val="FF6600"/>
                </a:solidFill>
                <a:latin typeface="メイリオ"/>
                <a:ea typeface="メイリオ"/>
                <a:cs typeface="メイリオ"/>
              </a:rPr>
              <a:t>超える</a:t>
            </a:r>
            <a:endParaRPr lang="en-US" altLang="ja-JP" sz="2800" b="1" dirty="0">
              <a:latin typeface="メイリオ"/>
              <a:ea typeface="メイリオ"/>
              <a:cs typeface="メイリオ"/>
            </a:endParaRPr>
          </a:p>
        </p:txBody>
      </p:sp>
      <p:graphicFrame>
        <p:nvGraphicFramePr>
          <p:cNvPr id="46" name="グラフ 45"/>
          <p:cNvGraphicFramePr>
            <a:graphicFrameLocks/>
          </p:cNvGraphicFramePr>
          <p:nvPr>
            <p:extLst>
              <p:ext uri="{D42A27DB-BD31-4B8C-83A1-F6EECF244321}">
                <p14:modId xmlns:p14="http://schemas.microsoft.com/office/powerpoint/2010/main" val="2470420364"/>
              </p:ext>
            </p:extLst>
          </p:nvPr>
        </p:nvGraphicFramePr>
        <p:xfrm>
          <a:off x="342900" y="3008756"/>
          <a:ext cx="2635857" cy="30506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グラフ 47"/>
          <p:cNvGraphicFramePr>
            <a:graphicFrameLocks/>
          </p:cNvGraphicFramePr>
          <p:nvPr>
            <p:extLst>
              <p:ext uri="{D42A27DB-BD31-4B8C-83A1-F6EECF244321}">
                <p14:modId xmlns:p14="http://schemas.microsoft.com/office/powerpoint/2010/main" val="325579688"/>
              </p:ext>
            </p:extLst>
          </p:nvPr>
        </p:nvGraphicFramePr>
        <p:xfrm>
          <a:off x="3084097" y="2846603"/>
          <a:ext cx="2931724" cy="30403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0" name="グラフ 59"/>
          <p:cNvGraphicFramePr>
            <a:graphicFrameLocks/>
          </p:cNvGraphicFramePr>
          <p:nvPr>
            <p:extLst>
              <p:ext uri="{D42A27DB-BD31-4B8C-83A1-F6EECF244321}">
                <p14:modId xmlns:p14="http://schemas.microsoft.com/office/powerpoint/2010/main" val="991573991"/>
              </p:ext>
            </p:extLst>
          </p:nvPr>
        </p:nvGraphicFramePr>
        <p:xfrm>
          <a:off x="6015821" y="2882748"/>
          <a:ext cx="2826384" cy="3004161"/>
        </p:xfrm>
        <a:graphic>
          <a:graphicData uri="http://schemas.openxmlformats.org/drawingml/2006/chart">
            <c:chart xmlns:c="http://schemas.openxmlformats.org/drawingml/2006/chart" xmlns:r="http://schemas.openxmlformats.org/officeDocument/2006/relationships" r:id="rId5"/>
          </a:graphicData>
        </a:graphic>
      </p:graphicFrame>
      <p:sp>
        <p:nvSpPr>
          <p:cNvPr id="74" name="テキスト ボックス 73"/>
          <p:cNvSpPr txBox="1"/>
          <p:nvPr/>
        </p:nvSpPr>
        <p:spPr>
          <a:xfrm>
            <a:off x="439144" y="2248185"/>
            <a:ext cx="2539613" cy="646331"/>
          </a:xfrm>
          <a:prstGeom prst="rect">
            <a:avLst/>
          </a:prstGeom>
          <a:noFill/>
          <a:ln>
            <a:solidFill>
              <a:srgbClr val="000000"/>
            </a:solidFill>
          </a:ln>
        </p:spPr>
        <p:txBody>
          <a:bodyPr wrap="square" rtlCol="0">
            <a:spAutoFit/>
          </a:bodyPr>
          <a:lstStyle/>
          <a:p>
            <a:pPr algn="ctr"/>
            <a:r>
              <a:rPr kumimoji="1" lang="en-US" altLang="ja-JP" b="1" smtClean="0">
                <a:latin typeface="メイリオ"/>
                <a:ea typeface="メイリオ"/>
                <a:cs typeface="メイリオ"/>
              </a:rPr>
              <a:t>LGB</a:t>
            </a:r>
            <a:r>
              <a:rPr kumimoji="1" lang="ja-JP" altLang="en-US" b="1" smtClean="0">
                <a:latin typeface="メイリオ"/>
                <a:ea typeface="メイリオ"/>
                <a:cs typeface="メイリオ"/>
              </a:rPr>
              <a:t>他</a:t>
            </a:r>
            <a:endParaRPr kumimoji="1" lang="en-US" altLang="ja-JP" b="1" dirty="0" smtClean="0">
              <a:latin typeface="メイリオ"/>
              <a:ea typeface="メイリオ"/>
              <a:cs typeface="メイリオ"/>
            </a:endParaRPr>
          </a:p>
          <a:p>
            <a:pPr algn="ctr"/>
            <a:r>
              <a:rPr kumimoji="1" lang="en-US" altLang="ja-JP" b="1" dirty="0" smtClean="0">
                <a:latin typeface="メイリオ"/>
                <a:ea typeface="メイリオ"/>
                <a:cs typeface="メイリオ"/>
              </a:rPr>
              <a:t>SOGI</a:t>
            </a:r>
            <a:r>
              <a:rPr kumimoji="1" lang="ja-JP" altLang="en-US" b="1" dirty="0" smtClean="0">
                <a:latin typeface="メイリオ"/>
                <a:ea typeface="メイリオ"/>
                <a:cs typeface="メイリオ"/>
              </a:rPr>
              <a:t>困難等経験</a:t>
            </a:r>
            <a:endParaRPr kumimoji="1" lang="ja-JP" altLang="en-US" b="1" dirty="0">
              <a:latin typeface="メイリオ"/>
              <a:ea typeface="メイリオ"/>
              <a:cs typeface="メイリオ"/>
            </a:endParaRPr>
          </a:p>
        </p:txBody>
      </p:sp>
      <p:sp>
        <p:nvSpPr>
          <p:cNvPr id="19" name="テキスト ボックス 18"/>
          <p:cNvSpPr txBox="1"/>
          <p:nvPr/>
        </p:nvSpPr>
        <p:spPr>
          <a:xfrm>
            <a:off x="3256552" y="2257338"/>
            <a:ext cx="2539613" cy="646331"/>
          </a:xfrm>
          <a:prstGeom prst="rect">
            <a:avLst/>
          </a:prstGeom>
          <a:noFill/>
          <a:ln>
            <a:solidFill>
              <a:srgbClr val="000000"/>
            </a:solidFill>
          </a:ln>
        </p:spPr>
        <p:txBody>
          <a:bodyPr wrap="square" rtlCol="0">
            <a:spAutoFit/>
          </a:bodyPr>
          <a:lstStyle/>
          <a:p>
            <a:pPr algn="ctr"/>
            <a:r>
              <a:rPr lang="ja-JP" altLang="en-US" b="1" dirty="0" smtClean="0">
                <a:latin typeface="メイリオ"/>
                <a:ea typeface="メイリオ"/>
                <a:cs typeface="メイリオ"/>
              </a:rPr>
              <a:t>トランスジェンダー</a:t>
            </a:r>
            <a:endParaRPr kumimoji="1" lang="en-US" altLang="ja-JP" b="1" dirty="0" smtClean="0">
              <a:latin typeface="メイリオ"/>
              <a:ea typeface="メイリオ"/>
              <a:cs typeface="メイリオ"/>
            </a:endParaRPr>
          </a:p>
          <a:p>
            <a:pPr algn="ctr"/>
            <a:r>
              <a:rPr kumimoji="1" lang="en-US" altLang="ja-JP" b="1" dirty="0" smtClean="0">
                <a:latin typeface="メイリオ"/>
                <a:ea typeface="メイリオ"/>
                <a:cs typeface="メイリオ"/>
              </a:rPr>
              <a:t>SOGI</a:t>
            </a:r>
            <a:r>
              <a:rPr kumimoji="1" lang="ja-JP" altLang="en-US" b="1" dirty="0" smtClean="0">
                <a:latin typeface="メイリオ"/>
                <a:ea typeface="メイリオ"/>
                <a:cs typeface="メイリオ"/>
              </a:rPr>
              <a:t>困難等経験</a:t>
            </a:r>
            <a:endParaRPr kumimoji="1" lang="ja-JP" altLang="en-US" b="1" dirty="0">
              <a:latin typeface="メイリオ"/>
              <a:ea typeface="メイリオ"/>
              <a:cs typeface="メイリオ"/>
            </a:endParaRPr>
          </a:p>
        </p:txBody>
      </p:sp>
      <p:sp>
        <p:nvSpPr>
          <p:cNvPr id="20" name="テキスト ボックス 19"/>
          <p:cNvSpPr txBox="1"/>
          <p:nvPr/>
        </p:nvSpPr>
        <p:spPr>
          <a:xfrm>
            <a:off x="6000143" y="2116218"/>
            <a:ext cx="2826384" cy="861774"/>
          </a:xfrm>
          <a:prstGeom prst="rect">
            <a:avLst/>
          </a:prstGeom>
          <a:noFill/>
          <a:ln>
            <a:solidFill>
              <a:srgbClr val="000000"/>
            </a:solidFill>
          </a:ln>
        </p:spPr>
        <p:txBody>
          <a:bodyPr wrap="square" rtlCol="0">
            <a:spAutoFit/>
          </a:bodyPr>
          <a:lstStyle/>
          <a:p>
            <a:pPr algn="ctr"/>
            <a:r>
              <a:rPr lang="ja-JP" altLang="en-US" b="1" dirty="0" smtClean="0">
                <a:latin typeface="メイリオ"/>
                <a:ea typeface="メイリオ"/>
                <a:cs typeface="メイリオ"/>
              </a:rPr>
              <a:t>トランスジェンダー</a:t>
            </a:r>
            <a:endParaRPr lang="en-US" altLang="ja-JP" b="1" dirty="0">
              <a:latin typeface="メイリオ"/>
              <a:ea typeface="メイリオ"/>
              <a:cs typeface="メイリオ"/>
            </a:endParaRPr>
          </a:p>
          <a:p>
            <a:pPr algn="ctr"/>
            <a:r>
              <a:rPr kumimoji="1" lang="en-US" altLang="ja-JP" sz="1600" b="1" dirty="0" smtClean="0">
                <a:latin typeface="メイリオ"/>
                <a:ea typeface="メイリオ"/>
                <a:cs typeface="メイリオ"/>
              </a:rPr>
              <a:t>SOGI</a:t>
            </a:r>
            <a:r>
              <a:rPr kumimoji="1" lang="ja-JP" altLang="en-US" sz="1600" b="1" dirty="0" smtClean="0">
                <a:latin typeface="メイリオ"/>
                <a:ea typeface="メイリオ"/>
                <a:cs typeface="メイリオ"/>
              </a:rPr>
              <a:t>困難等</a:t>
            </a:r>
            <a:r>
              <a:rPr kumimoji="1" lang="en-US" altLang="ja-JP" sz="1600" b="1" dirty="0" smtClean="0">
                <a:latin typeface="メイリオ"/>
                <a:ea typeface="メイリオ"/>
                <a:cs typeface="メイリオ"/>
              </a:rPr>
              <a:t>or</a:t>
            </a:r>
          </a:p>
          <a:p>
            <a:pPr algn="ctr"/>
            <a:r>
              <a:rPr kumimoji="1" lang="ja-JP" altLang="en-US" sz="1600" b="1" dirty="0" smtClean="0">
                <a:latin typeface="メイリオ"/>
                <a:ea typeface="メイリオ"/>
                <a:cs typeface="メイリオ"/>
              </a:rPr>
              <a:t>性別違和による困難経験</a:t>
            </a:r>
            <a:endParaRPr kumimoji="1" lang="ja-JP" altLang="en-US" sz="1600" b="1" dirty="0">
              <a:latin typeface="メイリオ"/>
              <a:ea typeface="メイリオ"/>
              <a:cs typeface="メイリオ"/>
            </a:endParaRPr>
          </a:p>
        </p:txBody>
      </p:sp>
      <p:sp>
        <p:nvSpPr>
          <p:cNvPr id="21" name="テキスト ボックス 20"/>
          <p:cNvSpPr txBox="1"/>
          <p:nvPr/>
        </p:nvSpPr>
        <p:spPr>
          <a:xfrm>
            <a:off x="0" y="5862275"/>
            <a:ext cx="9144000" cy="707886"/>
          </a:xfrm>
          <a:prstGeom prst="rect">
            <a:avLst/>
          </a:prstGeom>
          <a:solidFill>
            <a:srgbClr val="FFFFFF"/>
          </a:solidFill>
        </p:spPr>
        <p:txBody>
          <a:bodyPr wrap="square" rtlCol="0">
            <a:spAutoFit/>
          </a:bodyPr>
          <a:lstStyle/>
          <a:p>
            <a:pPr marL="342900" indent="-342900">
              <a:buClr>
                <a:schemeClr val="tx1"/>
              </a:buClr>
              <a:buFont typeface="Wingdings" charset="2"/>
              <a:buChar char="ü"/>
            </a:pPr>
            <a:r>
              <a:rPr lang="ja-JP" altLang="en-US" sz="2000" b="1" dirty="0" smtClean="0">
                <a:solidFill>
                  <a:srgbClr val="000000"/>
                </a:solidFill>
                <a:latin typeface="メイリオ"/>
                <a:ea typeface="メイリオ"/>
                <a:cs typeface="メイリオ"/>
              </a:rPr>
              <a:t>内定後・入社後の困難軽減のため、職場内の理解促進や継続的に必要であると考えられる</a:t>
            </a:r>
            <a:endParaRPr lang="en-US" altLang="ja-JP" sz="2000" b="1" dirty="0">
              <a:solidFill>
                <a:srgbClr val="000000"/>
              </a:solidFill>
              <a:latin typeface="メイリオ"/>
              <a:ea typeface="メイリオ"/>
              <a:cs typeface="メイリオ"/>
            </a:endParaRPr>
          </a:p>
        </p:txBody>
      </p:sp>
      <p:sp>
        <p:nvSpPr>
          <p:cNvPr id="22" name="正方形/長方形 21"/>
          <p:cNvSpPr/>
          <p:nvPr/>
        </p:nvSpPr>
        <p:spPr>
          <a:xfrm>
            <a:off x="6546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23" name="正方形/長方形 22"/>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24" name="正方形/長方形 23"/>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25" name="正方形/長方形 24"/>
          <p:cNvSpPr/>
          <p:nvPr/>
        </p:nvSpPr>
        <p:spPr>
          <a:xfrm>
            <a:off x="8490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
        <p:nvSpPr>
          <p:cNvPr id="26"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35</a:t>
            </a:fld>
            <a:endParaRPr kumimoji="1" lang="ja-JP" altLang="en-US" dirty="0"/>
          </a:p>
        </p:txBody>
      </p:sp>
      <p:sp>
        <p:nvSpPr>
          <p:cNvPr id="28" name="テキスト ボックス 27"/>
          <p:cNvSpPr txBox="1"/>
          <p:nvPr/>
        </p:nvSpPr>
        <p:spPr>
          <a:xfrm>
            <a:off x="2734855" y="5291446"/>
            <a:ext cx="521697" cy="215444"/>
          </a:xfrm>
          <a:prstGeom prst="rect">
            <a:avLst/>
          </a:prstGeom>
          <a:noFill/>
        </p:spPr>
        <p:txBody>
          <a:bodyPr wrap="none" rtlCol="0">
            <a:spAutoFit/>
          </a:bodyPr>
          <a:lstStyle/>
          <a:p>
            <a:r>
              <a:rPr kumimoji="1" lang="en-US" altLang="ja-JP" sz="800" dirty="0" smtClean="0">
                <a:latin typeface="メイリオ"/>
                <a:ea typeface="メイリオ"/>
                <a:cs typeface="メイリオ"/>
              </a:rPr>
              <a:t>n=146</a:t>
            </a:r>
            <a:endParaRPr kumimoji="1" lang="ja-JP" altLang="en-US" sz="800" dirty="0">
              <a:latin typeface="メイリオ"/>
              <a:ea typeface="メイリオ"/>
              <a:cs typeface="メイリオ"/>
            </a:endParaRPr>
          </a:p>
        </p:txBody>
      </p:sp>
      <p:sp>
        <p:nvSpPr>
          <p:cNvPr id="29" name="テキスト ボックス 28"/>
          <p:cNvSpPr txBox="1"/>
          <p:nvPr/>
        </p:nvSpPr>
        <p:spPr>
          <a:xfrm>
            <a:off x="5676582" y="5291446"/>
            <a:ext cx="457978" cy="215444"/>
          </a:xfrm>
          <a:prstGeom prst="rect">
            <a:avLst/>
          </a:prstGeom>
          <a:noFill/>
        </p:spPr>
        <p:txBody>
          <a:bodyPr wrap="none" rtlCol="0">
            <a:spAutoFit/>
          </a:bodyPr>
          <a:lstStyle/>
          <a:p>
            <a:r>
              <a:rPr kumimoji="1" lang="en-US" altLang="ja-JP" sz="800" dirty="0" smtClean="0">
                <a:latin typeface="メイリオ"/>
                <a:ea typeface="メイリオ"/>
                <a:cs typeface="メイリオ"/>
              </a:rPr>
              <a:t>n=95</a:t>
            </a:r>
            <a:endParaRPr kumimoji="1" lang="ja-JP" altLang="en-US" sz="800" dirty="0">
              <a:latin typeface="メイリオ"/>
              <a:ea typeface="メイリオ"/>
              <a:cs typeface="メイリオ"/>
            </a:endParaRPr>
          </a:p>
        </p:txBody>
      </p:sp>
      <p:sp>
        <p:nvSpPr>
          <p:cNvPr id="30" name="テキスト ボックス 29"/>
          <p:cNvSpPr txBox="1"/>
          <p:nvPr/>
        </p:nvSpPr>
        <p:spPr>
          <a:xfrm>
            <a:off x="8490484" y="5291446"/>
            <a:ext cx="457978" cy="215444"/>
          </a:xfrm>
          <a:prstGeom prst="rect">
            <a:avLst/>
          </a:prstGeom>
          <a:noFill/>
        </p:spPr>
        <p:txBody>
          <a:bodyPr wrap="none" rtlCol="0">
            <a:spAutoFit/>
          </a:bodyPr>
          <a:lstStyle/>
          <a:p>
            <a:r>
              <a:rPr kumimoji="1" lang="en-US" altLang="ja-JP" sz="800" dirty="0" smtClean="0">
                <a:latin typeface="メイリオ"/>
                <a:ea typeface="メイリオ"/>
                <a:cs typeface="メイリオ"/>
              </a:rPr>
              <a:t>n=95</a:t>
            </a:r>
            <a:endParaRPr kumimoji="1" lang="ja-JP" altLang="en-US" sz="800" dirty="0">
              <a:latin typeface="メイリオ"/>
              <a:ea typeface="メイリオ"/>
              <a:cs typeface="メイリオ"/>
            </a:endParaRPr>
          </a:p>
        </p:txBody>
      </p:sp>
    </p:spTree>
    <p:extLst>
      <p:ext uri="{BB962C8B-B14F-4D97-AF65-F5344CB8AC3E}">
        <p14:creationId xmlns:p14="http://schemas.microsoft.com/office/powerpoint/2010/main" val="159877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265792" y="887085"/>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236260" y="101471"/>
            <a:ext cx="8593975" cy="830997"/>
          </a:xfrm>
          <a:prstGeom prst="rect">
            <a:avLst/>
          </a:prstGeom>
          <a:noFill/>
        </p:spPr>
        <p:txBody>
          <a:bodyPr wrap="square" rtlCol="0">
            <a:spAutoFit/>
          </a:bodyPr>
          <a:lstStyle/>
          <a:p>
            <a:r>
              <a:rPr lang="ja-JP" altLang="en-US" sz="2400" b="1" dirty="0">
                <a:latin typeface="メイリオ"/>
                <a:ea typeface="メイリオ"/>
                <a:cs typeface="メイリオ"/>
              </a:rPr>
              <a:t> </a:t>
            </a:r>
            <a:r>
              <a:rPr lang="ja-JP" altLang="en-US" sz="2400" b="1" dirty="0" smtClean="0">
                <a:latin typeface="メイリオ"/>
                <a:ea typeface="メイリオ"/>
                <a:cs typeface="メイリオ"/>
              </a:rPr>
              <a:t>入社</a:t>
            </a:r>
            <a:r>
              <a:rPr lang="en-US" altLang="en-US" sz="2400" b="1" dirty="0" smtClean="0">
                <a:latin typeface="メイリオ"/>
                <a:ea typeface="メイリオ"/>
                <a:cs typeface="メイリオ"/>
              </a:rPr>
              <a:t>後</a:t>
            </a:r>
            <a:r>
              <a:rPr lang="ja-JP" altLang="en-US" sz="2400" b="1" dirty="0" smtClean="0">
                <a:latin typeface="メイリオ"/>
                <a:ea typeface="メイリオ"/>
                <a:cs typeface="メイリオ"/>
              </a:rPr>
              <a:t>３年で、</a:t>
            </a:r>
            <a:r>
              <a:rPr lang="en-US" altLang="ja-JP" sz="2400" b="1" dirty="0" smtClean="0">
                <a:latin typeface="メイリオ"/>
                <a:ea typeface="メイリオ"/>
                <a:cs typeface="メイリオ"/>
              </a:rPr>
              <a:t> SOGI</a:t>
            </a:r>
            <a:r>
              <a:rPr lang="ja-JP" altLang="en-US" sz="2400" b="1" dirty="0" smtClean="0">
                <a:latin typeface="メイリオ"/>
                <a:ea typeface="メイリオ"/>
                <a:cs typeface="メイリオ"/>
              </a:rPr>
              <a:t>に由来した困難等</a:t>
            </a:r>
            <a:endParaRPr lang="en-US" altLang="ja-JP" sz="2400" b="1" dirty="0" smtClean="0">
              <a:latin typeface="メイリオ"/>
              <a:ea typeface="メイリオ"/>
              <a:cs typeface="メイリオ"/>
            </a:endParaRPr>
          </a:p>
          <a:p>
            <a:r>
              <a:rPr lang="ja-JP" altLang="en-US" sz="2400" b="1" dirty="0" smtClean="0">
                <a:latin typeface="メイリオ"/>
                <a:ea typeface="メイリオ"/>
                <a:cs typeface="メイリオ"/>
              </a:rPr>
              <a:t>による考え・行動</a:t>
            </a:r>
            <a:r>
              <a:rPr lang="ja-JP" altLang="en-US" b="1" dirty="0" smtClean="0">
                <a:latin typeface="メイリオ"/>
                <a:ea typeface="メイリオ"/>
                <a:cs typeface="メイリオ"/>
              </a:rPr>
              <a:t>（</a:t>
            </a:r>
            <a:r>
              <a:rPr lang="ja-JP" altLang="en-US" b="1" dirty="0">
                <a:latin typeface="メイリオ"/>
                <a:ea typeface="メイリオ"/>
                <a:cs typeface="メイリオ"/>
              </a:rPr>
              <a:t>複数</a:t>
            </a:r>
            <a:r>
              <a:rPr lang="ja-JP" altLang="en-US" b="1" dirty="0" smtClean="0">
                <a:latin typeface="メイリオ"/>
                <a:ea typeface="メイリオ"/>
                <a:cs typeface="メイリオ"/>
              </a:rPr>
              <a:t>回答）</a:t>
            </a:r>
            <a:endParaRPr lang="ja-JP" altLang="en-US" sz="2400" b="1" dirty="0">
              <a:latin typeface="メイリオ"/>
              <a:ea typeface="メイリオ"/>
              <a:cs typeface="メイリオ"/>
            </a:endParaRPr>
          </a:p>
        </p:txBody>
      </p:sp>
      <p:sp>
        <p:nvSpPr>
          <p:cNvPr id="8" name="テキスト ボックス 7"/>
          <p:cNvSpPr txBox="1"/>
          <p:nvPr/>
        </p:nvSpPr>
        <p:spPr>
          <a:xfrm>
            <a:off x="8039144" y="5246761"/>
            <a:ext cx="690213" cy="276999"/>
          </a:xfrm>
          <a:prstGeom prst="rect">
            <a:avLst/>
          </a:prstGeom>
          <a:noFill/>
        </p:spPr>
        <p:txBody>
          <a:bodyPr wrap="none" rtlCol="0">
            <a:spAutoFit/>
          </a:bodyPr>
          <a:lstStyle/>
          <a:p>
            <a:r>
              <a:rPr lang="en-US" altLang="ja-JP" sz="1200" dirty="0" smtClean="0">
                <a:latin typeface="メイリオ"/>
                <a:ea typeface="メイリオ"/>
                <a:cs typeface="メイリオ"/>
              </a:rPr>
              <a:t>n=</a:t>
            </a:r>
            <a:r>
              <a:rPr kumimoji="1" lang="en-US" altLang="ja-JP" sz="1200" dirty="0" smtClean="0">
                <a:latin typeface="メイリオ"/>
                <a:ea typeface="メイリオ"/>
                <a:cs typeface="メイリオ"/>
              </a:rPr>
              <a:t>241</a:t>
            </a:r>
            <a:endParaRPr kumimoji="1" lang="ja-JP" altLang="en-US" sz="1200" dirty="0">
              <a:latin typeface="メイリオ"/>
              <a:ea typeface="メイリオ"/>
              <a:cs typeface="メイリオ"/>
            </a:endParaRPr>
          </a:p>
        </p:txBody>
      </p:sp>
      <p:graphicFrame>
        <p:nvGraphicFramePr>
          <p:cNvPr id="9" name="グラフ 8"/>
          <p:cNvGraphicFramePr>
            <a:graphicFrameLocks/>
          </p:cNvGraphicFramePr>
          <p:nvPr>
            <p:extLst>
              <p:ext uri="{D42A27DB-BD31-4B8C-83A1-F6EECF244321}">
                <p14:modId xmlns:p14="http://schemas.microsoft.com/office/powerpoint/2010/main" val="719265749"/>
              </p:ext>
            </p:extLst>
          </p:nvPr>
        </p:nvGraphicFramePr>
        <p:xfrm>
          <a:off x="265792" y="2198413"/>
          <a:ext cx="8773269" cy="3325347"/>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0" y="974776"/>
            <a:ext cx="9114538" cy="1015663"/>
          </a:xfrm>
          <a:prstGeom prst="rect">
            <a:avLst/>
          </a:prstGeom>
          <a:noFill/>
        </p:spPr>
        <p:txBody>
          <a:bodyPr wrap="square" rtlCol="0">
            <a:spAutoFit/>
          </a:bodyPr>
          <a:lstStyle/>
          <a:p>
            <a:pPr marL="457200" indent="-457200">
              <a:buClr>
                <a:schemeClr val="tx1"/>
              </a:buClr>
              <a:buFont typeface="Wingdings" charset="2"/>
              <a:buChar char="p"/>
            </a:pPr>
            <a:r>
              <a:rPr lang="ja-JP" altLang="en-US" sz="2000" b="1" dirty="0" smtClean="0">
                <a:latin typeface="メイリオ"/>
                <a:ea typeface="メイリオ"/>
                <a:cs typeface="メイリオ"/>
              </a:rPr>
              <a:t>入社後</a:t>
            </a:r>
            <a:r>
              <a:rPr lang="en-US" altLang="ja-JP" sz="2000" b="1" dirty="0" smtClean="0">
                <a:latin typeface="メイリオ"/>
                <a:ea typeface="メイリオ"/>
                <a:cs typeface="メイリオ"/>
              </a:rPr>
              <a:t>3</a:t>
            </a:r>
            <a:r>
              <a:rPr lang="ja-JP" altLang="en-US" sz="2000" b="1" dirty="0" smtClean="0">
                <a:latin typeface="メイリオ"/>
                <a:ea typeface="メイリオ"/>
                <a:cs typeface="メイリオ"/>
              </a:rPr>
              <a:t>年未満に</a:t>
            </a:r>
            <a:r>
              <a:rPr lang="en-US" altLang="ja-JP" sz="2000" b="1" dirty="0" smtClean="0">
                <a:latin typeface="メイリオ"/>
                <a:ea typeface="メイリオ"/>
                <a:cs typeface="メイリオ"/>
              </a:rPr>
              <a:t>SOGI</a:t>
            </a:r>
            <a:r>
              <a:rPr lang="ja-JP" altLang="en-US" sz="2000" b="1" dirty="0" smtClean="0">
                <a:latin typeface="メイリオ"/>
                <a:ea typeface="メイリオ"/>
                <a:cs typeface="メイリオ"/>
              </a:rPr>
              <a:t>による困難やハラスメント等を経験したことで、</a:t>
            </a:r>
            <a:r>
              <a:rPr lang="ja-JP" altLang="en-US" sz="2000" b="1" dirty="0" smtClean="0">
                <a:solidFill>
                  <a:srgbClr val="000000"/>
                </a:solidFill>
                <a:latin typeface="メイリオ"/>
                <a:ea typeface="メイリオ"/>
                <a:cs typeface="メイリオ"/>
              </a:rPr>
              <a:t>「仕事のやる気や愛着の低下」</a:t>
            </a:r>
            <a:r>
              <a:rPr lang="en-US" altLang="ja-JP" sz="2000" b="1" dirty="0" smtClean="0">
                <a:solidFill>
                  <a:srgbClr val="000000"/>
                </a:solidFill>
                <a:latin typeface="メイリオ"/>
                <a:ea typeface="メイリオ"/>
                <a:cs typeface="メイリオ"/>
              </a:rPr>
              <a:t>31%</a:t>
            </a:r>
            <a:r>
              <a:rPr lang="ja-JP" altLang="en-US" sz="2000" b="1" dirty="0">
                <a:solidFill>
                  <a:srgbClr val="000000"/>
                </a:solidFill>
                <a:latin typeface="メイリオ"/>
                <a:ea typeface="メイリオ"/>
                <a:cs typeface="メイリオ"/>
              </a:rPr>
              <a:t>、「心身に不調をきたした」</a:t>
            </a:r>
            <a:r>
              <a:rPr lang="ja-JP" altLang="ja-JP" sz="2000" b="1" dirty="0">
                <a:solidFill>
                  <a:srgbClr val="000000"/>
                </a:solidFill>
                <a:latin typeface="メイリオ"/>
                <a:ea typeface="メイリオ"/>
                <a:cs typeface="メイリオ"/>
              </a:rPr>
              <a:t>1</a:t>
            </a:r>
            <a:r>
              <a:rPr lang="en-US" altLang="ja-JP" sz="2000" b="1" dirty="0">
                <a:solidFill>
                  <a:srgbClr val="000000"/>
                </a:solidFill>
                <a:latin typeface="メイリオ"/>
                <a:ea typeface="メイリオ"/>
                <a:cs typeface="メイリオ"/>
              </a:rPr>
              <a:t>6%</a:t>
            </a:r>
            <a:r>
              <a:rPr lang="ja-JP" altLang="en-US" sz="2000" b="1" dirty="0" smtClean="0">
                <a:solidFill>
                  <a:srgbClr val="000000"/>
                </a:solidFill>
                <a:latin typeface="メイリオ"/>
                <a:ea typeface="メイリオ"/>
                <a:cs typeface="メイリオ"/>
              </a:rPr>
              <a:t>、「職場を辞めたいと思った」</a:t>
            </a:r>
            <a:r>
              <a:rPr lang="en-US" altLang="ja-JP" sz="2000" b="1" dirty="0">
                <a:solidFill>
                  <a:srgbClr val="000000"/>
                </a:solidFill>
                <a:latin typeface="メイリオ"/>
                <a:ea typeface="メイリオ"/>
                <a:cs typeface="メイリオ"/>
              </a:rPr>
              <a:t>2</a:t>
            </a:r>
            <a:r>
              <a:rPr lang="en-US" altLang="ja-JP" sz="2000" b="1" dirty="0" smtClean="0">
                <a:solidFill>
                  <a:srgbClr val="000000"/>
                </a:solidFill>
                <a:latin typeface="メイリオ"/>
                <a:ea typeface="メイリオ"/>
                <a:cs typeface="メイリオ"/>
              </a:rPr>
              <a:t>5%</a:t>
            </a:r>
            <a:r>
              <a:rPr lang="ja-JP" altLang="en-US" sz="2000" b="1" dirty="0" smtClean="0">
                <a:solidFill>
                  <a:srgbClr val="000000"/>
                </a:solidFill>
                <a:latin typeface="メイリオ"/>
                <a:ea typeface="メイリオ"/>
                <a:cs typeface="メイリオ"/>
              </a:rPr>
              <a:t>、「職場を辞めた」</a:t>
            </a:r>
            <a:r>
              <a:rPr lang="en-US" altLang="ja-JP" sz="2000" b="1" dirty="0" smtClean="0">
                <a:solidFill>
                  <a:srgbClr val="000000"/>
                </a:solidFill>
                <a:latin typeface="メイリオ"/>
                <a:ea typeface="メイリオ"/>
                <a:cs typeface="メイリオ"/>
              </a:rPr>
              <a:t>11%</a:t>
            </a:r>
            <a:r>
              <a:rPr lang="ja-JP" altLang="en-US" sz="2000" b="1" dirty="0" smtClean="0">
                <a:solidFill>
                  <a:srgbClr val="000000"/>
                </a:solidFill>
                <a:latin typeface="メイリオ"/>
                <a:ea typeface="メイリオ"/>
                <a:cs typeface="メイリオ"/>
              </a:rPr>
              <a:t>、など影響が</a:t>
            </a:r>
            <a:endParaRPr lang="en-US" altLang="ja-JP" sz="2000" b="1" dirty="0">
              <a:solidFill>
                <a:srgbClr val="000000"/>
              </a:solidFill>
              <a:latin typeface="メイリオ"/>
              <a:ea typeface="メイリオ"/>
              <a:cs typeface="メイリオ"/>
            </a:endParaRPr>
          </a:p>
        </p:txBody>
      </p:sp>
      <p:sp>
        <p:nvSpPr>
          <p:cNvPr id="11" name="テキスト ボックス 10"/>
          <p:cNvSpPr txBox="1"/>
          <p:nvPr/>
        </p:nvSpPr>
        <p:spPr>
          <a:xfrm>
            <a:off x="0" y="5739046"/>
            <a:ext cx="9144000" cy="707886"/>
          </a:xfrm>
          <a:prstGeom prst="rect">
            <a:avLst/>
          </a:prstGeom>
          <a:solidFill>
            <a:srgbClr val="FFFFFF"/>
          </a:solidFill>
        </p:spPr>
        <p:txBody>
          <a:bodyPr wrap="square" rtlCol="0">
            <a:spAutoFit/>
          </a:bodyPr>
          <a:lstStyle/>
          <a:p>
            <a:pPr marL="342900" indent="-342900">
              <a:buClr>
                <a:schemeClr val="tx1"/>
              </a:buClr>
              <a:buFont typeface="Wingdings" charset="2"/>
              <a:buChar char="ü"/>
            </a:pPr>
            <a:r>
              <a:rPr lang="en-US" altLang="en-US" sz="2000" b="1" dirty="0" err="1" smtClean="0">
                <a:solidFill>
                  <a:srgbClr val="000000"/>
                </a:solidFill>
                <a:latin typeface="メイリオ"/>
                <a:ea typeface="メイリオ"/>
                <a:cs typeface="メイリオ"/>
              </a:rPr>
              <a:t>SOGIによる困難やハラスメント等</a:t>
            </a:r>
            <a:r>
              <a:rPr lang="ja-JP" altLang="en-US" sz="2000" b="1" dirty="0" smtClean="0">
                <a:solidFill>
                  <a:srgbClr val="000000"/>
                </a:solidFill>
                <a:latin typeface="メイリオ"/>
                <a:ea typeface="メイリオ"/>
                <a:cs typeface="メイリオ"/>
              </a:rPr>
              <a:t>を</a:t>
            </a:r>
            <a:r>
              <a:rPr lang="en-US" altLang="en-US" sz="2000" b="1" dirty="0" smtClean="0">
                <a:solidFill>
                  <a:srgbClr val="000000"/>
                </a:solidFill>
                <a:latin typeface="メイリオ"/>
                <a:ea typeface="メイリオ"/>
                <a:cs typeface="メイリオ"/>
              </a:rPr>
              <a:t>防止する</a:t>
            </a:r>
            <a:r>
              <a:rPr lang="ja-JP" altLang="en-US" sz="2000" b="1" dirty="0" smtClean="0">
                <a:solidFill>
                  <a:srgbClr val="000000"/>
                </a:solidFill>
                <a:latin typeface="メイリオ"/>
                <a:ea typeface="メイリオ"/>
                <a:cs typeface="メイリオ"/>
              </a:rPr>
              <a:t>ことは、仕事へのやる気や愛着気低下や、心身不調、人材</a:t>
            </a:r>
            <a:r>
              <a:rPr lang="ja-JP" altLang="en-US" sz="2000" b="1" dirty="0">
                <a:solidFill>
                  <a:srgbClr val="000000"/>
                </a:solidFill>
                <a:latin typeface="メイリオ"/>
                <a:ea typeface="メイリオ"/>
                <a:cs typeface="メイリオ"/>
              </a:rPr>
              <a:t>の流出を防ぐ</a:t>
            </a:r>
            <a:r>
              <a:rPr lang="ja-JP" altLang="en-US" sz="2000" b="1" dirty="0" smtClean="0">
                <a:solidFill>
                  <a:srgbClr val="000000"/>
                </a:solidFill>
                <a:latin typeface="メイリオ"/>
                <a:ea typeface="メイリオ"/>
                <a:cs typeface="メイリオ"/>
              </a:rPr>
              <a:t>ことにつながるとも考えられる</a:t>
            </a:r>
            <a:endParaRPr lang="ja-JP" altLang="en-US" sz="2000" b="1" dirty="0">
              <a:solidFill>
                <a:srgbClr val="000000"/>
              </a:solidFill>
              <a:latin typeface="メイリオ"/>
              <a:ea typeface="メイリオ"/>
              <a:cs typeface="メイリオ"/>
            </a:endParaRPr>
          </a:p>
        </p:txBody>
      </p:sp>
      <p:sp>
        <p:nvSpPr>
          <p:cNvPr id="17" name="正方形/長方形 16"/>
          <p:cNvSpPr/>
          <p:nvPr/>
        </p:nvSpPr>
        <p:spPr>
          <a:xfrm>
            <a:off x="6546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18" name="正方形/長方形 17"/>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19" name="正方形/長方形 18"/>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20" name="正方形/長方形 19"/>
          <p:cNvSpPr/>
          <p:nvPr/>
        </p:nvSpPr>
        <p:spPr>
          <a:xfrm>
            <a:off x="8490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
        <p:nvSpPr>
          <p:cNvPr id="21"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36</a:t>
            </a:fld>
            <a:endParaRPr kumimoji="1" lang="ja-JP" altLang="en-US" dirty="0"/>
          </a:p>
        </p:txBody>
      </p:sp>
    </p:spTree>
    <p:extLst>
      <p:ext uri="{BB962C8B-B14F-4D97-AF65-F5344CB8AC3E}">
        <p14:creationId xmlns:p14="http://schemas.microsoft.com/office/powerpoint/2010/main" val="71145682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94235" y="0"/>
            <a:ext cx="9607176" cy="7024339"/>
          </a:xfrm>
          <a:prstGeom prst="rect">
            <a:avLst/>
          </a:prstGeom>
          <a:solidFill>
            <a:schemeClr val="tx1">
              <a:lumMod val="85000"/>
              <a:lumOff val="1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81453" y="6501119"/>
            <a:ext cx="184666" cy="523220"/>
          </a:xfrm>
          <a:prstGeom prst="rect">
            <a:avLst/>
          </a:prstGeom>
        </p:spPr>
        <p:txBody>
          <a:bodyPr wrap="none">
            <a:spAutoFit/>
          </a:bodyPr>
          <a:lstStyle/>
          <a:p>
            <a:endParaRPr lang="en-US" altLang="ja-JP" sz="1400" dirty="0"/>
          </a:p>
          <a:p>
            <a:endParaRPr lang="en-US" altLang="ja-JP" sz="1400" dirty="0" smtClean="0"/>
          </a:p>
        </p:txBody>
      </p:sp>
      <p:sp>
        <p:nvSpPr>
          <p:cNvPr id="16" name="スライド番号プレースホルダー 4"/>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6738EFC2-4048-DD45-B63C-B1249E7041DB}" type="slidenum">
              <a:rPr lang="ja-JP" altLang="en-US" smtClean="0">
                <a:solidFill>
                  <a:prstClr val="black">
                    <a:tint val="75000"/>
                  </a:prstClr>
                </a:solidFill>
              </a:rPr>
              <a:pPr/>
              <a:t>37</a:t>
            </a:fld>
            <a:endParaRPr lang="ja-JP" altLang="en-US" dirty="0">
              <a:solidFill>
                <a:prstClr val="black">
                  <a:tint val="75000"/>
                </a:prstClr>
              </a:solidFill>
            </a:endParaRPr>
          </a:p>
        </p:txBody>
      </p:sp>
      <p:sp>
        <p:nvSpPr>
          <p:cNvPr id="2" name="テキスト ボックス 1"/>
          <p:cNvSpPr txBox="1"/>
          <p:nvPr/>
        </p:nvSpPr>
        <p:spPr>
          <a:xfrm>
            <a:off x="181453" y="1867018"/>
            <a:ext cx="8777881" cy="1723549"/>
          </a:xfrm>
          <a:prstGeom prst="rect">
            <a:avLst/>
          </a:prstGeom>
          <a:noFill/>
        </p:spPr>
        <p:txBody>
          <a:bodyPr wrap="square" rtlCol="0">
            <a:spAutoFit/>
          </a:bodyPr>
          <a:lstStyle/>
          <a:p>
            <a:r>
              <a:rPr lang="ja-JP" altLang="en-US" sz="4400" b="1" dirty="0" smtClean="0">
                <a:solidFill>
                  <a:schemeClr val="bg1"/>
                </a:solidFill>
                <a:latin typeface="メイリオ"/>
                <a:ea typeface="メイリオ"/>
                <a:cs typeface="メイリオ"/>
              </a:rPr>
              <a:t>調査結果の報告</a:t>
            </a:r>
            <a:endParaRPr lang="en-US" altLang="ja-JP" sz="4400" b="1" dirty="0" smtClean="0">
              <a:solidFill>
                <a:schemeClr val="bg1"/>
              </a:solidFill>
              <a:latin typeface="メイリオ"/>
              <a:ea typeface="メイリオ"/>
              <a:cs typeface="メイリオ"/>
            </a:endParaRPr>
          </a:p>
          <a:p>
            <a:endParaRPr lang="en-US" altLang="ja-JP" b="1" dirty="0" smtClean="0">
              <a:solidFill>
                <a:schemeClr val="bg1"/>
              </a:solidFill>
              <a:latin typeface="メイリオ"/>
              <a:ea typeface="メイリオ"/>
              <a:cs typeface="メイリオ"/>
            </a:endParaRPr>
          </a:p>
          <a:p>
            <a:r>
              <a:rPr lang="ja-JP" altLang="en-US" sz="4400" b="1" dirty="0" smtClean="0">
                <a:solidFill>
                  <a:schemeClr val="bg1"/>
                </a:solidFill>
                <a:latin typeface="メイリオ"/>
                <a:ea typeface="メイリオ"/>
                <a:cs typeface="メイリオ"/>
              </a:rPr>
              <a:t>２　</a:t>
            </a:r>
            <a:r>
              <a:rPr lang="en-US" altLang="ja-JP" sz="4400" b="1" dirty="0" smtClean="0">
                <a:solidFill>
                  <a:schemeClr val="bg1"/>
                </a:solidFill>
                <a:latin typeface="メイリオ"/>
                <a:ea typeface="メイリオ"/>
                <a:cs typeface="メイリオ"/>
              </a:rPr>
              <a:t>LGBT</a:t>
            </a:r>
            <a:r>
              <a:rPr lang="ja-JP" altLang="en-US" sz="4400" b="1" dirty="0" smtClean="0">
                <a:solidFill>
                  <a:schemeClr val="bg1"/>
                </a:solidFill>
                <a:latin typeface="メイリオ"/>
                <a:ea typeface="メイリオ"/>
                <a:cs typeface="メイリオ"/>
              </a:rPr>
              <a:t>の就労支援について</a:t>
            </a:r>
            <a:endParaRPr lang="en-US" altLang="ja-JP" sz="4400" b="1" dirty="0" smtClean="0">
              <a:solidFill>
                <a:schemeClr val="bg1"/>
              </a:solidFill>
              <a:latin typeface="メイリオ"/>
              <a:ea typeface="メイリオ"/>
              <a:cs typeface="メイリオ"/>
            </a:endParaRPr>
          </a:p>
        </p:txBody>
      </p:sp>
    </p:spTree>
    <p:extLst>
      <p:ext uri="{BB962C8B-B14F-4D97-AF65-F5344CB8AC3E}">
        <p14:creationId xmlns:p14="http://schemas.microsoft.com/office/powerpoint/2010/main" val="8534512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tnm.png"/>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17515" y="1389530"/>
            <a:ext cx="8129610" cy="3585882"/>
          </a:xfrm>
          <a:prstGeom prst="rect">
            <a:avLst/>
          </a:prstGeom>
        </p:spPr>
      </p:pic>
      <p:sp>
        <p:nvSpPr>
          <p:cNvPr id="7" name="正方形/長方形 6"/>
          <p:cNvSpPr/>
          <p:nvPr/>
        </p:nvSpPr>
        <p:spPr>
          <a:xfrm>
            <a:off x="0" y="2217243"/>
            <a:ext cx="9143999" cy="1323439"/>
          </a:xfrm>
          <a:prstGeom prst="rect">
            <a:avLst/>
          </a:prstGeom>
        </p:spPr>
        <p:txBody>
          <a:bodyPr wrap="square">
            <a:spAutoFit/>
          </a:bodyPr>
          <a:lstStyle/>
          <a:p>
            <a:pPr algn="ctr"/>
            <a:r>
              <a:rPr lang="ja-JP" altLang="en-US" sz="4000" b="1" dirty="0" smtClean="0">
                <a:latin typeface="メイリオ"/>
                <a:ea typeface="メイリオ"/>
                <a:cs typeface="メイリオ"/>
              </a:rPr>
              <a:t>困ってるなら</a:t>
            </a:r>
            <a:endParaRPr lang="en-US" altLang="ja-JP" sz="4000" b="1" dirty="0" smtClean="0">
              <a:latin typeface="メイリオ"/>
              <a:ea typeface="メイリオ"/>
              <a:cs typeface="メイリオ"/>
            </a:endParaRPr>
          </a:p>
          <a:p>
            <a:pPr algn="ctr"/>
            <a:r>
              <a:rPr lang="ja-JP" altLang="en-US" sz="4000" b="1" dirty="0" smtClean="0">
                <a:latin typeface="メイリオ"/>
                <a:ea typeface="メイリオ"/>
                <a:cs typeface="メイリオ"/>
              </a:rPr>
              <a:t>相談すればいいのでは？</a:t>
            </a:r>
            <a:endParaRPr lang="en-US" altLang="ja-JP" sz="4000" b="1" dirty="0" smtClean="0">
              <a:latin typeface="メイリオ"/>
              <a:ea typeface="メイリオ"/>
              <a:cs typeface="メイリオ"/>
            </a:endParaRPr>
          </a:p>
        </p:txBody>
      </p:sp>
      <p:sp>
        <p:nvSpPr>
          <p:cNvPr id="8"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38</a:t>
            </a:fld>
            <a:endParaRPr kumimoji="1" lang="ja-JP" altLang="en-US" dirty="0"/>
          </a:p>
        </p:txBody>
      </p:sp>
    </p:spTree>
    <p:extLst>
      <p:ext uri="{BB962C8B-B14F-4D97-AF65-F5344CB8AC3E}">
        <p14:creationId xmlns:p14="http://schemas.microsoft.com/office/powerpoint/2010/main" val="36327176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p:cNvGraphicFramePr>
          <p:nvPr>
            <p:extLst>
              <p:ext uri="{D42A27DB-BD31-4B8C-83A1-F6EECF244321}">
                <p14:modId xmlns:p14="http://schemas.microsoft.com/office/powerpoint/2010/main" val="3247540347"/>
              </p:ext>
            </p:extLst>
          </p:nvPr>
        </p:nvGraphicFramePr>
        <p:xfrm>
          <a:off x="530675" y="2129579"/>
          <a:ext cx="5046662" cy="3831803"/>
        </p:xfrm>
        <a:graphic>
          <a:graphicData uri="http://schemas.openxmlformats.org/drawingml/2006/chart">
            <c:chart xmlns:c="http://schemas.openxmlformats.org/drawingml/2006/chart" xmlns:r="http://schemas.openxmlformats.org/officeDocument/2006/relationships" r:id="rId3"/>
          </a:graphicData>
        </a:graphic>
      </p:graphicFrame>
      <p:sp>
        <p:nvSpPr>
          <p:cNvPr id="8" name="角丸四角形 5">
            <a:extLst>
              <a:ext uri="{FF2B5EF4-FFF2-40B4-BE49-F238E27FC236}">
                <a16:creationId xmlns:a16="http://schemas.microsoft.com/office/drawing/2014/main" xmlns="" id="{B72F74E8-AB7A-4E29-91C3-7644AB9331DE}"/>
              </a:ext>
            </a:extLst>
          </p:cNvPr>
          <p:cNvSpPr/>
          <p:nvPr/>
        </p:nvSpPr>
        <p:spPr>
          <a:xfrm>
            <a:off x="0" y="16543"/>
            <a:ext cx="7279761" cy="1251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latin typeface="メイリオ"/>
              <a:ea typeface="メイリオ"/>
              <a:cs typeface="メイリオ"/>
            </a:endParaRPr>
          </a:p>
        </p:txBody>
      </p:sp>
      <p:cxnSp>
        <p:nvCxnSpPr>
          <p:cNvPr id="9" name="直線コネクタ 8"/>
          <p:cNvCxnSpPr/>
          <p:nvPr/>
        </p:nvCxnSpPr>
        <p:spPr>
          <a:xfrm>
            <a:off x="265792" y="761645"/>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36260" y="195551"/>
            <a:ext cx="7043501" cy="461665"/>
          </a:xfrm>
          <a:prstGeom prst="rect">
            <a:avLst/>
          </a:prstGeom>
          <a:noFill/>
        </p:spPr>
        <p:txBody>
          <a:bodyPr wrap="square" rtlCol="0">
            <a:spAutoFit/>
          </a:bodyPr>
          <a:lstStyle/>
          <a:p>
            <a:r>
              <a:rPr lang="ja-JP" altLang="en-US" sz="2400" b="1" dirty="0" smtClean="0">
                <a:latin typeface="メイリオ"/>
                <a:ea typeface="メイリオ"/>
                <a:cs typeface="メイリオ"/>
              </a:rPr>
              <a:t>就職活動の</a:t>
            </a:r>
            <a:r>
              <a:rPr lang="ja-JP" altLang="en-US" sz="2400" b="1" dirty="0">
                <a:latin typeface="メイリオ"/>
                <a:ea typeface="メイリオ"/>
                <a:cs typeface="メイリオ"/>
              </a:rPr>
              <a:t>時、就労支援機関への相談</a:t>
            </a:r>
            <a:r>
              <a:rPr lang="ja-JP" altLang="en-US" sz="2400" b="1" dirty="0" smtClean="0">
                <a:latin typeface="メイリオ"/>
                <a:ea typeface="メイリオ"/>
                <a:cs typeface="メイリオ"/>
              </a:rPr>
              <a:t>経験</a:t>
            </a:r>
            <a:endParaRPr lang="ja-JP" altLang="en-US" sz="2400" b="1" dirty="0">
              <a:latin typeface="メイリオ"/>
              <a:ea typeface="メイリオ"/>
              <a:cs typeface="メイリオ"/>
            </a:endParaRPr>
          </a:p>
        </p:txBody>
      </p:sp>
      <p:sp>
        <p:nvSpPr>
          <p:cNvPr id="14" name="テキスト ボックス 13"/>
          <p:cNvSpPr txBox="1"/>
          <p:nvPr/>
        </p:nvSpPr>
        <p:spPr>
          <a:xfrm>
            <a:off x="282214" y="899145"/>
            <a:ext cx="8593676" cy="1077218"/>
          </a:xfrm>
          <a:prstGeom prst="rect">
            <a:avLst/>
          </a:prstGeom>
          <a:noFill/>
        </p:spPr>
        <p:txBody>
          <a:bodyPr wrap="square" rtlCol="0">
            <a:spAutoFit/>
          </a:bodyPr>
          <a:lstStyle/>
          <a:p>
            <a:pPr marL="342900" indent="-342900">
              <a:buFont typeface="Wingdings" charset="2"/>
              <a:buChar char="p"/>
            </a:pPr>
            <a:r>
              <a:rPr lang="en-US" altLang="ja-JP" sz="3200" b="1" dirty="0">
                <a:latin typeface="メイリオ"/>
                <a:ea typeface="メイリオ"/>
                <a:cs typeface="メイリオ"/>
              </a:rPr>
              <a:t>LGBT</a:t>
            </a:r>
            <a:r>
              <a:rPr lang="ja-JP" altLang="en-US" sz="3200" b="1" dirty="0">
                <a:latin typeface="メイリオ"/>
                <a:ea typeface="メイリオ"/>
                <a:cs typeface="メイリオ"/>
              </a:rPr>
              <a:t>の</a:t>
            </a:r>
            <a:r>
              <a:rPr lang="en-US" altLang="ja-JP" sz="3200" b="1" u="sng" dirty="0">
                <a:solidFill>
                  <a:srgbClr val="FF6600"/>
                </a:solidFill>
                <a:latin typeface="メイリオ"/>
                <a:ea typeface="メイリオ"/>
                <a:cs typeface="メイリオ"/>
              </a:rPr>
              <a:t>96%</a:t>
            </a:r>
            <a:r>
              <a:rPr lang="ja-JP" altLang="en-US" sz="3200" b="1" dirty="0">
                <a:latin typeface="メイリオ"/>
                <a:ea typeface="メイリオ"/>
                <a:cs typeface="メイリオ"/>
              </a:rPr>
              <a:t>が、</a:t>
            </a:r>
            <a:r>
              <a:rPr lang="ja-JP" altLang="en-US" sz="3200" b="1" dirty="0" smtClean="0">
                <a:latin typeface="メイリオ"/>
                <a:ea typeface="メイリオ"/>
                <a:cs typeface="メイリオ"/>
              </a:rPr>
              <a:t>就活時に</a:t>
            </a:r>
            <a:r>
              <a:rPr lang="en-US" altLang="ja-JP" sz="3200" b="1" dirty="0" smtClean="0">
                <a:latin typeface="メイリオ"/>
                <a:ea typeface="メイリオ"/>
                <a:cs typeface="メイリオ"/>
              </a:rPr>
              <a:t>SOGI</a:t>
            </a:r>
            <a:r>
              <a:rPr lang="ja-JP" altLang="en-US" sz="3200" b="1" dirty="0" smtClean="0">
                <a:latin typeface="メイリオ"/>
                <a:ea typeface="メイリオ"/>
                <a:cs typeface="メイリオ"/>
              </a:rPr>
              <a:t>に関する困りごとを</a:t>
            </a:r>
            <a:r>
              <a:rPr lang="ja-JP" altLang="en-US" sz="3200" b="1" u="sng" dirty="0" smtClean="0">
                <a:solidFill>
                  <a:srgbClr val="FF6600"/>
                </a:solidFill>
                <a:latin typeface="メイリオ"/>
                <a:ea typeface="メイリオ"/>
                <a:cs typeface="メイリオ"/>
              </a:rPr>
              <a:t>就労</a:t>
            </a:r>
            <a:r>
              <a:rPr lang="ja-JP" altLang="en-US" sz="3200" b="1" u="sng" dirty="0">
                <a:solidFill>
                  <a:srgbClr val="FF6600"/>
                </a:solidFill>
                <a:latin typeface="メイリオ"/>
                <a:ea typeface="メイリオ"/>
                <a:cs typeface="メイリオ"/>
              </a:rPr>
              <a:t>支援機関へ相談していない</a:t>
            </a:r>
          </a:p>
        </p:txBody>
      </p:sp>
      <p:sp>
        <p:nvSpPr>
          <p:cNvPr id="27" name="テキスト ボックス 26"/>
          <p:cNvSpPr txBox="1"/>
          <p:nvPr/>
        </p:nvSpPr>
        <p:spPr>
          <a:xfrm>
            <a:off x="2055392" y="3330200"/>
            <a:ext cx="1980029" cy="1446550"/>
          </a:xfrm>
          <a:prstGeom prst="rect">
            <a:avLst/>
          </a:prstGeom>
          <a:noFill/>
        </p:spPr>
        <p:txBody>
          <a:bodyPr wrap="none" rtlCol="0">
            <a:spAutoFit/>
          </a:bodyPr>
          <a:lstStyle/>
          <a:p>
            <a:pPr algn="ctr"/>
            <a:r>
              <a:rPr lang="ja-JP" altLang="en-US" sz="2800" b="1" dirty="0" smtClean="0">
                <a:latin typeface="メイリオ"/>
                <a:ea typeface="メイリオ"/>
                <a:cs typeface="メイリオ"/>
              </a:rPr>
              <a:t>相談</a:t>
            </a:r>
            <a:endParaRPr lang="en-US" altLang="ja-JP" sz="2800" b="1" dirty="0" smtClean="0">
              <a:latin typeface="メイリオ"/>
              <a:ea typeface="メイリオ"/>
              <a:cs typeface="メイリオ"/>
            </a:endParaRPr>
          </a:p>
          <a:p>
            <a:pPr algn="ctr"/>
            <a:r>
              <a:rPr lang="ja-JP" altLang="en-US" sz="2800" b="1" dirty="0" smtClean="0">
                <a:latin typeface="メイリオ"/>
                <a:ea typeface="メイリオ"/>
                <a:cs typeface="メイリオ"/>
              </a:rPr>
              <a:t>していない</a:t>
            </a:r>
            <a:endParaRPr lang="en-US" altLang="ja-JP" sz="2800" b="1" dirty="0" smtClean="0">
              <a:latin typeface="メイリオ"/>
              <a:ea typeface="メイリオ"/>
              <a:cs typeface="メイリオ"/>
            </a:endParaRPr>
          </a:p>
          <a:p>
            <a:pPr algn="ctr"/>
            <a:r>
              <a:rPr lang="en-US" altLang="ja-JP" sz="3200" b="1" dirty="0" smtClean="0">
                <a:latin typeface="メイリオ"/>
                <a:ea typeface="メイリオ"/>
                <a:cs typeface="メイリオ"/>
              </a:rPr>
              <a:t>95.9%</a:t>
            </a:r>
          </a:p>
        </p:txBody>
      </p:sp>
      <p:sp>
        <p:nvSpPr>
          <p:cNvPr id="17" name="テキスト ボックス 16"/>
          <p:cNvSpPr txBox="1"/>
          <p:nvPr/>
        </p:nvSpPr>
        <p:spPr>
          <a:xfrm>
            <a:off x="5170034" y="2721472"/>
            <a:ext cx="3669065" cy="2308324"/>
          </a:xfrm>
          <a:prstGeom prst="rect">
            <a:avLst/>
          </a:prstGeom>
          <a:noFill/>
        </p:spPr>
        <p:txBody>
          <a:bodyPr wrap="square" rtlCol="0">
            <a:spAutoFit/>
          </a:bodyPr>
          <a:lstStyle/>
          <a:p>
            <a:r>
              <a:rPr lang="ja-JP" altLang="en-US" b="1" dirty="0" smtClean="0">
                <a:latin typeface="メイリオ"/>
                <a:ea typeface="メイリオ"/>
                <a:cs typeface="メイリオ"/>
              </a:rPr>
              <a:t>＜</a:t>
            </a:r>
            <a:r>
              <a:rPr lang="en-US" altLang="en-US" b="1" dirty="0" smtClean="0">
                <a:latin typeface="メイリオ"/>
                <a:ea typeface="メイリオ"/>
                <a:cs typeface="メイリオ"/>
              </a:rPr>
              <a:t>就労支援機関</a:t>
            </a:r>
            <a:r>
              <a:rPr lang="ja-JP" altLang="en-US" b="1" dirty="0" smtClean="0">
                <a:latin typeface="メイリオ"/>
                <a:ea typeface="メイリオ"/>
                <a:cs typeface="メイリオ"/>
              </a:rPr>
              <a:t>＞</a:t>
            </a:r>
            <a:endParaRPr lang="en-US" altLang="ja-JP" b="1" dirty="0">
              <a:latin typeface="メイリオ"/>
              <a:ea typeface="メイリオ"/>
              <a:cs typeface="メイリオ"/>
            </a:endParaRPr>
          </a:p>
          <a:p>
            <a:r>
              <a:rPr lang="ja-JP" altLang="en-US" b="1" dirty="0">
                <a:latin typeface="メイリオ"/>
                <a:ea typeface="メイリオ"/>
                <a:cs typeface="メイリオ"/>
              </a:rPr>
              <a:t>・学校の就職課やキャリアセンター、就職関連の学校職員</a:t>
            </a:r>
            <a:r>
              <a:rPr lang="ja-JP" altLang="en-US" b="1" dirty="0" smtClean="0">
                <a:latin typeface="メイリオ"/>
                <a:ea typeface="メイリオ"/>
                <a:cs typeface="メイリオ"/>
              </a:rPr>
              <a:t>など</a:t>
            </a:r>
            <a:endParaRPr lang="ja-JP" altLang="en-US" b="1" dirty="0">
              <a:latin typeface="メイリオ"/>
              <a:ea typeface="メイリオ"/>
              <a:cs typeface="メイリオ"/>
            </a:endParaRPr>
          </a:p>
          <a:p>
            <a:r>
              <a:rPr lang="ja-JP" altLang="en-US" b="1" dirty="0">
                <a:latin typeface="メイリオ"/>
                <a:ea typeface="メイリオ"/>
                <a:cs typeface="メイリオ"/>
              </a:rPr>
              <a:t>・公共の相談窓口（新卒応援ハローワーク・</a:t>
            </a:r>
            <a:r>
              <a:rPr lang="en-US" altLang="ja-JP" b="1" dirty="0">
                <a:latin typeface="メイリオ"/>
                <a:ea typeface="メイリオ"/>
                <a:cs typeface="メイリオ"/>
              </a:rPr>
              <a:t>JOB</a:t>
            </a:r>
            <a:r>
              <a:rPr lang="ja-JP" altLang="en-US" b="1" dirty="0">
                <a:latin typeface="メイリオ"/>
                <a:ea typeface="メイリオ"/>
                <a:cs typeface="メイリオ"/>
              </a:rPr>
              <a:t>カフェなど</a:t>
            </a:r>
            <a:r>
              <a:rPr lang="ja-JP" altLang="en-US" b="1" dirty="0" smtClean="0">
                <a:latin typeface="メイリオ"/>
                <a:ea typeface="メイリオ"/>
                <a:cs typeface="メイリオ"/>
              </a:rPr>
              <a:t>）</a:t>
            </a:r>
            <a:endParaRPr lang="ja-JP" altLang="en-US" b="1" dirty="0">
              <a:latin typeface="メイリオ"/>
              <a:ea typeface="メイリオ"/>
              <a:cs typeface="メイリオ"/>
            </a:endParaRPr>
          </a:p>
          <a:p>
            <a:r>
              <a:rPr lang="ja-JP" altLang="en-US" b="1" dirty="0">
                <a:latin typeface="メイリオ"/>
                <a:ea typeface="メイリオ"/>
                <a:cs typeface="メイリオ"/>
              </a:rPr>
              <a:t>・新卒紹介サービスなどの無料サービスの担当者</a:t>
            </a:r>
          </a:p>
          <a:p>
            <a:r>
              <a:rPr lang="ja-JP" altLang="en-US" b="1" dirty="0">
                <a:latin typeface="メイリオ"/>
                <a:ea typeface="メイリオ"/>
                <a:cs typeface="メイリオ"/>
              </a:rPr>
              <a:t>・就職塾などの有料サービス</a:t>
            </a:r>
          </a:p>
        </p:txBody>
      </p:sp>
      <p:sp>
        <p:nvSpPr>
          <p:cNvPr id="20" name="四角形吹き出し 19"/>
          <p:cNvSpPr/>
          <p:nvPr/>
        </p:nvSpPr>
        <p:spPr>
          <a:xfrm>
            <a:off x="5170034" y="2693301"/>
            <a:ext cx="3669065" cy="2336496"/>
          </a:xfrm>
          <a:prstGeom prst="wedgeRectCallout">
            <a:avLst>
              <a:gd name="adj1" fmla="val -56821"/>
              <a:gd name="adj2" fmla="val -15056"/>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008182" y="5299470"/>
            <a:ext cx="210432" cy="225384"/>
          </a:xfrm>
          <a:prstGeom prst="rect">
            <a:avLst/>
          </a:prstGeom>
          <a:solidFill>
            <a:srgbClr val="8AB5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p>
        </p:txBody>
      </p:sp>
      <p:sp>
        <p:nvSpPr>
          <p:cNvPr id="22" name="正方形/長方形 21"/>
          <p:cNvSpPr/>
          <p:nvPr/>
        </p:nvSpPr>
        <p:spPr>
          <a:xfrm>
            <a:off x="8008182" y="5617395"/>
            <a:ext cx="210432" cy="225384"/>
          </a:xfrm>
          <a:prstGeom prst="rect">
            <a:avLst/>
          </a:prstGeom>
          <a:solidFill>
            <a:srgbClr val="E374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p>
        </p:txBody>
      </p:sp>
      <p:sp>
        <p:nvSpPr>
          <p:cNvPr id="23" name="テキスト ボックス 22"/>
          <p:cNvSpPr txBox="1"/>
          <p:nvPr/>
        </p:nvSpPr>
        <p:spPr>
          <a:xfrm>
            <a:off x="8218614" y="5261788"/>
            <a:ext cx="543739" cy="307777"/>
          </a:xfrm>
          <a:prstGeom prst="rect">
            <a:avLst/>
          </a:prstGeom>
          <a:noFill/>
        </p:spPr>
        <p:txBody>
          <a:bodyPr wrap="none" rtlCol="0">
            <a:spAutoFit/>
          </a:bodyPr>
          <a:lstStyle/>
          <a:p>
            <a:r>
              <a:rPr kumimoji="1" lang="ja-JP" altLang="en-US" sz="1400" b="1" dirty="0" smtClean="0">
                <a:latin typeface="メイリオ"/>
                <a:ea typeface="メイリオ"/>
                <a:cs typeface="メイリオ"/>
              </a:rPr>
              <a:t>あり</a:t>
            </a:r>
            <a:endParaRPr kumimoji="1" lang="ja-JP" altLang="en-US" sz="1400" b="1" dirty="0">
              <a:latin typeface="メイリオ"/>
              <a:ea typeface="メイリオ"/>
              <a:cs typeface="メイリオ"/>
            </a:endParaRPr>
          </a:p>
        </p:txBody>
      </p:sp>
      <p:sp>
        <p:nvSpPr>
          <p:cNvPr id="24" name="テキスト ボックス 23"/>
          <p:cNvSpPr txBox="1"/>
          <p:nvPr/>
        </p:nvSpPr>
        <p:spPr>
          <a:xfrm>
            <a:off x="8218614" y="5591878"/>
            <a:ext cx="564603" cy="307777"/>
          </a:xfrm>
          <a:prstGeom prst="rect">
            <a:avLst/>
          </a:prstGeom>
          <a:noFill/>
        </p:spPr>
        <p:txBody>
          <a:bodyPr wrap="none" rtlCol="0">
            <a:spAutoFit/>
          </a:bodyPr>
          <a:lstStyle/>
          <a:p>
            <a:r>
              <a:rPr lang="ja-JP" altLang="en-US" sz="1400" b="1" dirty="0" smtClean="0">
                <a:latin typeface="メイリオ"/>
                <a:ea typeface="メイリオ"/>
                <a:cs typeface="メイリオ"/>
              </a:rPr>
              <a:t>なし</a:t>
            </a:r>
            <a:endParaRPr kumimoji="1" lang="ja-JP" altLang="en-US" sz="1400" b="1" dirty="0">
              <a:latin typeface="メイリオ"/>
              <a:ea typeface="メイリオ"/>
              <a:cs typeface="メイリオ"/>
            </a:endParaRPr>
          </a:p>
        </p:txBody>
      </p:sp>
      <p:sp>
        <p:nvSpPr>
          <p:cNvPr id="25" name="正方形/長方形 24"/>
          <p:cNvSpPr/>
          <p:nvPr/>
        </p:nvSpPr>
        <p:spPr>
          <a:xfrm>
            <a:off x="6546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26" name="正方形/長方形 25"/>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28" name="正方形/長方形 27"/>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29" name="正方形/長方形 28"/>
          <p:cNvSpPr/>
          <p:nvPr/>
        </p:nvSpPr>
        <p:spPr>
          <a:xfrm>
            <a:off x="8490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
        <p:nvSpPr>
          <p:cNvPr id="30"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39</a:t>
            </a:fld>
            <a:endParaRPr kumimoji="1" lang="ja-JP" altLang="en-US" dirty="0"/>
          </a:p>
        </p:txBody>
      </p:sp>
      <p:sp>
        <p:nvSpPr>
          <p:cNvPr id="2" name="テキスト ボックス 1"/>
          <p:cNvSpPr txBox="1"/>
          <p:nvPr/>
        </p:nvSpPr>
        <p:spPr>
          <a:xfrm>
            <a:off x="4460961" y="5480188"/>
            <a:ext cx="774471" cy="307777"/>
          </a:xfrm>
          <a:prstGeom prst="rect">
            <a:avLst/>
          </a:prstGeom>
          <a:noFill/>
        </p:spPr>
        <p:txBody>
          <a:bodyPr wrap="none" rtlCol="0">
            <a:spAutoFit/>
          </a:bodyPr>
          <a:lstStyle/>
          <a:p>
            <a:r>
              <a:rPr lang="en-US" altLang="ja-JP" sz="1400" dirty="0" smtClean="0">
                <a:latin typeface="メイリオ"/>
                <a:ea typeface="メイリオ"/>
                <a:cs typeface="メイリオ"/>
              </a:rPr>
              <a:t>n</a:t>
            </a:r>
            <a:r>
              <a:rPr lang="en-US" altLang="ja-JP" sz="1400" dirty="0">
                <a:latin typeface="メイリオ"/>
                <a:ea typeface="メイリオ"/>
                <a:cs typeface="メイリオ"/>
              </a:rPr>
              <a:t>=</a:t>
            </a:r>
            <a:r>
              <a:rPr kumimoji="1" lang="en-US" altLang="ja-JP" sz="1400" dirty="0" smtClean="0">
                <a:latin typeface="メイリオ"/>
                <a:ea typeface="メイリオ"/>
                <a:cs typeface="メイリオ"/>
              </a:rPr>
              <a:t>241</a:t>
            </a:r>
            <a:endParaRPr kumimoji="1" lang="ja-JP" altLang="en-US" sz="1400" dirty="0">
              <a:latin typeface="メイリオ"/>
              <a:ea typeface="メイリオ"/>
              <a:cs typeface="メイリオ"/>
            </a:endParaRPr>
          </a:p>
        </p:txBody>
      </p:sp>
    </p:spTree>
    <p:extLst>
      <p:ext uri="{BB962C8B-B14F-4D97-AF65-F5344CB8AC3E}">
        <p14:creationId xmlns:p14="http://schemas.microsoft.com/office/powerpoint/2010/main" val="24234306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a16="http://schemas.microsoft.com/office/drawing/2014/main" xmlns="" id="{B72F74E8-AB7A-4E29-91C3-7644AB9331DE}"/>
              </a:ext>
            </a:extLst>
          </p:cNvPr>
          <p:cNvSpPr/>
          <p:nvPr/>
        </p:nvSpPr>
        <p:spPr>
          <a:xfrm>
            <a:off x="0" y="16543"/>
            <a:ext cx="7279761" cy="1251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latin typeface="メイリオ"/>
              <a:ea typeface="メイリオ"/>
              <a:cs typeface="メイリオ"/>
            </a:endParaRPr>
          </a:p>
        </p:txBody>
      </p:sp>
      <p:sp>
        <p:nvSpPr>
          <p:cNvPr id="4" name="スライド番号プレースホルダー 3"/>
          <p:cNvSpPr>
            <a:spLocks noGrp="1"/>
          </p:cNvSpPr>
          <p:nvPr>
            <p:ph type="sldNum" sz="quarter" idx="12"/>
          </p:nvPr>
        </p:nvSpPr>
        <p:spPr/>
        <p:txBody>
          <a:bodyPr/>
          <a:lstStyle/>
          <a:p>
            <a:fld id="{6738EFC2-4048-DD45-B63C-B1249E7041DB}" type="slidenum">
              <a:rPr kumimoji="1" lang="ja-JP" altLang="en-US" smtClean="0"/>
              <a:t>4</a:t>
            </a:fld>
            <a:endParaRPr kumimoji="1" lang="ja-JP" altLang="en-US"/>
          </a:p>
        </p:txBody>
      </p:sp>
      <p:cxnSp>
        <p:nvCxnSpPr>
          <p:cNvPr id="9" name="直線コネクタ 8"/>
          <p:cNvCxnSpPr/>
          <p:nvPr/>
        </p:nvCxnSpPr>
        <p:spPr>
          <a:xfrm>
            <a:off x="265792" y="761645"/>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36260" y="195551"/>
            <a:ext cx="7043501" cy="461665"/>
          </a:xfrm>
          <a:prstGeom prst="rect">
            <a:avLst/>
          </a:prstGeom>
          <a:noFill/>
        </p:spPr>
        <p:txBody>
          <a:bodyPr wrap="square" rtlCol="0">
            <a:spAutoFit/>
          </a:bodyPr>
          <a:lstStyle/>
          <a:p>
            <a:r>
              <a:rPr lang="ja-JP" altLang="en-US" sz="2400" b="1" dirty="0">
                <a:latin typeface="メイリオ"/>
                <a:ea typeface="メイリオ"/>
                <a:cs typeface="メイリオ"/>
              </a:rPr>
              <a:t>調査概要</a:t>
            </a:r>
          </a:p>
        </p:txBody>
      </p:sp>
      <p:sp>
        <p:nvSpPr>
          <p:cNvPr id="2" name="正方形/長方形 1"/>
          <p:cNvSpPr/>
          <p:nvPr/>
        </p:nvSpPr>
        <p:spPr>
          <a:xfrm>
            <a:off x="403412" y="2061883"/>
            <a:ext cx="4093882" cy="221129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smtClean="0">
                <a:solidFill>
                  <a:srgbClr val="000000"/>
                </a:solidFill>
                <a:latin typeface="メイリオ"/>
                <a:ea typeface="メイリオ"/>
                <a:cs typeface="メイリオ"/>
              </a:rPr>
              <a:t>調査１</a:t>
            </a:r>
            <a:endParaRPr lang="en-US" altLang="ja-JP" sz="2400" b="1" dirty="0" smtClean="0">
              <a:solidFill>
                <a:srgbClr val="000000"/>
              </a:solidFill>
              <a:latin typeface="メイリオ"/>
              <a:ea typeface="メイリオ"/>
              <a:cs typeface="メイリオ"/>
            </a:endParaRPr>
          </a:p>
          <a:p>
            <a:pPr algn="ctr"/>
            <a:r>
              <a:rPr lang="en-US" altLang="ja-JP" sz="2400" b="1" dirty="0" smtClean="0">
                <a:solidFill>
                  <a:srgbClr val="000000"/>
                </a:solidFill>
                <a:latin typeface="メイリオ"/>
                <a:ea typeface="メイリオ"/>
                <a:cs typeface="メイリオ"/>
              </a:rPr>
              <a:t>LGBT</a:t>
            </a:r>
            <a:r>
              <a:rPr lang="ja-JP" altLang="en-US" sz="2400" b="1" dirty="0">
                <a:solidFill>
                  <a:srgbClr val="000000"/>
                </a:solidFill>
                <a:latin typeface="メイリオ"/>
                <a:ea typeface="メイリオ"/>
                <a:cs typeface="メイリオ"/>
              </a:rPr>
              <a:t>や性的マイノリティ</a:t>
            </a:r>
            <a:r>
              <a:rPr lang="ja-JP" altLang="en-US" sz="2400" b="1" dirty="0" smtClean="0">
                <a:solidFill>
                  <a:srgbClr val="000000"/>
                </a:solidFill>
                <a:latin typeface="メイリオ"/>
                <a:ea typeface="メイリオ"/>
                <a:cs typeface="メイリオ"/>
              </a:rPr>
              <a:t>の</a:t>
            </a:r>
            <a:endParaRPr lang="en-US" altLang="ja-JP" sz="2400" b="1" dirty="0" smtClean="0">
              <a:solidFill>
                <a:srgbClr val="000000"/>
              </a:solidFill>
              <a:latin typeface="メイリオ"/>
              <a:ea typeface="メイリオ"/>
              <a:cs typeface="メイリオ"/>
            </a:endParaRPr>
          </a:p>
          <a:p>
            <a:pPr algn="ctr"/>
            <a:r>
              <a:rPr lang="ja-JP" altLang="en-US" sz="2400" b="1" dirty="0" smtClean="0">
                <a:solidFill>
                  <a:srgbClr val="000000"/>
                </a:solidFill>
                <a:latin typeface="メイリオ"/>
                <a:ea typeface="メイリオ"/>
                <a:cs typeface="メイリオ"/>
              </a:rPr>
              <a:t>就職</a:t>
            </a:r>
            <a:r>
              <a:rPr lang="ja-JP" altLang="en-US" sz="2400" b="1" dirty="0">
                <a:solidFill>
                  <a:srgbClr val="000000"/>
                </a:solidFill>
                <a:latin typeface="メイリオ"/>
                <a:ea typeface="メイリオ"/>
                <a:cs typeface="メイリオ"/>
              </a:rPr>
              <a:t>活動に関する現状</a:t>
            </a:r>
            <a:r>
              <a:rPr lang="ja-JP" altLang="en-US" sz="2400" b="1" dirty="0" smtClean="0">
                <a:solidFill>
                  <a:srgbClr val="000000"/>
                </a:solidFill>
                <a:latin typeface="メイリオ"/>
                <a:ea typeface="メイリオ"/>
                <a:cs typeface="メイリオ"/>
              </a:rPr>
              <a:t>調査</a:t>
            </a:r>
          </a:p>
          <a:p>
            <a:pPr algn="ctr"/>
            <a:r>
              <a:rPr lang="ja-JP" altLang="en-US" b="1" dirty="0" smtClean="0">
                <a:solidFill>
                  <a:srgbClr val="000000"/>
                </a:solidFill>
                <a:latin typeface="メイリオ"/>
                <a:ea typeface="メイリオ"/>
                <a:cs typeface="メイリオ"/>
              </a:rPr>
              <a:t>（以降、</a:t>
            </a:r>
            <a:r>
              <a:rPr lang="en-US" altLang="ja-JP" b="1" dirty="0" smtClean="0">
                <a:solidFill>
                  <a:srgbClr val="000000"/>
                </a:solidFill>
                <a:latin typeface="メイリオ"/>
                <a:ea typeface="メイリオ"/>
                <a:cs typeface="メイリオ"/>
              </a:rPr>
              <a:t>LGBT</a:t>
            </a:r>
            <a:r>
              <a:rPr lang="ja-JP" altLang="en-US" b="1" dirty="0" smtClean="0">
                <a:solidFill>
                  <a:srgbClr val="000000"/>
                </a:solidFill>
                <a:latin typeface="メイリオ"/>
                <a:ea typeface="メイリオ"/>
                <a:cs typeface="メイリオ"/>
              </a:rPr>
              <a:t>就活経験調査と記載）</a:t>
            </a:r>
            <a:endParaRPr lang="ja-JP" altLang="en-US" b="1" dirty="0">
              <a:solidFill>
                <a:srgbClr val="000000"/>
              </a:solidFill>
              <a:latin typeface="メイリオ"/>
              <a:ea typeface="メイリオ"/>
              <a:cs typeface="メイリオ"/>
            </a:endParaRPr>
          </a:p>
        </p:txBody>
      </p:sp>
      <p:sp>
        <p:nvSpPr>
          <p:cNvPr id="10" name="正方形/長方形 9"/>
          <p:cNvSpPr/>
          <p:nvPr/>
        </p:nvSpPr>
        <p:spPr>
          <a:xfrm>
            <a:off x="4676588" y="2061883"/>
            <a:ext cx="4183530" cy="221129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smtClean="0">
                <a:solidFill>
                  <a:srgbClr val="000000"/>
                </a:solidFill>
                <a:latin typeface="メイリオ"/>
                <a:ea typeface="メイリオ"/>
                <a:cs typeface="メイリオ"/>
              </a:rPr>
              <a:t>調査２</a:t>
            </a:r>
            <a:endParaRPr lang="en-US" altLang="ja-JP" sz="2400" b="1" dirty="0" smtClean="0">
              <a:solidFill>
                <a:srgbClr val="000000"/>
              </a:solidFill>
              <a:latin typeface="メイリオ"/>
              <a:ea typeface="メイリオ"/>
              <a:cs typeface="メイリオ"/>
            </a:endParaRPr>
          </a:p>
          <a:p>
            <a:pPr algn="ctr"/>
            <a:r>
              <a:rPr lang="en-US" altLang="ja-JP" sz="2400" b="1" dirty="0" smtClean="0">
                <a:solidFill>
                  <a:srgbClr val="000000"/>
                </a:solidFill>
                <a:latin typeface="メイリオ"/>
                <a:ea typeface="メイリオ"/>
                <a:cs typeface="メイリオ"/>
              </a:rPr>
              <a:t>LGBT</a:t>
            </a:r>
            <a:r>
              <a:rPr lang="ja-JP" altLang="en-US" sz="2400" b="1" dirty="0">
                <a:solidFill>
                  <a:srgbClr val="000000"/>
                </a:solidFill>
                <a:latin typeface="メイリオ"/>
                <a:ea typeface="メイリオ"/>
                <a:cs typeface="メイリオ"/>
              </a:rPr>
              <a:t>や性的</a:t>
            </a:r>
            <a:r>
              <a:rPr lang="ja-JP" altLang="en-US" sz="2400" b="1" dirty="0" smtClean="0">
                <a:solidFill>
                  <a:srgbClr val="000000"/>
                </a:solidFill>
                <a:latin typeface="メイリオ"/>
                <a:ea typeface="メイリオ"/>
                <a:cs typeface="メイリオ"/>
              </a:rPr>
              <a:t>マイノリティの就労</a:t>
            </a:r>
            <a:r>
              <a:rPr lang="ja-JP" altLang="en-US" sz="2400" b="1" dirty="0">
                <a:solidFill>
                  <a:srgbClr val="000000"/>
                </a:solidFill>
                <a:latin typeface="メイリオ"/>
                <a:ea typeface="メイリオ"/>
                <a:cs typeface="メイリオ"/>
              </a:rPr>
              <a:t>支援に関する現状</a:t>
            </a:r>
            <a:r>
              <a:rPr lang="ja-JP" altLang="en-US" sz="2400" b="1" dirty="0" smtClean="0">
                <a:solidFill>
                  <a:srgbClr val="000000"/>
                </a:solidFill>
                <a:latin typeface="メイリオ"/>
                <a:ea typeface="メイリオ"/>
                <a:cs typeface="メイリオ"/>
              </a:rPr>
              <a:t>調査</a:t>
            </a:r>
          </a:p>
          <a:p>
            <a:pPr algn="ctr"/>
            <a:r>
              <a:rPr lang="ja-JP" altLang="en-US" b="1" dirty="0" smtClean="0">
                <a:solidFill>
                  <a:srgbClr val="000000"/>
                </a:solidFill>
                <a:latin typeface="メイリオ"/>
                <a:ea typeface="メイリオ"/>
                <a:cs typeface="メイリオ"/>
              </a:rPr>
              <a:t>（以降、</a:t>
            </a:r>
            <a:r>
              <a:rPr lang="en-US" altLang="ja-JP" b="1" dirty="0" smtClean="0">
                <a:solidFill>
                  <a:srgbClr val="000000"/>
                </a:solidFill>
                <a:latin typeface="メイリオ"/>
                <a:ea typeface="メイリオ"/>
                <a:cs typeface="メイリオ"/>
              </a:rPr>
              <a:t>LGBT</a:t>
            </a:r>
            <a:r>
              <a:rPr lang="ja-JP" altLang="en-US" b="1" dirty="0" smtClean="0">
                <a:solidFill>
                  <a:srgbClr val="000000"/>
                </a:solidFill>
                <a:latin typeface="メイリオ"/>
                <a:ea typeface="メイリオ"/>
                <a:cs typeface="メイリオ"/>
              </a:rPr>
              <a:t>就労支援調査と記載）</a:t>
            </a:r>
            <a:endParaRPr lang="ja-JP" altLang="en-US" b="1" dirty="0">
              <a:solidFill>
                <a:srgbClr val="000000"/>
              </a:solidFill>
              <a:latin typeface="メイリオ"/>
              <a:ea typeface="メイリオ"/>
              <a:cs typeface="メイリオ"/>
            </a:endParaRPr>
          </a:p>
        </p:txBody>
      </p:sp>
      <p:sp>
        <p:nvSpPr>
          <p:cNvPr id="3" name="正方形/長方形 2"/>
          <p:cNvSpPr/>
          <p:nvPr/>
        </p:nvSpPr>
        <p:spPr>
          <a:xfrm>
            <a:off x="403412" y="1037644"/>
            <a:ext cx="8187764" cy="461665"/>
          </a:xfrm>
          <a:prstGeom prst="rect">
            <a:avLst/>
          </a:prstGeom>
        </p:spPr>
        <p:txBody>
          <a:bodyPr wrap="square">
            <a:spAutoFit/>
          </a:bodyPr>
          <a:lstStyle/>
          <a:p>
            <a:pPr marL="342900" indent="-342900">
              <a:buFont typeface="Wingdings" charset="2"/>
              <a:buChar char="p"/>
            </a:pPr>
            <a:r>
              <a:rPr lang="ja-JP" altLang="en-US" sz="2400" b="1" dirty="0" smtClean="0">
                <a:latin typeface="メイリオ"/>
                <a:ea typeface="メイリオ"/>
                <a:cs typeface="メイリオ"/>
              </a:rPr>
              <a:t>２つのオンライン調査を実施</a:t>
            </a:r>
            <a:endParaRPr lang="en-US" altLang="ja-JP" sz="2400" b="1" dirty="0">
              <a:latin typeface="メイリオ"/>
              <a:ea typeface="メイリオ"/>
              <a:cs typeface="メイリオ"/>
            </a:endParaRPr>
          </a:p>
        </p:txBody>
      </p:sp>
    </p:spTree>
    <p:extLst>
      <p:ext uri="{BB962C8B-B14F-4D97-AF65-F5344CB8AC3E}">
        <p14:creationId xmlns:p14="http://schemas.microsoft.com/office/powerpoint/2010/main" val="332286166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4235390249"/>
              </p:ext>
            </p:extLst>
          </p:nvPr>
        </p:nvGraphicFramePr>
        <p:xfrm>
          <a:off x="265792" y="1655632"/>
          <a:ext cx="8624208" cy="4185052"/>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直線コネクタ 6"/>
          <p:cNvCxnSpPr/>
          <p:nvPr/>
        </p:nvCxnSpPr>
        <p:spPr>
          <a:xfrm>
            <a:off x="265792" y="761645"/>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236260" y="289631"/>
            <a:ext cx="8310093" cy="461665"/>
          </a:xfrm>
          <a:prstGeom prst="rect">
            <a:avLst/>
          </a:prstGeom>
          <a:noFill/>
        </p:spPr>
        <p:txBody>
          <a:bodyPr wrap="square" rtlCol="0">
            <a:spAutoFit/>
          </a:bodyPr>
          <a:lstStyle/>
          <a:p>
            <a:r>
              <a:rPr lang="ja-JP" altLang="en-US" sz="2400" b="1" dirty="0" smtClean="0">
                <a:latin typeface="メイリオ"/>
                <a:ea typeface="メイリオ"/>
                <a:cs typeface="メイリオ"/>
              </a:rPr>
              <a:t>就活時、</a:t>
            </a:r>
            <a:r>
              <a:rPr lang="en-US" altLang="ja-JP" sz="2400" b="1" dirty="0" smtClean="0">
                <a:latin typeface="メイリオ"/>
                <a:ea typeface="メイリオ"/>
                <a:cs typeface="メイリオ"/>
              </a:rPr>
              <a:t>SOGI</a:t>
            </a:r>
            <a:r>
              <a:rPr lang="ja-JP" altLang="en-US" sz="2400" b="1" dirty="0" smtClean="0">
                <a:latin typeface="メイリオ"/>
                <a:ea typeface="メイリオ"/>
                <a:cs typeface="メイリオ"/>
              </a:rPr>
              <a:t>に由来した困難等を相談しなかった理由</a:t>
            </a:r>
            <a:endParaRPr lang="ja-JP" altLang="en-US" sz="2400" b="1" dirty="0">
              <a:latin typeface="メイリオ"/>
              <a:ea typeface="メイリオ"/>
              <a:cs typeface="メイリオ"/>
            </a:endParaRPr>
          </a:p>
        </p:txBody>
      </p:sp>
      <p:sp>
        <p:nvSpPr>
          <p:cNvPr id="9" name="テキスト ボックス 8"/>
          <p:cNvSpPr txBox="1"/>
          <p:nvPr/>
        </p:nvSpPr>
        <p:spPr>
          <a:xfrm>
            <a:off x="282214" y="854322"/>
            <a:ext cx="8593676" cy="707886"/>
          </a:xfrm>
          <a:prstGeom prst="rect">
            <a:avLst/>
          </a:prstGeom>
          <a:noFill/>
        </p:spPr>
        <p:txBody>
          <a:bodyPr wrap="square" rtlCol="0">
            <a:spAutoFit/>
          </a:bodyPr>
          <a:lstStyle/>
          <a:p>
            <a:pPr marL="342900" indent="-342900">
              <a:buFont typeface="Wingdings" charset="2"/>
              <a:buChar char="p"/>
            </a:pPr>
            <a:r>
              <a:rPr lang="ja-JP" altLang="en-US" sz="2000" b="1" dirty="0" smtClean="0">
                <a:latin typeface="メイリオ"/>
                <a:ea typeface="メイリオ"/>
                <a:cs typeface="メイリオ"/>
              </a:rPr>
              <a:t>「困りごとがなかった」</a:t>
            </a:r>
            <a:r>
              <a:rPr lang="en-US" altLang="ja-JP" sz="2000" b="1" dirty="0" smtClean="0">
                <a:latin typeface="メイリオ"/>
                <a:ea typeface="メイリオ"/>
                <a:cs typeface="メイリオ"/>
              </a:rPr>
              <a:t>33%</a:t>
            </a:r>
            <a:r>
              <a:rPr lang="ja-JP" altLang="en-US" sz="2000" b="1" dirty="0" smtClean="0">
                <a:latin typeface="メイリオ"/>
                <a:ea typeface="メイリオ"/>
                <a:cs typeface="メイリオ"/>
              </a:rPr>
              <a:t>、「どこに相談したらいいかわからなかった」</a:t>
            </a:r>
            <a:r>
              <a:rPr lang="en-US" altLang="ja-JP" sz="2000" b="1" dirty="0" smtClean="0">
                <a:latin typeface="メイリオ"/>
                <a:ea typeface="メイリオ"/>
                <a:cs typeface="メイリオ"/>
              </a:rPr>
              <a:t>32%</a:t>
            </a:r>
            <a:r>
              <a:rPr lang="ja-JP" altLang="en-US" sz="2000" b="1" dirty="0" smtClean="0">
                <a:latin typeface="メイリオ"/>
                <a:ea typeface="メイリオ"/>
                <a:cs typeface="メイリオ"/>
              </a:rPr>
              <a:t>、「相談しても解決してもらえない」</a:t>
            </a:r>
            <a:r>
              <a:rPr lang="en-US" altLang="ja-JP" sz="2000" b="1" dirty="0" smtClean="0">
                <a:latin typeface="メイリオ"/>
                <a:ea typeface="メイリオ"/>
                <a:cs typeface="メイリオ"/>
              </a:rPr>
              <a:t>32%</a:t>
            </a:r>
            <a:r>
              <a:rPr lang="ja-JP" altLang="en-US" sz="2000" b="1" dirty="0" smtClean="0">
                <a:latin typeface="メイリオ"/>
                <a:ea typeface="メイリオ"/>
                <a:cs typeface="メイリオ"/>
              </a:rPr>
              <a:t>が上位解答</a:t>
            </a:r>
            <a:endParaRPr lang="ja-JP" altLang="en-US" sz="2000" b="1" u="sng" dirty="0">
              <a:solidFill>
                <a:srgbClr val="FF6600"/>
              </a:solidFill>
              <a:latin typeface="メイリオ"/>
              <a:ea typeface="メイリオ"/>
              <a:cs typeface="メイリオ"/>
            </a:endParaRPr>
          </a:p>
        </p:txBody>
      </p:sp>
      <p:sp>
        <p:nvSpPr>
          <p:cNvPr id="10" name="正方形/長方形 9"/>
          <p:cNvSpPr/>
          <p:nvPr/>
        </p:nvSpPr>
        <p:spPr>
          <a:xfrm>
            <a:off x="236260" y="5793644"/>
            <a:ext cx="8861786" cy="646331"/>
          </a:xfrm>
          <a:prstGeom prst="rect">
            <a:avLst/>
          </a:prstGeom>
          <a:solidFill>
            <a:srgbClr val="FFFFFF"/>
          </a:solidFill>
        </p:spPr>
        <p:txBody>
          <a:bodyPr wrap="square">
            <a:spAutoFit/>
          </a:bodyPr>
          <a:lstStyle/>
          <a:p>
            <a:pPr marL="342900" indent="-342900">
              <a:buFont typeface="Wingdings" charset="2"/>
              <a:buChar char="ü"/>
            </a:pPr>
            <a:r>
              <a:rPr lang="ja-JP" altLang="en-US" b="1" dirty="0">
                <a:latin typeface="メイリオ"/>
                <a:ea typeface="メイリオ"/>
                <a:cs typeface="メイリオ"/>
              </a:rPr>
              <a:t>就活時</a:t>
            </a:r>
            <a:r>
              <a:rPr lang="ja-JP" altLang="en-US" b="1" dirty="0" smtClean="0">
                <a:latin typeface="メイリオ"/>
                <a:ea typeface="メイリオ"/>
                <a:cs typeface="メイリオ"/>
              </a:rPr>
              <a:t>に</a:t>
            </a:r>
            <a:r>
              <a:rPr lang="en-US" altLang="ja-JP" b="1" dirty="0" smtClean="0">
                <a:latin typeface="メイリオ"/>
                <a:ea typeface="メイリオ"/>
                <a:cs typeface="メイリオ"/>
              </a:rPr>
              <a:t>SOGI</a:t>
            </a:r>
            <a:r>
              <a:rPr lang="ja-JP" altLang="en-US" b="1" dirty="0" smtClean="0">
                <a:latin typeface="メイリオ"/>
                <a:ea typeface="メイリオ"/>
                <a:cs typeface="メイリオ"/>
              </a:rPr>
              <a:t>に由来した困難等を相談しない背景</a:t>
            </a:r>
            <a:r>
              <a:rPr lang="ja-JP" altLang="en-US" b="1" dirty="0">
                <a:latin typeface="メイリオ"/>
                <a:ea typeface="メイリオ"/>
                <a:cs typeface="メイリオ"/>
              </a:rPr>
              <a:t>には</a:t>
            </a:r>
            <a:r>
              <a:rPr lang="ja-JP" altLang="en-US" b="1" dirty="0" smtClean="0">
                <a:latin typeface="メイリオ"/>
                <a:ea typeface="メイリオ"/>
                <a:cs typeface="メイリオ"/>
              </a:rPr>
              <a:t>、</a:t>
            </a:r>
            <a:endParaRPr lang="en-US" altLang="ja-JP" b="1" dirty="0" smtClean="0">
              <a:latin typeface="メイリオ"/>
              <a:ea typeface="メイリオ"/>
              <a:cs typeface="メイリオ"/>
            </a:endParaRPr>
          </a:p>
          <a:p>
            <a:r>
              <a:rPr lang="ja-JP" altLang="ja-JP" b="1" dirty="0">
                <a:latin typeface="メイリオ"/>
                <a:ea typeface="メイリオ"/>
                <a:cs typeface="メイリオ"/>
              </a:rPr>
              <a:t>　</a:t>
            </a:r>
            <a:r>
              <a:rPr lang="en-US" altLang="en-US" b="1" dirty="0">
                <a:latin typeface="メイリオ"/>
                <a:ea typeface="メイリオ"/>
                <a:cs typeface="メイリオ"/>
              </a:rPr>
              <a:t> </a:t>
            </a:r>
            <a:r>
              <a:rPr lang="ja-JP" altLang="en-US" b="1" dirty="0" smtClean="0">
                <a:latin typeface="メイリオ"/>
                <a:ea typeface="メイリオ"/>
                <a:cs typeface="メイリオ"/>
              </a:rPr>
              <a:t>相談</a:t>
            </a:r>
            <a:r>
              <a:rPr lang="ja-JP" altLang="en-US" b="1" dirty="0">
                <a:latin typeface="メイリオ"/>
                <a:ea typeface="メイリオ"/>
                <a:cs typeface="メイリオ"/>
              </a:rPr>
              <a:t>場所がわからないこと、支援がされないのではとの不安等が挙げられる</a:t>
            </a:r>
            <a:r>
              <a:rPr lang="ja-JP" altLang="en-US" b="1" dirty="0" smtClean="0">
                <a:latin typeface="メイリオ"/>
                <a:ea typeface="メイリオ"/>
                <a:cs typeface="メイリオ"/>
              </a:rPr>
              <a:t>。</a:t>
            </a:r>
            <a:endParaRPr lang="en-US" altLang="ja-JP" b="1" dirty="0" smtClean="0">
              <a:latin typeface="メイリオ"/>
              <a:ea typeface="メイリオ"/>
              <a:cs typeface="メイリオ"/>
            </a:endParaRPr>
          </a:p>
        </p:txBody>
      </p:sp>
      <p:sp>
        <p:nvSpPr>
          <p:cNvPr id="6" name="正方形/長方形 5"/>
          <p:cNvSpPr/>
          <p:nvPr/>
        </p:nvSpPr>
        <p:spPr>
          <a:xfrm>
            <a:off x="3731285" y="2054065"/>
            <a:ext cx="3023999" cy="144000"/>
          </a:xfrm>
          <a:prstGeom prst="rect">
            <a:avLst/>
          </a:prstGeom>
          <a:solidFill>
            <a:schemeClr val="accent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線吹き出し 2 (枠付き) 18"/>
          <p:cNvSpPr/>
          <p:nvPr/>
        </p:nvSpPr>
        <p:spPr>
          <a:xfrm>
            <a:off x="6129968" y="3632697"/>
            <a:ext cx="2781282" cy="1988468"/>
          </a:xfrm>
          <a:prstGeom prst="borderCallout2">
            <a:avLst>
              <a:gd name="adj1" fmla="val 20327"/>
              <a:gd name="adj2" fmla="val 100253"/>
              <a:gd name="adj3" fmla="val -53211"/>
              <a:gd name="adj4" fmla="val 99891"/>
              <a:gd name="adj5" fmla="val -77972"/>
              <a:gd name="adj6" fmla="val 79249"/>
            </a:avLst>
          </a:prstGeom>
          <a:solidFill>
            <a:srgbClr val="FFFFFF"/>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a:solidFill>
                  <a:srgbClr val="000000"/>
                </a:solidFill>
                <a:latin typeface="メイリオ"/>
                <a:ea typeface="メイリオ"/>
                <a:cs typeface="メイリオ"/>
              </a:rPr>
              <a:t>「</a:t>
            </a:r>
            <a:r>
              <a:rPr lang="en-US" altLang="ja-JP" sz="1600" dirty="0">
                <a:solidFill>
                  <a:srgbClr val="000000"/>
                </a:solidFill>
                <a:latin typeface="メイリオ"/>
                <a:ea typeface="メイリオ"/>
                <a:cs typeface="メイリオ"/>
              </a:rPr>
              <a:t>SOGI</a:t>
            </a:r>
            <a:r>
              <a:rPr lang="ja-JP" altLang="en-US" sz="1600" dirty="0">
                <a:solidFill>
                  <a:srgbClr val="000000"/>
                </a:solidFill>
                <a:latin typeface="メイリオ"/>
                <a:ea typeface="メイリオ"/>
                <a:cs typeface="メイリオ"/>
              </a:rPr>
              <a:t>に関連した就活の困りごとや悩みがなかったから」と回答した</a:t>
            </a:r>
            <a:r>
              <a:rPr lang="en-US" altLang="ja-JP" sz="1600" dirty="0">
                <a:solidFill>
                  <a:srgbClr val="000000"/>
                </a:solidFill>
                <a:latin typeface="メイリオ"/>
                <a:ea typeface="メイリオ"/>
                <a:cs typeface="メイリオ"/>
              </a:rPr>
              <a:t>33.5%</a:t>
            </a:r>
            <a:r>
              <a:rPr lang="ja-JP" altLang="en-US" sz="1600" dirty="0">
                <a:solidFill>
                  <a:srgbClr val="000000"/>
                </a:solidFill>
                <a:latin typeface="メイリオ"/>
                <a:ea typeface="メイリオ"/>
                <a:cs typeface="メイリオ"/>
              </a:rPr>
              <a:t>のうち</a:t>
            </a:r>
            <a:r>
              <a:rPr lang="en-US" altLang="ja-JP" sz="1600" dirty="0">
                <a:solidFill>
                  <a:srgbClr val="000000"/>
                </a:solidFill>
                <a:latin typeface="メイリオ"/>
                <a:ea typeface="メイリオ"/>
                <a:cs typeface="メイリオ"/>
              </a:rPr>
              <a:t>8.9%</a:t>
            </a:r>
            <a:r>
              <a:rPr lang="ja-JP" altLang="en-US" sz="1600" dirty="0">
                <a:solidFill>
                  <a:srgbClr val="000000"/>
                </a:solidFill>
                <a:latin typeface="メイリオ"/>
                <a:ea typeface="メイリオ"/>
                <a:cs typeface="メイリオ"/>
              </a:rPr>
              <a:t>は困難経験あり</a:t>
            </a:r>
            <a:r>
              <a:rPr lang="ja-JP" altLang="en-US" sz="1600" dirty="0" smtClean="0">
                <a:solidFill>
                  <a:srgbClr val="000000"/>
                </a:solidFill>
                <a:latin typeface="メイリオ"/>
                <a:ea typeface="メイリオ"/>
                <a:cs typeface="メイリオ"/>
              </a:rPr>
              <a:t>。</a:t>
            </a:r>
            <a:endParaRPr lang="en-US" altLang="ja-JP" sz="1600" dirty="0" smtClean="0">
              <a:solidFill>
                <a:srgbClr val="000000"/>
              </a:solidFill>
              <a:latin typeface="メイリオ"/>
              <a:ea typeface="メイリオ"/>
              <a:cs typeface="メイリオ"/>
            </a:endParaRPr>
          </a:p>
          <a:p>
            <a:pPr algn="ctr"/>
            <a:r>
              <a:rPr lang="ja-JP" altLang="en-US" sz="1600" dirty="0" smtClean="0">
                <a:solidFill>
                  <a:srgbClr val="000000"/>
                </a:solidFill>
                <a:latin typeface="メイリオ"/>
                <a:ea typeface="メイリオ"/>
                <a:cs typeface="メイリオ"/>
              </a:rPr>
              <a:t>ハラスメント</a:t>
            </a:r>
            <a:r>
              <a:rPr lang="ja-JP" altLang="en-US" sz="1600" dirty="0">
                <a:solidFill>
                  <a:srgbClr val="000000"/>
                </a:solidFill>
                <a:latin typeface="メイリオ"/>
                <a:ea typeface="メイリオ"/>
                <a:cs typeface="メイリオ"/>
              </a:rPr>
              <a:t>等を実際に受けていたとしても</a:t>
            </a:r>
            <a:r>
              <a:rPr lang="ja-JP" altLang="en-US" sz="1600" dirty="0" smtClean="0">
                <a:solidFill>
                  <a:srgbClr val="000000"/>
                </a:solidFill>
                <a:latin typeface="メイリオ"/>
                <a:ea typeface="メイリオ"/>
                <a:cs typeface="メイリオ"/>
              </a:rPr>
              <a:t>、困りごとと認識していないケース</a:t>
            </a:r>
            <a:r>
              <a:rPr lang="ja-JP" altLang="en-US" sz="1600" dirty="0">
                <a:solidFill>
                  <a:srgbClr val="000000"/>
                </a:solidFill>
                <a:latin typeface="メイリオ"/>
                <a:ea typeface="メイリオ"/>
                <a:cs typeface="メイリオ"/>
              </a:rPr>
              <a:t>もあるのでは。</a:t>
            </a:r>
            <a:endParaRPr lang="en-US" altLang="ja-JP" sz="1600" dirty="0">
              <a:solidFill>
                <a:srgbClr val="000000"/>
              </a:solidFill>
              <a:latin typeface="メイリオ"/>
              <a:ea typeface="メイリオ"/>
              <a:cs typeface="メイリオ"/>
            </a:endParaRPr>
          </a:p>
        </p:txBody>
      </p:sp>
      <p:sp>
        <p:nvSpPr>
          <p:cNvPr id="20" name="正方形/長方形 19"/>
          <p:cNvSpPr/>
          <p:nvPr/>
        </p:nvSpPr>
        <p:spPr>
          <a:xfrm>
            <a:off x="6546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21" name="正方形/長方形 20"/>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22" name="正方形/長方形 21"/>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23" name="正方形/長方形 22"/>
          <p:cNvSpPr/>
          <p:nvPr/>
        </p:nvSpPr>
        <p:spPr>
          <a:xfrm>
            <a:off x="8490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
        <p:nvSpPr>
          <p:cNvPr id="24"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40</a:t>
            </a:fld>
            <a:endParaRPr kumimoji="1" lang="ja-JP" altLang="en-US" dirty="0"/>
          </a:p>
        </p:txBody>
      </p:sp>
      <p:sp>
        <p:nvSpPr>
          <p:cNvPr id="25" name="テキスト ボックス 24"/>
          <p:cNvSpPr txBox="1"/>
          <p:nvPr/>
        </p:nvSpPr>
        <p:spPr>
          <a:xfrm>
            <a:off x="5235432" y="5480188"/>
            <a:ext cx="774471" cy="307777"/>
          </a:xfrm>
          <a:prstGeom prst="rect">
            <a:avLst/>
          </a:prstGeom>
          <a:noFill/>
        </p:spPr>
        <p:txBody>
          <a:bodyPr wrap="none" rtlCol="0">
            <a:spAutoFit/>
          </a:bodyPr>
          <a:lstStyle/>
          <a:p>
            <a:r>
              <a:rPr lang="en-US" altLang="ja-JP" sz="1400" dirty="0" smtClean="0">
                <a:latin typeface="メイリオ"/>
                <a:ea typeface="メイリオ"/>
                <a:cs typeface="メイリオ"/>
              </a:rPr>
              <a:t>n=179</a:t>
            </a:r>
            <a:endParaRPr kumimoji="1" lang="ja-JP" altLang="en-US" sz="1400" dirty="0">
              <a:latin typeface="メイリオ"/>
              <a:ea typeface="メイリオ"/>
              <a:cs typeface="メイリオ"/>
            </a:endParaRPr>
          </a:p>
        </p:txBody>
      </p:sp>
    </p:spTree>
    <p:extLst>
      <p:ext uri="{BB962C8B-B14F-4D97-AF65-F5344CB8AC3E}">
        <p14:creationId xmlns:p14="http://schemas.microsoft.com/office/powerpoint/2010/main" val="2491285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65792" y="676979"/>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270732" y="258278"/>
            <a:ext cx="7043501" cy="707886"/>
          </a:xfrm>
          <a:prstGeom prst="rect">
            <a:avLst/>
          </a:prstGeom>
          <a:noFill/>
        </p:spPr>
        <p:txBody>
          <a:bodyPr wrap="square" rtlCol="0">
            <a:spAutoFit/>
          </a:bodyPr>
          <a:lstStyle/>
          <a:p>
            <a:r>
              <a:rPr lang="en-US" altLang="ja-JP" sz="2000" b="1" dirty="0" smtClean="0">
                <a:latin typeface="メイリオ"/>
                <a:ea typeface="メイリオ"/>
                <a:cs typeface="メイリオ"/>
              </a:rPr>
              <a:t>LGBT</a:t>
            </a:r>
            <a:r>
              <a:rPr lang="ja-JP" altLang="en-US" sz="2000" b="1" dirty="0" smtClean="0">
                <a:latin typeface="メイリオ"/>
                <a:ea typeface="メイリオ"/>
                <a:cs typeface="メイリオ"/>
              </a:rPr>
              <a:t>も相談しやすい就労支援機関の</a:t>
            </a:r>
            <a:r>
              <a:rPr lang="ja-JP" altLang="en-US" sz="2000" b="1" dirty="0">
                <a:latin typeface="メイリオ"/>
                <a:ea typeface="メイリオ"/>
                <a:cs typeface="メイリオ"/>
              </a:rPr>
              <a:t>特徴</a:t>
            </a:r>
            <a:r>
              <a:rPr lang="ja-JP" altLang="en-US" sz="1600" b="1" dirty="0">
                <a:latin typeface="メイリオ"/>
                <a:ea typeface="メイリオ"/>
                <a:cs typeface="メイリオ"/>
              </a:rPr>
              <a:t>（上位</a:t>
            </a:r>
            <a:r>
              <a:rPr lang="en-US" altLang="ja-JP" sz="1600" b="1" dirty="0">
                <a:latin typeface="メイリオ"/>
                <a:ea typeface="メイリオ"/>
                <a:cs typeface="メイリオ"/>
              </a:rPr>
              <a:t>10</a:t>
            </a:r>
            <a:r>
              <a:rPr lang="ja-JP" altLang="en-US" sz="1600" b="1" dirty="0">
                <a:latin typeface="メイリオ"/>
                <a:ea typeface="メイリオ"/>
                <a:cs typeface="メイリオ"/>
              </a:rPr>
              <a:t>項目のみ）</a:t>
            </a:r>
          </a:p>
          <a:p>
            <a:endParaRPr lang="ja-JP" altLang="en-US" sz="2000" b="1" dirty="0">
              <a:latin typeface="メイリオ"/>
              <a:ea typeface="メイリオ"/>
              <a:cs typeface="メイリオ"/>
            </a:endParaRPr>
          </a:p>
        </p:txBody>
      </p:sp>
      <p:graphicFrame>
        <p:nvGraphicFramePr>
          <p:cNvPr id="17" name="グラフ 16"/>
          <p:cNvGraphicFramePr>
            <a:graphicFrameLocks/>
          </p:cNvGraphicFramePr>
          <p:nvPr>
            <p:extLst>
              <p:ext uri="{D42A27DB-BD31-4B8C-83A1-F6EECF244321}">
                <p14:modId xmlns:p14="http://schemas.microsoft.com/office/powerpoint/2010/main" val="597570484"/>
              </p:ext>
            </p:extLst>
          </p:nvPr>
        </p:nvGraphicFramePr>
        <p:xfrm>
          <a:off x="270732" y="956474"/>
          <a:ext cx="8477407" cy="4158451"/>
        </p:xfrm>
        <a:graphic>
          <a:graphicData uri="http://schemas.openxmlformats.org/drawingml/2006/chart">
            <c:chart xmlns:c="http://schemas.openxmlformats.org/drawingml/2006/chart" xmlns:r="http://schemas.openxmlformats.org/officeDocument/2006/relationships" r:id="rId2"/>
          </a:graphicData>
        </a:graphic>
      </p:graphicFrame>
      <p:sp>
        <p:nvSpPr>
          <p:cNvPr id="18" name="テキスト ボックス 17"/>
          <p:cNvSpPr txBox="1"/>
          <p:nvPr/>
        </p:nvSpPr>
        <p:spPr>
          <a:xfrm>
            <a:off x="29532" y="5453747"/>
            <a:ext cx="9144000" cy="707886"/>
          </a:xfrm>
          <a:prstGeom prst="rect">
            <a:avLst/>
          </a:prstGeom>
          <a:solidFill>
            <a:schemeClr val="bg1"/>
          </a:solidFill>
        </p:spPr>
        <p:txBody>
          <a:bodyPr wrap="square" rtlCol="0">
            <a:spAutoFit/>
          </a:bodyPr>
          <a:lstStyle/>
          <a:p>
            <a:pPr marL="342900" indent="-342900">
              <a:buClr>
                <a:schemeClr val="tx1"/>
              </a:buClr>
              <a:buFont typeface="Wingdings" charset="2"/>
              <a:buChar char="ü"/>
            </a:pPr>
            <a:r>
              <a:rPr lang="ja-JP" altLang="en-US" sz="2000" b="1" dirty="0" smtClean="0">
                <a:latin typeface="メイリオ"/>
                <a:ea typeface="メイリオ"/>
                <a:cs typeface="メイリオ"/>
              </a:rPr>
              <a:t>上位５項目に注目すると、プライバシーや秘密が守られること、支援者に意識・知識があることが重要であると考えられる</a:t>
            </a:r>
            <a:endParaRPr lang="en-US" altLang="ja-JP" sz="2000" b="1" dirty="0">
              <a:latin typeface="メイリオ"/>
              <a:ea typeface="メイリオ"/>
              <a:cs typeface="メイリオ"/>
            </a:endParaRPr>
          </a:p>
        </p:txBody>
      </p:sp>
      <p:sp>
        <p:nvSpPr>
          <p:cNvPr id="19" name="正方形/長方形 18"/>
          <p:cNvSpPr/>
          <p:nvPr/>
        </p:nvSpPr>
        <p:spPr>
          <a:xfrm>
            <a:off x="6546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20" name="正方形/長方形 19"/>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21" name="正方形/長方形 20"/>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22" name="正方形/長方形 21"/>
          <p:cNvSpPr/>
          <p:nvPr/>
        </p:nvSpPr>
        <p:spPr>
          <a:xfrm>
            <a:off x="8490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
        <p:nvSpPr>
          <p:cNvPr id="23"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41</a:t>
            </a:fld>
            <a:endParaRPr kumimoji="1" lang="ja-JP" altLang="en-US" dirty="0"/>
          </a:p>
        </p:txBody>
      </p:sp>
      <p:sp>
        <p:nvSpPr>
          <p:cNvPr id="24" name="テキスト ボックス 23"/>
          <p:cNvSpPr txBox="1"/>
          <p:nvPr/>
        </p:nvSpPr>
        <p:spPr>
          <a:xfrm>
            <a:off x="7194484" y="4664833"/>
            <a:ext cx="774471" cy="307777"/>
          </a:xfrm>
          <a:prstGeom prst="rect">
            <a:avLst/>
          </a:prstGeom>
          <a:noFill/>
        </p:spPr>
        <p:txBody>
          <a:bodyPr wrap="none" rtlCol="0">
            <a:spAutoFit/>
          </a:bodyPr>
          <a:lstStyle/>
          <a:p>
            <a:r>
              <a:rPr lang="en-US" altLang="ja-JP" sz="1400" dirty="0" smtClean="0">
                <a:latin typeface="メイリオ"/>
                <a:ea typeface="メイリオ"/>
                <a:cs typeface="メイリオ"/>
              </a:rPr>
              <a:t>n</a:t>
            </a:r>
            <a:r>
              <a:rPr lang="en-US" altLang="ja-JP" sz="1400" dirty="0">
                <a:latin typeface="メイリオ"/>
                <a:ea typeface="メイリオ"/>
                <a:cs typeface="メイリオ"/>
              </a:rPr>
              <a:t>=</a:t>
            </a:r>
            <a:r>
              <a:rPr kumimoji="1" lang="en-US" altLang="ja-JP" sz="1400" dirty="0" smtClean="0">
                <a:latin typeface="メイリオ"/>
                <a:ea typeface="メイリオ"/>
                <a:cs typeface="メイリオ"/>
              </a:rPr>
              <a:t>241</a:t>
            </a:r>
            <a:endParaRPr kumimoji="1" lang="ja-JP" altLang="en-US" sz="1400" dirty="0">
              <a:latin typeface="メイリオ"/>
              <a:ea typeface="メイリオ"/>
              <a:cs typeface="メイリオ"/>
            </a:endParaRPr>
          </a:p>
        </p:txBody>
      </p:sp>
    </p:spTree>
    <p:extLst>
      <p:ext uri="{BB962C8B-B14F-4D97-AF65-F5344CB8AC3E}">
        <p14:creationId xmlns:p14="http://schemas.microsoft.com/office/powerpoint/2010/main" val="3285074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tnm.png"/>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17515" y="1389530"/>
            <a:ext cx="8129610" cy="3585882"/>
          </a:xfrm>
          <a:prstGeom prst="rect">
            <a:avLst/>
          </a:prstGeom>
        </p:spPr>
      </p:pic>
      <p:sp>
        <p:nvSpPr>
          <p:cNvPr id="7" name="正方形/長方形 6"/>
          <p:cNvSpPr/>
          <p:nvPr/>
        </p:nvSpPr>
        <p:spPr>
          <a:xfrm>
            <a:off x="0" y="2264282"/>
            <a:ext cx="9143999" cy="1323439"/>
          </a:xfrm>
          <a:prstGeom prst="rect">
            <a:avLst/>
          </a:prstGeom>
        </p:spPr>
        <p:txBody>
          <a:bodyPr wrap="square">
            <a:spAutoFit/>
          </a:bodyPr>
          <a:lstStyle/>
          <a:p>
            <a:pPr algn="ctr"/>
            <a:r>
              <a:rPr lang="ja-JP" altLang="en-US" sz="4000" b="1" dirty="0" smtClean="0">
                <a:latin typeface="メイリオ"/>
                <a:ea typeface="メイリオ"/>
                <a:cs typeface="メイリオ"/>
              </a:rPr>
              <a:t>相談が来たら</a:t>
            </a:r>
            <a:endParaRPr lang="en-US" altLang="ja-JP" sz="4000" b="1" dirty="0" smtClean="0">
              <a:latin typeface="メイリオ"/>
              <a:ea typeface="メイリオ"/>
              <a:cs typeface="メイリオ"/>
            </a:endParaRPr>
          </a:p>
          <a:p>
            <a:pPr algn="ctr"/>
            <a:r>
              <a:rPr lang="ja-JP" altLang="en-US" sz="4000" b="1" dirty="0" smtClean="0">
                <a:latin typeface="メイリオ"/>
                <a:ea typeface="メイリオ"/>
                <a:cs typeface="メイリオ"/>
              </a:rPr>
              <a:t>対応できているでしょ？</a:t>
            </a:r>
            <a:endParaRPr lang="en-US" altLang="ja-JP" sz="4000" b="1" dirty="0" smtClean="0">
              <a:latin typeface="メイリオ"/>
              <a:ea typeface="メイリオ"/>
              <a:cs typeface="メイリオ"/>
            </a:endParaRPr>
          </a:p>
        </p:txBody>
      </p:sp>
      <p:sp>
        <p:nvSpPr>
          <p:cNvPr id="8"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42</a:t>
            </a:fld>
            <a:endParaRPr kumimoji="1" lang="ja-JP" altLang="en-US" dirty="0"/>
          </a:p>
        </p:txBody>
      </p:sp>
    </p:spTree>
    <p:extLst>
      <p:ext uri="{BB962C8B-B14F-4D97-AF65-F5344CB8AC3E}">
        <p14:creationId xmlns:p14="http://schemas.microsoft.com/office/powerpoint/2010/main" val="361363876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1795767814"/>
              </p:ext>
            </p:extLst>
          </p:nvPr>
        </p:nvGraphicFramePr>
        <p:xfrm>
          <a:off x="1120588" y="2659529"/>
          <a:ext cx="6633883" cy="3690471"/>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3803603" y="3823587"/>
            <a:ext cx="1261884" cy="1384995"/>
          </a:xfrm>
          <a:prstGeom prst="rect">
            <a:avLst/>
          </a:prstGeom>
          <a:noFill/>
        </p:spPr>
        <p:txBody>
          <a:bodyPr wrap="none" rtlCol="0">
            <a:spAutoFit/>
          </a:bodyPr>
          <a:lstStyle/>
          <a:p>
            <a:pPr algn="ctr"/>
            <a:r>
              <a:rPr kumimoji="1" lang="ja-JP" altLang="en-US" sz="2800" b="1" dirty="0" smtClean="0">
                <a:latin typeface="メイリオ"/>
                <a:ea typeface="メイリオ"/>
                <a:cs typeface="メイリオ"/>
              </a:rPr>
              <a:t>過去</a:t>
            </a:r>
            <a:endParaRPr kumimoji="1" lang="en-US" altLang="ja-JP" sz="2800" b="1" dirty="0" smtClean="0">
              <a:latin typeface="メイリオ"/>
              <a:ea typeface="メイリオ"/>
              <a:cs typeface="メイリオ"/>
            </a:endParaRPr>
          </a:p>
          <a:p>
            <a:pPr algn="ctr"/>
            <a:r>
              <a:rPr lang="en-US" altLang="ja-JP" sz="2800" b="1" dirty="0" smtClean="0">
                <a:latin typeface="メイリオ"/>
                <a:ea typeface="メイリオ"/>
                <a:cs typeface="メイリオ"/>
              </a:rPr>
              <a:t>5</a:t>
            </a:r>
            <a:r>
              <a:rPr lang="ja-JP" altLang="en-US" sz="2800" b="1" dirty="0" smtClean="0">
                <a:latin typeface="メイリオ"/>
                <a:ea typeface="メイリオ"/>
                <a:cs typeface="メイリオ"/>
              </a:rPr>
              <a:t>年の</a:t>
            </a:r>
            <a:endParaRPr lang="en-US" altLang="ja-JP" sz="2800" b="1" dirty="0" smtClean="0">
              <a:latin typeface="メイリオ"/>
              <a:ea typeface="メイリオ"/>
              <a:cs typeface="メイリオ"/>
            </a:endParaRPr>
          </a:p>
          <a:p>
            <a:pPr algn="ctr"/>
            <a:r>
              <a:rPr lang="ja-JP" altLang="en-US" sz="2800" b="1" dirty="0" smtClean="0">
                <a:latin typeface="メイリオ"/>
                <a:ea typeface="メイリオ"/>
                <a:cs typeface="メイリオ"/>
              </a:rPr>
              <a:t>支援数</a:t>
            </a:r>
            <a:endParaRPr kumimoji="1" lang="ja-JP" altLang="en-US" sz="2800" b="1" dirty="0">
              <a:latin typeface="メイリオ"/>
              <a:ea typeface="メイリオ"/>
              <a:cs typeface="メイリオ"/>
            </a:endParaRPr>
          </a:p>
        </p:txBody>
      </p:sp>
      <p:sp>
        <p:nvSpPr>
          <p:cNvPr id="8" name="テキスト ボックス 7"/>
          <p:cNvSpPr txBox="1"/>
          <p:nvPr/>
        </p:nvSpPr>
        <p:spPr>
          <a:xfrm>
            <a:off x="6621929" y="5208582"/>
            <a:ext cx="1281953" cy="923330"/>
          </a:xfrm>
          <a:prstGeom prst="rect">
            <a:avLst/>
          </a:prstGeom>
          <a:noFill/>
        </p:spPr>
        <p:txBody>
          <a:bodyPr wrap="square" rtlCol="0">
            <a:spAutoFit/>
          </a:bodyPr>
          <a:lstStyle/>
          <a:p>
            <a:pPr algn="ctr"/>
            <a:r>
              <a:rPr lang="ja-JP" altLang="ja-JP" b="1" dirty="0" smtClean="0">
                <a:latin typeface="メイリオ"/>
                <a:ea typeface="メイリオ"/>
                <a:cs typeface="メイリオ"/>
              </a:rPr>
              <a:t>1</a:t>
            </a:r>
            <a:r>
              <a:rPr lang="en-US" altLang="ja-JP" b="1" dirty="0" smtClean="0">
                <a:latin typeface="メイリオ"/>
                <a:ea typeface="メイリオ"/>
                <a:cs typeface="メイリオ"/>
              </a:rPr>
              <a:t>00〜499</a:t>
            </a:r>
            <a:r>
              <a:rPr lang="ja-JP" altLang="en-US" b="1" dirty="0" smtClean="0">
                <a:latin typeface="メイリオ"/>
                <a:ea typeface="メイリオ"/>
                <a:cs typeface="メイリオ"/>
              </a:rPr>
              <a:t>人</a:t>
            </a:r>
            <a:endParaRPr lang="en-US" altLang="ja-JP" b="1" dirty="0" smtClean="0">
              <a:latin typeface="メイリオ"/>
              <a:ea typeface="メイリオ"/>
              <a:cs typeface="メイリオ"/>
            </a:endParaRPr>
          </a:p>
          <a:p>
            <a:pPr algn="ctr"/>
            <a:r>
              <a:rPr lang="en-US" altLang="ja-JP" b="1" dirty="0" smtClean="0">
                <a:latin typeface="メイリオ"/>
                <a:ea typeface="メイリオ"/>
                <a:cs typeface="メイリオ"/>
              </a:rPr>
              <a:t>29.7%</a:t>
            </a:r>
            <a:endParaRPr kumimoji="1" lang="ja-JP" altLang="en-US" b="1" dirty="0">
              <a:latin typeface="メイリオ"/>
              <a:ea typeface="メイリオ"/>
              <a:cs typeface="メイリオ"/>
            </a:endParaRPr>
          </a:p>
        </p:txBody>
      </p:sp>
      <p:cxnSp>
        <p:nvCxnSpPr>
          <p:cNvPr id="9" name="直線コネクタ 8"/>
          <p:cNvCxnSpPr/>
          <p:nvPr/>
        </p:nvCxnSpPr>
        <p:spPr>
          <a:xfrm flipV="1">
            <a:off x="5566977" y="3126059"/>
            <a:ext cx="1246199" cy="170554"/>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flipV="1">
            <a:off x="5375730" y="5713871"/>
            <a:ext cx="1246199" cy="170554"/>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6813177" y="2698304"/>
            <a:ext cx="1090705" cy="923330"/>
          </a:xfrm>
          <a:prstGeom prst="rect">
            <a:avLst/>
          </a:prstGeom>
          <a:noFill/>
        </p:spPr>
        <p:txBody>
          <a:bodyPr wrap="square" rtlCol="0">
            <a:spAutoFit/>
          </a:bodyPr>
          <a:lstStyle/>
          <a:p>
            <a:pPr algn="ctr"/>
            <a:r>
              <a:rPr lang="ja-JP" altLang="ja-JP" b="1" dirty="0" smtClean="0">
                <a:latin typeface="メイリオ"/>
                <a:ea typeface="メイリオ"/>
                <a:cs typeface="メイリオ"/>
              </a:rPr>
              <a:t>1</a:t>
            </a:r>
            <a:r>
              <a:rPr lang="en-US" altLang="ja-JP" b="1" dirty="0" smtClean="0">
                <a:latin typeface="メイリオ"/>
                <a:ea typeface="メイリオ"/>
                <a:cs typeface="メイリオ"/>
              </a:rPr>
              <a:t>00</a:t>
            </a:r>
            <a:r>
              <a:rPr lang="ja-JP" altLang="en-US" b="1" dirty="0" smtClean="0">
                <a:latin typeface="メイリオ"/>
                <a:ea typeface="メイリオ"/>
                <a:cs typeface="メイリオ"/>
              </a:rPr>
              <a:t>人未満</a:t>
            </a:r>
            <a:endParaRPr lang="en-US" altLang="ja-JP" b="1" dirty="0" smtClean="0">
              <a:latin typeface="メイリオ"/>
              <a:ea typeface="メイリオ"/>
              <a:cs typeface="メイリオ"/>
            </a:endParaRPr>
          </a:p>
          <a:p>
            <a:pPr algn="ctr"/>
            <a:r>
              <a:rPr lang="en-US" altLang="ja-JP" b="1" dirty="0" smtClean="0">
                <a:latin typeface="メイリオ"/>
                <a:ea typeface="メイリオ"/>
                <a:cs typeface="メイリオ"/>
              </a:rPr>
              <a:t>37.2%</a:t>
            </a:r>
            <a:endParaRPr kumimoji="1" lang="ja-JP" altLang="en-US" b="1" dirty="0">
              <a:latin typeface="メイリオ"/>
              <a:ea typeface="メイリオ"/>
              <a:cs typeface="メイリオ"/>
            </a:endParaRPr>
          </a:p>
        </p:txBody>
      </p:sp>
      <p:cxnSp>
        <p:nvCxnSpPr>
          <p:cNvPr id="14" name="直線コネクタ 13"/>
          <p:cNvCxnSpPr>
            <a:endCxn id="15" idx="3"/>
          </p:cNvCxnSpPr>
          <p:nvPr/>
        </p:nvCxnSpPr>
        <p:spPr>
          <a:xfrm flipH="1">
            <a:off x="1940964" y="3621635"/>
            <a:ext cx="1092095" cy="0"/>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850259" y="3159970"/>
            <a:ext cx="1090705" cy="923330"/>
          </a:xfrm>
          <a:prstGeom prst="rect">
            <a:avLst/>
          </a:prstGeom>
          <a:noFill/>
        </p:spPr>
        <p:txBody>
          <a:bodyPr wrap="square" rtlCol="0">
            <a:spAutoFit/>
          </a:bodyPr>
          <a:lstStyle/>
          <a:p>
            <a:pPr algn="ctr"/>
            <a:r>
              <a:rPr lang="en-US" altLang="ja-JP" b="1" dirty="0" smtClean="0">
                <a:latin typeface="メイリオ"/>
                <a:ea typeface="メイリオ"/>
                <a:cs typeface="メイリオ"/>
              </a:rPr>
              <a:t>500</a:t>
            </a:r>
            <a:r>
              <a:rPr lang="ja-JP" altLang="en-US" b="1" dirty="0" smtClean="0">
                <a:latin typeface="メイリオ"/>
                <a:ea typeface="メイリオ"/>
                <a:cs typeface="メイリオ"/>
              </a:rPr>
              <a:t>人以上</a:t>
            </a:r>
            <a:endParaRPr lang="en-US" altLang="ja-JP" b="1" dirty="0" smtClean="0">
              <a:latin typeface="メイリオ"/>
              <a:ea typeface="メイリオ"/>
              <a:cs typeface="メイリオ"/>
            </a:endParaRPr>
          </a:p>
          <a:p>
            <a:pPr algn="ctr"/>
            <a:r>
              <a:rPr lang="en-US" altLang="ja-JP" b="1" dirty="0" smtClean="0">
                <a:latin typeface="メイリオ"/>
                <a:ea typeface="メイリオ"/>
                <a:cs typeface="メイリオ"/>
              </a:rPr>
              <a:t>33.0%</a:t>
            </a:r>
            <a:endParaRPr kumimoji="1" lang="ja-JP" altLang="en-US" b="1" dirty="0">
              <a:latin typeface="メイリオ"/>
              <a:ea typeface="メイリオ"/>
              <a:cs typeface="メイリオ"/>
            </a:endParaRPr>
          </a:p>
        </p:txBody>
      </p:sp>
      <p:cxnSp>
        <p:nvCxnSpPr>
          <p:cNvPr id="20" name="直線コネクタ 19"/>
          <p:cNvCxnSpPr/>
          <p:nvPr/>
        </p:nvCxnSpPr>
        <p:spPr>
          <a:xfrm>
            <a:off x="265792" y="761645"/>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1" name="テキスト ボックス 20"/>
          <p:cNvSpPr txBox="1"/>
          <p:nvPr/>
        </p:nvSpPr>
        <p:spPr>
          <a:xfrm>
            <a:off x="236260" y="235329"/>
            <a:ext cx="7043501" cy="400110"/>
          </a:xfrm>
          <a:prstGeom prst="rect">
            <a:avLst/>
          </a:prstGeom>
          <a:noFill/>
        </p:spPr>
        <p:txBody>
          <a:bodyPr wrap="square" rtlCol="0">
            <a:spAutoFit/>
          </a:bodyPr>
          <a:lstStyle/>
          <a:p>
            <a:r>
              <a:rPr lang="ja-JP" altLang="en-US" sz="2000" b="1" dirty="0" smtClean="0">
                <a:latin typeface="メイリオ"/>
                <a:ea typeface="メイリオ"/>
                <a:cs typeface="メイリオ"/>
              </a:rPr>
              <a:t>過去</a:t>
            </a:r>
            <a:r>
              <a:rPr lang="en-US" altLang="ja-JP" sz="2000" b="1" dirty="0" smtClean="0">
                <a:latin typeface="メイリオ"/>
                <a:ea typeface="メイリオ"/>
                <a:cs typeface="メイリオ"/>
              </a:rPr>
              <a:t>5</a:t>
            </a:r>
            <a:r>
              <a:rPr lang="ja-JP" altLang="en-US" sz="2000" b="1" dirty="0" smtClean="0">
                <a:latin typeface="メイリオ"/>
                <a:ea typeface="メイリオ"/>
                <a:cs typeface="メイリオ"/>
              </a:rPr>
              <a:t>年間に、就労支援でたずさわった人数</a:t>
            </a:r>
            <a:endParaRPr kumimoji="1" lang="ja-JP" altLang="en-US" sz="2000" b="1" dirty="0">
              <a:latin typeface="メイリオ"/>
              <a:ea typeface="メイリオ"/>
              <a:cs typeface="メイリオ"/>
            </a:endParaRPr>
          </a:p>
        </p:txBody>
      </p:sp>
      <p:sp>
        <p:nvSpPr>
          <p:cNvPr id="22" name="テキスト ボックス 21"/>
          <p:cNvSpPr txBox="1"/>
          <p:nvPr/>
        </p:nvSpPr>
        <p:spPr>
          <a:xfrm>
            <a:off x="282213" y="1132988"/>
            <a:ext cx="8734787" cy="584776"/>
          </a:xfrm>
          <a:prstGeom prst="rect">
            <a:avLst/>
          </a:prstGeom>
          <a:noFill/>
        </p:spPr>
        <p:txBody>
          <a:bodyPr wrap="square" rtlCol="0">
            <a:spAutoFit/>
          </a:bodyPr>
          <a:lstStyle/>
          <a:p>
            <a:pPr marL="342900" indent="-342900">
              <a:buFont typeface="Wingdings" charset="2"/>
              <a:buChar char="p"/>
            </a:pPr>
            <a:r>
              <a:rPr lang="ja-JP" altLang="en-US" sz="3200" b="1" dirty="0" smtClean="0">
                <a:latin typeface="メイリオ"/>
                <a:ea typeface="メイリオ"/>
                <a:cs typeface="メイリオ"/>
              </a:rPr>
              <a:t>過去５年間の</a:t>
            </a:r>
            <a:r>
              <a:rPr lang="ja-JP" altLang="en-US" sz="3200" b="1" dirty="0">
                <a:latin typeface="メイリオ"/>
                <a:ea typeface="メイリオ"/>
                <a:cs typeface="メイリオ"/>
              </a:rPr>
              <a:t>支援</a:t>
            </a:r>
            <a:r>
              <a:rPr lang="ja-JP" altLang="en-US" sz="3200" b="1" dirty="0" smtClean="0">
                <a:latin typeface="メイリオ"/>
                <a:ea typeface="メイリオ"/>
                <a:cs typeface="メイリオ"/>
              </a:rPr>
              <a:t>経験</a:t>
            </a:r>
            <a:r>
              <a:rPr lang="ja-JP" altLang="en-US" sz="3200" b="1" u="sng" dirty="0" smtClean="0">
                <a:solidFill>
                  <a:srgbClr val="FC4E05"/>
                </a:solidFill>
                <a:latin typeface="メイリオ"/>
                <a:ea typeface="メイリオ"/>
                <a:cs typeface="メイリオ"/>
              </a:rPr>
              <a:t>「</a:t>
            </a:r>
            <a:r>
              <a:rPr lang="en-US" altLang="ja-JP" sz="3200" b="1" u="sng" dirty="0" smtClean="0">
                <a:solidFill>
                  <a:srgbClr val="FC4E05"/>
                </a:solidFill>
                <a:latin typeface="メイリオ"/>
                <a:ea typeface="メイリオ"/>
                <a:cs typeface="メイリオ"/>
              </a:rPr>
              <a:t>100</a:t>
            </a:r>
            <a:r>
              <a:rPr lang="ja-JP" altLang="en-US" sz="3200" b="1" u="sng" dirty="0" smtClean="0">
                <a:solidFill>
                  <a:srgbClr val="FC4E05"/>
                </a:solidFill>
                <a:latin typeface="メイリオ"/>
                <a:ea typeface="メイリオ"/>
                <a:cs typeface="メイリオ"/>
              </a:rPr>
              <a:t>人以上」</a:t>
            </a:r>
            <a:r>
              <a:rPr lang="en-US" altLang="ja-JP" sz="3200" b="1" u="sng" dirty="0" smtClean="0">
                <a:solidFill>
                  <a:srgbClr val="FC4E05"/>
                </a:solidFill>
                <a:latin typeface="メイリオ"/>
                <a:ea typeface="メイリオ"/>
                <a:cs typeface="メイリオ"/>
              </a:rPr>
              <a:t>62%</a:t>
            </a:r>
            <a:endParaRPr kumimoji="1" lang="ja-JP" altLang="en-US" sz="3200" b="1" u="sng" dirty="0">
              <a:solidFill>
                <a:srgbClr val="FC4E05"/>
              </a:solidFill>
              <a:latin typeface="メイリオ"/>
              <a:ea typeface="メイリオ"/>
              <a:cs typeface="メイリオ"/>
            </a:endParaRPr>
          </a:p>
        </p:txBody>
      </p:sp>
      <p:sp>
        <p:nvSpPr>
          <p:cNvPr id="23" name="テキスト ボックス 22"/>
          <p:cNvSpPr txBox="1"/>
          <p:nvPr/>
        </p:nvSpPr>
        <p:spPr>
          <a:xfrm>
            <a:off x="265792" y="1717764"/>
            <a:ext cx="8770065" cy="523220"/>
          </a:xfrm>
          <a:prstGeom prst="rect">
            <a:avLst/>
          </a:prstGeom>
          <a:noFill/>
        </p:spPr>
        <p:txBody>
          <a:bodyPr wrap="square" rtlCol="0">
            <a:spAutoFit/>
          </a:bodyPr>
          <a:lstStyle/>
          <a:p>
            <a:r>
              <a:rPr lang="ja-JP" altLang="en-US" sz="1400" dirty="0" smtClean="0">
                <a:latin typeface="メイリオ"/>
                <a:ea typeface="メイリオ"/>
                <a:cs typeface="メイリオ"/>
              </a:rPr>
              <a:t>*</a:t>
            </a:r>
            <a:r>
              <a:rPr lang="en-US" altLang="ja-JP" sz="1400" dirty="0" smtClean="0">
                <a:latin typeface="メイリオ"/>
                <a:ea typeface="メイリオ"/>
                <a:cs typeface="メイリオ"/>
              </a:rPr>
              <a:t>1</a:t>
            </a:r>
            <a:r>
              <a:rPr lang="ja-JP" altLang="en-US" sz="1400" dirty="0">
                <a:latin typeface="メイリオ"/>
                <a:ea typeface="メイリオ"/>
                <a:cs typeface="メイリオ"/>
              </a:rPr>
              <a:t>人の方を複数回支援した場合は「</a:t>
            </a:r>
            <a:r>
              <a:rPr lang="en-US" altLang="ja-JP" sz="1400" dirty="0">
                <a:latin typeface="メイリオ"/>
                <a:ea typeface="メイリオ"/>
                <a:cs typeface="メイリオ"/>
              </a:rPr>
              <a:t>1</a:t>
            </a:r>
            <a:r>
              <a:rPr lang="ja-JP" altLang="en-US" sz="1400" dirty="0">
                <a:latin typeface="メイリオ"/>
                <a:ea typeface="メイリオ"/>
                <a:cs typeface="メイリオ"/>
              </a:rPr>
              <a:t>人」</a:t>
            </a:r>
            <a:r>
              <a:rPr lang="ja-JP" altLang="en-US" sz="1400" dirty="0" smtClean="0">
                <a:latin typeface="メイリオ"/>
                <a:ea typeface="メイリオ"/>
                <a:cs typeface="メイリオ"/>
              </a:rPr>
              <a:t>とする。</a:t>
            </a:r>
            <a:endParaRPr lang="ja-JP" altLang="en-US" sz="1400" dirty="0">
              <a:latin typeface="メイリオ"/>
              <a:ea typeface="メイリオ"/>
              <a:cs typeface="メイリオ"/>
            </a:endParaRPr>
          </a:p>
          <a:p>
            <a:r>
              <a:rPr lang="ja-JP" altLang="en-US" sz="1400" dirty="0">
                <a:latin typeface="メイリオ"/>
                <a:ea typeface="メイリオ"/>
                <a:cs typeface="メイリオ"/>
              </a:rPr>
              <a:t>*支援機関への来所者数ではなく、あなたが直接支援やスーパーバイザーなどとしてたずさわった</a:t>
            </a:r>
            <a:r>
              <a:rPr lang="ja-JP" altLang="en-US" sz="1400" dirty="0" smtClean="0">
                <a:latin typeface="メイリオ"/>
                <a:ea typeface="メイリオ"/>
                <a:cs typeface="メイリオ"/>
              </a:rPr>
              <a:t>人数。</a:t>
            </a:r>
            <a:endParaRPr kumimoji="1" lang="ja-JP" altLang="en-US" sz="1400" dirty="0">
              <a:latin typeface="メイリオ"/>
              <a:ea typeface="メイリオ"/>
              <a:cs typeface="メイリオ"/>
            </a:endParaRPr>
          </a:p>
        </p:txBody>
      </p:sp>
      <p:sp>
        <p:nvSpPr>
          <p:cNvPr id="25" name="正方形/長方形 24"/>
          <p:cNvSpPr/>
          <p:nvPr/>
        </p:nvSpPr>
        <p:spPr>
          <a:xfrm>
            <a:off x="6546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26" name="正方形/長方形 25"/>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27" name="正方形/長方形 26"/>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28" name="正方形/長方形 27"/>
          <p:cNvSpPr/>
          <p:nvPr/>
        </p:nvSpPr>
        <p:spPr>
          <a:xfrm>
            <a:off x="8490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
        <p:nvSpPr>
          <p:cNvPr id="29"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43</a:t>
            </a:fld>
            <a:endParaRPr kumimoji="1" lang="ja-JP" altLang="en-US" dirty="0"/>
          </a:p>
        </p:txBody>
      </p:sp>
      <p:sp>
        <p:nvSpPr>
          <p:cNvPr id="30" name="テキスト ボックス 29"/>
          <p:cNvSpPr txBox="1"/>
          <p:nvPr/>
        </p:nvSpPr>
        <p:spPr>
          <a:xfrm>
            <a:off x="5847458" y="6123121"/>
            <a:ext cx="774471" cy="307777"/>
          </a:xfrm>
          <a:prstGeom prst="rect">
            <a:avLst/>
          </a:prstGeom>
          <a:noFill/>
        </p:spPr>
        <p:txBody>
          <a:bodyPr wrap="none" rtlCol="0">
            <a:spAutoFit/>
          </a:bodyPr>
          <a:lstStyle/>
          <a:p>
            <a:r>
              <a:rPr lang="en-US" altLang="ja-JP" sz="1400" dirty="0" smtClean="0">
                <a:latin typeface="メイリオ"/>
                <a:ea typeface="メイリオ"/>
                <a:cs typeface="メイリオ"/>
              </a:rPr>
              <a:t>n</a:t>
            </a:r>
            <a:r>
              <a:rPr lang="en-US" altLang="ja-JP" sz="1400" dirty="0">
                <a:latin typeface="メイリオ"/>
                <a:ea typeface="メイリオ"/>
                <a:cs typeface="メイリオ"/>
              </a:rPr>
              <a:t>=</a:t>
            </a:r>
            <a:r>
              <a:rPr kumimoji="1" lang="en-US" altLang="ja-JP" sz="1400" dirty="0" smtClean="0">
                <a:latin typeface="メイリオ"/>
                <a:ea typeface="メイリオ"/>
                <a:cs typeface="メイリオ"/>
              </a:rPr>
              <a:t>239</a:t>
            </a:r>
            <a:endParaRPr kumimoji="1" lang="ja-JP" altLang="en-US" sz="1400" dirty="0">
              <a:latin typeface="メイリオ"/>
              <a:ea typeface="メイリオ"/>
              <a:cs typeface="メイリオ"/>
            </a:endParaRPr>
          </a:p>
        </p:txBody>
      </p:sp>
    </p:spTree>
    <p:extLst>
      <p:ext uri="{BB962C8B-B14F-4D97-AF65-F5344CB8AC3E}">
        <p14:creationId xmlns:p14="http://schemas.microsoft.com/office/powerpoint/2010/main" val="796062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グラフ 26"/>
          <p:cNvGraphicFramePr>
            <a:graphicFrameLocks/>
          </p:cNvGraphicFramePr>
          <p:nvPr>
            <p:extLst>
              <p:ext uri="{D42A27DB-BD31-4B8C-83A1-F6EECF244321}">
                <p14:modId xmlns:p14="http://schemas.microsoft.com/office/powerpoint/2010/main" val="172153938"/>
              </p:ext>
            </p:extLst>
          </p:nvPr>
        </p:nvGraphicFramePr>
        <p:xfrm>
          <a:off x="1655712" y="2159861"/>
          <a:ext cx="5289496" cy="3594665"/>
        </p:xfrm>
        <a:graphic>
          <a:graphicData uri="http://schemas.openxmlformats.org/drawingml/2006/chart">
            <c:chart xmlns:c="http://schemas.openxmlformats.org/drawingml/2006/chart" xmlns:r="http://schemas.openxmlformats.org/officeDocument/2006/relationships" r:id="rId2"/>
          </a:graphicData>
        </a:graphic>
      </p:graphicFrame>
      <p:sp>
        <p:nvSpPr>
          <p:cNvPr id="6" name="角丸四角形 5">
            <a:extLst>
              <a:ext uri="{FF2B5EF4-FFF2-40B4-BE49-F238E27FC236}">
                <a16:creationId xmlns:a16="http://schemas.microsoft.com/office/drawing/2014/main" xmlns="" id="{B72F74E8-AB7A-4E29-91C3-7644AB9331DE}"/>
              </a:ext>
            </a:extLst>
          </p:cNvPr>
          <p:cNvSpPr/>
          <p:nvPr/>
        </p:nvSpPr>
        <p:spPr>
          <a:xfrm>
            <a:off x="0" y="16543"/>
            <a:ext cx="7279761" cy="1251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latin typeface="メイリオ"/>
              <a:ea typeface="メイリオ"/>
              <a:cs typeface="メイリオ"/>
            </a:endParaRPr>
          </a:p>
        </p:txBody>
      </p:sp>
      <p:cxnSp>
        <p:nvCxnSpPr>
          <p:cNvPr id="7" name="直線コネクタ 6"/>
          <p:cNvCxnSpPr/>
          <p:nvPr/>
        </p:nvCxnSpPr>
        <p:spPr>
          <a:xfrm>
            <a:off x="265792" y="676979"/>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59765" y="807518"/>
            <a:ext cx="9009528" cy="584776"/>
          </a:xfrm>
          <a:prstGeom prst="rect">
            <a:avLst/>
          </a:prstGeom>
          <a:noFill/>
        </p:spPr>
        <p:txBody>
          <a:bodyPr wrap="square" rtlCol="0">
            <a:spAutoFit/>
          </a:bodyPr>
          <a:lstStyle/>
          <a:p>
            <a:pPr marL="342900" indent="-342900">
              <a:buFont typeface="Wingdings" charset="2"/>
              <a:buChar char="p"/>
            </a:pPr>
            <a:r>
              <a:rPr lang="ja-JP" altLang="en-US" sz="3200" b="1" dirty="0" smtClean="0">
                <a:latin typeface="メイリオ"/>
                <a:ea typeface="メイリオ"/>
                <a:cs typeface="メイリオ"/>
              </a:rPr>
              <a:t>過去５年間</a:t>
            </a:r>
            <a:r>
              <a:rPr lang="ja-JP" altLang="en-US" sz="3200" b="1" u="sng" dirty="0" smtClean="0">
                <a:solidFill>
                  <a:srgbClr val="FC4E05"/>
                </a:solidFill>
                <a:latin typeface="メイリオ"/>
                <a:ea typeface="メイリオ"/>
                <a:cs typeface="メイリオ"/>
              </a:rPr>
              <a:t>「</a:t>
            </a:r>
            <a:r>
              <a:rPr lang="en-US" altLang="ja-JP" sz="3200" b="1" u="sng" dirty="0" smtClean="0">
                <a:solidFill>
                  <a:srgbClr val="FC4E05"/>
                </a:solidFill>
                <a:latin typeface="メイリオ"/>
                <a:ea typeface="メイリオ"/>
                <a:cs typeface="メイリオ"/>
              </a:rPr>
              <a:t>LGBT</a:t>
            </a:r>
            <a:r>
              <a:rPr lang="ja-JP" altLang="en-US" sz="3200" b="1" u="sng" dirty="0" smtClean="0">
                <a:solidFill>
                  <a:srgbClr val="FC4E05"/>
                </a:solidFill>
                <a:latin typeface="メイリオ"/>
                <a:ea typeface="メイリオ"/>
                <a:cs typeface="メイリオ"/>
              </a:rPr>
              <a:t>の</a:t>
            </a:r>
            <a:r>
              <a:rPr lang="ja-JP" altLang="en-US" sz="3200" b="1" u="sng" dirty="0">
                <a:solidFill>
                  <a:srgbClr val="FC4E05"/>
                </a:solidFill>
                <a:latin typeface="メイリオ"/>
                <a:ea typeface="メイリオ"/>
                <a:cs typeface="メイリオ"/>
              </a:rPr>
              <a:t>支援</a:t>
            </a:r>
            <a:r>
              <a:rPr lang="ja-JP" altLang="en-US" sz="3200" b="1" u="sng" dirty="0" smtClean="0">
                <a:solidFill>
                  <a:srgbClr val="FC4E05"/>
                </a:solidFill>
                <a:latin typeface="メイリオ"/>
                <a:ea typeface="メイリオ"/>
                <a:cs typeface="メイリオ"/>
              </a:rPr>
              <a:t>経験がない」5</a:t>
            </a:r>
            <a:r>
              <a:rPr lang="en-US" altLang="ja-JP" sz="3200" b="1" u="sng" dirty="0" smtClean="0">
                <a:solidFill>
                  <a:srgbClr val="FC4E05"/>
                </a:solidFill>
                <a:latin typeface="メイリオ"/>
                <a:ea typeface="メイリオ"/>
                <a:cs typeface="メイリオ"/>
              </a:rPr>
              <a:t>9%</a:t>
            </a:r>
            <a:endParaRPr lang="ja-JP" altLang="en-US" sz="3200" b="1" u="sng" dirty="0">
              <a:solidFill>
                <a:srgbClr val="FC4E05"/>
              </a:solidFill>
              <a:latin typeface="メイリオ"/>
              <a:ea typeface="メイリオ"/>
              <a:cs typeface="メイリオ"/>
            </a:endParaRPr>
          </a:p>
        </p:txBody>
      </p:sp>
      <p:sp>
        <p:nvSpPr>
          <p:cNvPr id="10" name="テキスト ボックス 9"/>
          <p:cNvSpPr txBox="1"/>
          <p:nvPr/>
        </p:nvSpPr>
        <p:spPr>
          <a:xfrm>
            <a:off x="3521979" y="3280187"/>
            <a:ext cx="1531188" cy="1384995"/>
          </a:xfrm>
          <a:prstGeom prst="rect">
            <a:avLst/>
          </a:prstGeom>
          <a:noFill/>
        </p:spPr>
        <p:txBody>
          <a:bodyPr wrap="none" rtlCol="0">
            <a:spAutoFit/>
          </a:bodyPr>
          <a:lstStyle/>
          <a:p>
            <a:pPr algn="ctr"/>
            <a:r>
              <a:rPr kumimoji="1" lang="ja-JP" altLang="en-US" sz="2800" b="1" dirty="0" smtClean="0">
                <a:latin typeface="メイリオ"/>
                <a:ea typeface="メイリオ"/>
                <a:cs typeface="メイリオ"/>
              </a:rPr>
              <a:t>過去</a:t>
            </a:r>
            <a:r>
              <a:rPr lang="en-US" altLang="ja-JP" sz="2800" b="1" dirty="0" smtClean="0">
                <a:latin typeface="メイリオ"/>
                <a:ea typeface="メイリオ"/>
                <a:cs typeface="メイリオ"/>
              </a:rPr>
              <a:t>5</a:t>
            </a:r>
            <a:r>
              <a:rPr lang="ja-JP" altLang="en-US" sz="2800" b="1" dirty="0" smtClean="0">
                <a:latin typeface="メイリオ"/>
                <a:ea typeface="メイリオ"/>
                <a:cs typeface="メイリオ"/>
              </a:rPr>
              <a:t>年</a:t>
            </a:r>
            <a:endParaRPr lang="en-US" altLang="ja-JP" sz="2800" b="1" dirty="0" smtClean="0">
              <a:latin typeface="メイリオ"/>
              <a:ea typeface="メイリオ"/>
              <a:cs typeface="メイリオ"/>
            </a:endParaRPr>
          </a:p>
          <a:p>
            <a:pPr algn="ctr"/>
            <a:r>
              <a:rPr lang="ja-JP" altLang="en-US" sz="2800" b="1" dirty="0" smtClean="0">
                <a:latin typeface="メイリオ"/>
                <a:ea typeface="メイリオ"/>
                <a:cs typeface="メイリオ"/>
              </a:rPr>
              <a:t>の</a:t>
            </a:r>
            <a:r>
              <a:rPr lang="en-US" altLang="ja-JP" sz="2800" b="1" dirty="0" smtClean="0">
                <a:latin typeface="メイリオ"/>
                <a:ea typeface="メイリオ"/>
                <a:cs typeface="メイリオ"/>
              </a:rPr>
              <a:t>LGBT</a:t>
            </a:r>
          </a:p>
          <a:p>
            <a:pPr algn="ctr"/>
            <a:r>
              <a:rPr lang="ja-JP" altLang="en-US" sz="2800" b="1" dirty="0" smtClean="0">
                <a:latin typeface="メイリオ"/>
                <a:ea typeface="メイリオ"/>
                <a:cs typeface="メイリオ"/>
              </a:rPr>
              <a:t>支援数</a:t>
            </a:r>
            <a:endParaRPr kumimoji="1" lang="ja-JP" altLang="en-US" sz="2800" b="1" dirty="0">
              <a:latin typeface="メイリオ"/>
              <a:ea typeface="メイリオ"/>
              <a:cs typeface="メイリオ"/>
            </a:endParaRPr>
          </a:p>
        </p:txBody>
      </p:sp>
      <p:cxnSp>
        <p:nvCxnSpPr>
          <p:cNvPr id="11" name="直線コネクタ 10"/>
          <p:cNvCxnSpPr/>
          <p:nvPr/>
        </p:nvCxnSpPr>
        <p:spPr>
          <a:xfrm>
            <a:off x="5863448" y="3376710"/>
            <a:ext cx="819410" cy="124435"/>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6446503" y="2900979"/>
            <a:ext cx="1808834" cy="1200329"/>
          </a:xfrm>
          <a:prstGeom prst="rect">
            <a:avLst/>
          </a:prstGeom>
          <a:noFill/>
        </p:spPr>
        <p:txBody>
          <a:bodyPr wrap="none" rtlCol="0">
            <a:spAutoFit/>
          </a:bodyPr>
          <a:lstStyle/>
          <a:p>
            <a:pPr algn="ctr"/>
            <a:r>
              <a:rPr lang="en-US" altLang="ja-JP" sz="3600" b="1" dirty="0" smtClean="0">
                <a:latin typeface="メイリオ"/>
                <a:ea typeface="メイリオ"/>
                <a:cs typeface="メイリオ"/>
              </a:rPr>
              <a:t>0</a:t>
            </a:r>
            <a:r>
              <a:rPr lang="ja-JP" altLang="en-US" sz="3600" b="1" dirty="0" smtClean="0">
                <a:latin typeface="メイリオ"/>
                <a:ea typeface="メイリオ"/>
                <a:cs typeface="メイリオ"/>
              </a:rPr>
              <a:t>人</a:t>
            </a:r>
            <a:endParaRPr lang="en-US" altLang="ja-JP" sz="3600" b="1" dirty="0" smtClean="0">
              <a:latin typeface="メイリオ"/>
              <a:ea typeface="メイリオ"/>
              <a:cs typeface="メイリオ"/>
            </a:endParaRPr>
          </a:p>
          <a:p>
            <a:pPr algn="ctr"/>
            <a:r>
              <a:rPr lang="en-US" altLang="ja-JP" sz="3600" b="1" dirty="0" smtClean="0">
                <a:latin typeface="メイリオ"/>
                <a:ea typeface="メイリオ"/>
                <a:cs typeface="メイリオ"/>
              </a:rPr>
              <a:t>59.4%</a:t>
            </a:r>
            <a:endParaRPr kumimoji="1" lang="ja-JP" altLang="en-US" sz="3600" b="1" dirty="0">
              <a:latin typeface="メイリオ"/>
              <a:ea typeface="メイリオ"/>
              <a:cs typeface="メイリオ"/>
            </a:endParaRPr>
          </a:p>
        </p:txBody>
      </p:sp>
      <p:cxnSp>
        <p:nvCxnSpPr>
          <p:cNvPr id="13" name="直線コネクタ 12"/>
          <p:cNvCxnSpPr/>
          <p:nvPr/>
        </p:nvCxnSpPr>
        <p:spPr>
          <a:xfrm flipV="1">
            <a:off x="2240680" y="4989157"/>
            <a:ext cx="715433" cy="337277"/>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1184704" y="4989157"/>
            <a:ext cx="1086981" cy="707886"/>
          </a:xfrm>
          <a:prstGeom prst="rect">
            <a:avLst/>
          </a:prstGeom>
          <a:noFill/>
        </p:spPr>
        <p:txBody>
          <a:bodyPr wrap="none" rtlCol="0">
            <a:spAutoFit/>
          </a:bodyPr>
          <a:lstStyle/>
          <a:p>
            <a:pPr algn="ctr"/>
            <a:r>
              <a:rPr lang="en-US" altLang="ja-JP" sz="2000" b="1" dirty="0" smtClean="0">
                <a:latin typeface="メイリオ"/>
                <a:ea typeface="メイリオ"/>
                <a:cs typeface="メイリオ"/>
              </a:rPr>
              <a:t>1</a:t>
            </a:r>
            <a:r>
              <a:rPr lang="ja-JP" altLang="en-US" sz="2000" b="1" dirty="0" smtClean="0">
                <a:latin typeface="メイリオ"/>
                <a:ea typeface="メイリオ"/>
                <a:cs typeface="メイリオ"/>
              </a:rPr>
              <a:t>人</a:t>
            </a:r>
            <a:endParaRPr lang="en-US" altLang="ja-JP" sz="2000" b="1" dirty="0" smtClean="0">
              <a:latin typeface="メイリオ"/>
              <a:ea typeface="メイリオ"/>
              <a:cs typeface="メイリオ"/>
            </a:endParaRPr>
          </a:p>
          <a:p>
            <a:pPr algn="ctr"/>
            <a:r>
              <a:rPr lang="en-US" altLang="ja-JP" sz="2000" b="1" dirty="0" smtClean="0">
                <a:latin typeface="メイリオ"/>
                <a:ea typeface="メイリオ"/>
                <a:cs typeface="メイリオ"/>
              </a:rPr>
              <a:t>14.2%</a:t>
            </a:r>
            <a:endParaRPr kumimoji="1" lang="ja-JP" altLang="en-US" sz="2000" b="1" dirty="0">
              <a:latin typeface="メイリオ"/>
              <a:ea typeface="メイリオ"/>
              <a:cs typeface="メイリオ"/>
            </a:endParaRPr>
          </a:p>
        </p:txBody>
      </p:sp>
      <p:cxnSp>
        <p:nvCxnSpPr>
          <p:cNvPr id="17" name="直線コネクタ 16"/>
          <p:cNvCxnSpPr/>
          <p:nvPr/>
        </p:nvCxnSpPr>
        <p:spPr>
          <a:xfrm flipV="1">
            <a:off x="1677646" y="3881788"/>
            <a:ext cx="981891" cy="369379"/>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916640" y="2913559"/>
            <a:ext cx="913406" cy="707886"/>
          </a:xfrm>
          <a:prstGeom prst="rect">
            <a:avLst/>
          </a:prstGeom>
          <a:noFill/>
        </p:spPr>
        <p:txBody>
          <a:bodyPr wrap="none" rtlCol="0">
            <a:spAutoFit/>
          </a:bodyPr>
          <a:lstStyle/>
          <a:p>
            <a:pPr algn="ctr"/>
            <a:r>
              <a:rPr lang="en-US" altLang="ja-JP" sz="2000" b="1" dirty="0" smtClean="0">
                <a:latin typeface="メイリオ"/>
                <a:ea typeface="メイリオ"/>
                <a:cs typeface="メイリオ"/>
              </a:rPr>
              <a:t>3</a:t>
            </a:r>
            <a:r>
              <a:rPr lang="ja-JP" altLang="en-US" sz="2000" b="1" dirty="0" smtClean="0">
                <a:latin typeface="メイリオ"/>
                <a:ea typeface="メイリオ"/>
                <a:cs typeface="メイリオ"/>
              </a:rPr>
              <a:t>人</a:t>
            </a:r>
            <a:endParaRPr lang="en-US" altLang="ja-JP" sz="2000" b="1" dirty="0" smtClean="0">
              <a:latin typeface="メイリオ"/>
              <a:ea typeface="メイリオ"/>
              <a:cs typeface="メイリオ"/>
            </a:endParaRPr>
          </a:p>
          <a:p>
            <a:pPr algn="ctr"/>
            <a:r>
              <a:rPr lang="en-US" altLang="ja-JP" sz="2000" b="1" dirty="0" smtClean="0">
                <a:latin typeface="メイリオ"/>
                <a:ea typeface="メイリオ"/>
                <a:cs typeface="メイリオ"/>
              </a:rPr>
              <a:t>9.6%</a:t>
            </a:r>
            <a:endParaRPr kumimoji="1" lang="ja-JP" altLang="en-US" sz="2000" b="1" dirty="0">
              <a:latin typeface="メイリオ"/>
              <a:ea typeface="メイリオ"/>
              <a:cs typeface="メイリオ"/>
            </a:endParaRPr>
          </a:p>
        </p:txBody>
      </p:sp>
      <p:cxnSp>
        <p:nvCxnSpPr>
          <p:cNvPr id="19" name="直線コネクタ 18"/>
          <p:cNvCxnSpPr/>
          <p:nvPr/>
        </p:nvCxnSpPr>
        <p:spPr>
          <a:xfrm flipV="1">
            <a:off x="1830046" y="3013627"/>
            <a:ext cx="1126067" cy="267997"/>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767227" y="3897224"/>
            <a:ext cx="888484" cy="707886"/>
          </a:xfrm>
          <a:prstGeom prst="rect">
            <a:avLst/>
          </a:prstGeom>
          <a:noFill/>
        </p:spPr>
        <p:txBody>
          <a:bodyPr wrap="none" rtlCol="0">
            <a:spAutoFit/>
          </a:bodyPr>
          <a:lstStyle/>
          <a:p>
            <a:pPr algn="ctr"/>
            <a:r>
              <a:rPr lang="en-US" altLang="ja-JP" sz="2000" b="1" dirty="0">
                <a:latin typeface="メイリオ"/>
                <a:ea typeface="メイリオ"/>
                <a:cs typeface="メイリオ"/>
              </a:rPr>
              <a:t>2</a:t>
            </a:r>
            <a:r>
              <a:rPr lang="ja-JP" altLang="en-US" sz="2000" b="1" dirty="0" smtClean="0">
                <a:latin typeface="メイリオ"/>
                <a:ea typeface="メイリオ"/>
                <a:cs typeface="メイリオ"/>
              </a:rPr>
              <a:t>人</a:t>
            </a:r>
            <a:endParaRPr lang="en-US" altLang="ja-JP" sz="2000" b="1" dirty="0" smtClean="0">
              <a:latin typeface="メイリオ"/>
              <a:ea typeface="メイリオ"/>
              <a:cs typeface="メイリオ"/>
            </a:endParaRPr>
          </a:p>
          <a:p>
            <a:pPr algn="ctr"/>
            <a:r>
              <a:rPr lang="en-US" altLang="ja-JP" sz="2000" b="1" dirty="0" smtClean="0">
                <a:latin typeface="メイリオ"/>
                <a:ea typeface="メイリオ"/>
                <a:cs typeface="メイリオ"/>
              </a:rPr>
              <a:t>7.1%</a:t>
            </a:r>
            <a:endParaRPr kumimoji="1" lang="ja-JP" altLang="en-US" sz="2000" b="1" dirty="0">
              <a:latin typeface="メイリオ"/>
              <a:ea typeface="メイリオ"/>
              <a:cs typeface="メイリオ"/>
            </a:endParaRPr>
          </a:p>
        </p:txBody>
      </p:sp>
      <p:cxnSp>
        <p:nvCxnSpPr>
          <p:cNvPr id="21" name="直線コネクタ 20"/>
          <p:cNvCxnSpPr/>
          <p:nvPr/>
        </p:nvCxnSpPr>
        <p:spPr>
          <a:xfrm flipV="1">
            <a:off x="2228635" y="2610275"/>
            <a:ext cx="1126067" cy="171620"/>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2" name="テキスト ボックス 21"/>
          <p:cNvSpPr txBox="1"/>
          <p:nvPr/>
        </p:nvSpPr>
        <p:spPr>
          <a:xfrm>
            <a:off x="1315229" y="2305741"/>
            <a:ext cx="913406" cy="707886"/>
          </a:xfrm>
          <a:prstGeom prst="rect">
            <a:avLst/>
          </a:prstGeom>
          <a:noFill/>
        </p:spPr>
        <p:txBody>
          <a:bodyPr wrap="none" rtlCol="0">
            <a:spAutoFit/>
          </a:bodyPr>
          <a:lstStyle/>
          <a:p>
            <a:pPr algn="ctr"/>
            <a:r>
              <a:rPr lang="en-US" altLang="ja-JP" sz="2000" b="1" dirty="0">
                <a:latin typeface="メイリオ"/>
                <a:ea typeface="メイリオ"/>
                <a:cs typeface="メイリオ"/>
              </a:rPr>
              <a:t>4</a:t>
            </a:r>
            <a:r>
              <a:rPr lang="ja-JP" altLang="en-US" sz="2000" b="1" dirty="0" smtClean="0">
                <a:latin typeface="メイリオ"/>
                <a:ea typeface="メイリオ"/>
                <a:cs typeface="メイリオ"/>
              </a:rPr>
              <a:t>人</a:t>
            </a:r>
            <a:endParaRPr lang="en-US" altLang="ja-JP" sz="2000" b="1" dirty="0" smtClean="0">
              <a:latin typeface="メイリオ"/>
              <a:ea typeface="メイリオ"/>
              <a:cs typeface="メイリオ"/>
            </a:endParaRPr>
          </a:p>
          <a:p>
            <a:pPr algn="ctr"/>
            <a:r>
              <a:rPr lang="en-US" altLang="ja-JP" sz="2000" b="1" dirty="0" smtClean="0">
                <a:latin typeface="メイリオ"/>
                <a:ea typeface="メイリオ"/>
                <a:cs typeface="メイリオ"/>
              </a:rPr>
              <a:t>1.3%</a:t>
            </a:r>
            <a:endParaRPr kumimoji="1" lang="ja-JP" altLang="en-US" sz="2000" b="1" dirty="0">
              <a:latin typeface="メイリオ"/>
              <a:ea typeface="メイリオ"/>
              <a:cs typeface="メイリオ"/>
            </a:endParaRPr>
          </a:p>
        </p:txBody>
      </p:sp>
      <p:cxnSp>
        <p:nvCxnSpPr>
          <p:cNvPr id="23" name="直線コネクタ 22"/>
          <p:cNvCxnSpPr/>
          <p:nvPr/>
        </p:nvCxnSpPr>
        <p:spPr>
          <a:xfrm>
            <a:off x="2538379" y="1820783"/>
            <a:ext cx="1126067" cy="703682"/>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4" name="テキスト ボックス 23"/>
          <p:cNvSpPr txBox="1"/>
          <p:nvPr/>
        </p:nvSpPr>
        <p:spPr>
          <a:xfrm>
            <a:off x="1743058" y="1466840"/>
            <a:ext cx="913406" cy="707886"/>
          </a:xfrm>
          <a:prstGeom prst="rect">
            <a:avLst/>
          </a:prstGeom>
          <a:noFill/>
        </p:spPr>
        <p:txBody>
          <a:bodyPr wrap="none" rtlCol="0">
            <a:spAutoFit/>
          </a:bodyPr>
          <a:lstStyle/>
          <a:p>
            <a:pPr algn="ctr"/>
            <a:r>
              <a:rPr lang="en-US" altLang="ja-JP" sz="2000" b="1" dirty="0" smtClean="0">
                <a:latin typeface="メイリオ"/>
                <a:ea typeface="メイリオ"/>
                <a:cs typeface="メイリオ"/>
              </a:rPr>
              <a:t>5</a:t>
            </a:r>
            <a:r>
              <a:rPr lang="ja-JP" altLang="en-US" sz="2000" b="1" dirty="0" smtClean="0">
                <a:latin typeface="メイリオ"/>
                <a:ea typeface="メイリオ"/>
                <a:cs typeface="メイリオ"/>
              </a:rPr>
              <a:t>人</a:t>
            </a:r>
            <a:endParaRPr lang="en-US" altLang="ja-JP" sz="2000" b="1" dirty="0" smtClean="0">
              <a:latin typeface="メイリオ"/>
              <a:ea typeface="メイリオ"/>
              <a:cs typeface="メイリオ"/>
            </a:endParaRPr>
          </a:p>
          <a:p>
            <a:pPr algn="ctr"/>
            <a:r>
              <a:rPr lang="en-US" altLang="ja-JP" sz="2000" b="1" dirty="0" smtClean="0">
                <a:latin typeface="メイリオ"/>
                <a:ea typeface="メイリオ"/>
                <a:cs typeface="メイリオ"/>
              </a:rPr>
              <a:t>2.9%</a:t>
            </a:r>
            <a:endParaRPr kumimoji="1" lang="ja-JP" altLang="en-US" sz="2000" b="1" dirty="0">
              <a:latin typeface="メイリオ"/>
              <a:ea typeface="メイリオ"/>
              <a:cs typeface="メイリオ"/>
            </a:endParaRPr>
          </a:p>
        </p:txBody>
      </p:sp>
      <p:cxnSp>
        <p:nvCxnSpPr>
          <p:cNvPr id="26" name="直線コネクタ 25"/>
          <p:cNvCxnSpPr/>
          <p:nvPr/>
        </p:nvCxnSpPr>
        <p:spPr>
          <a:xfrm flipH="1">
            <a:off x="4123227" y="1903915"/>
            <a:ext cx="878081" cy="401826"/>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8" name="テキスト ボックス 27"/>
          <p:cNvSpPr txBox="1"/>
          <p:nvPr/>
        </p:nvSpPr>
        <p:spPr>
          <a:xfrm>
            <a:off x="5001308" y="1541319"/>
            <a:ext cx="1127683" cy="707886"/>
          </a:xfrm>
          <a:prstGeom prst="rect">
            <a:avLst/>
          </a:prstGeom>
          <a:noFill/>
        </p:spPr>
        <p:txBody>
          <a:bodyPr wrap="none" rtlCol="0">
            <a:spAutoFit/>
          </a:bodyPr>
          <a:lstStyle/>
          <a:p>
            <a:pPr algn="ctr"/>
            <a:r>
              <a:rPr lang="en-US" altLang="ja-JP" sz="2000" b="1" dirty="0" smtClean="0">
                <a:latin typeface="メイリオ"/>
                <a:ea typeface="メイリオ"/>
                <a:cs typeface="メイリオ"/>
              </a:rPr>
              <a:t>6</a:t>
            </a:r>
            <a:r>
              <a:rPr lang="ja-JP" altLang="en-US" sz="2000" b="1" dirty="0" smtClean="0">
                <a:latin typeface="メイリオ"/>
                <a:ea typeface="メイリオ"/>
                <a:cs typeface="メイリオ"/>
              </a:rPr>
              <a:t>人以上</a:t>
            </a:r>
            <a:endParaRPr lang="en-US" altLang="ja-JP" sz="2000" b="1" dirty="0" smtClean="0">
              <a:latin typeface="メイリオ"/>
              <a:ea typeface="メイリオ"/>
              <a:cs typeface="メイリオ"/>
            </a:endParaRPr>
          </a:p>
          <a:p>
            <a:pPr algn="ctr"/>
            <a:r>
              <a:rPr lang="en-US" altLang="ja-JP" sz="2000" b="1" dirty="0" smtClean="0">
                <a:latin typeface="メイリオ"/>
                <a:ea typeface="メイリオ"/>
                <a:cs typeface="メイリオ"/>
              </a:rPr>
              <a:t>5.4%</a:t>
            </a:r>
            <a:endParaRPr kumimoji="1" lang="ja-JP" altLang="en-US" sz="2000" b="1" dirty="0">
              <a:latin typeface="メイリオ"/>
              <a:ea typeface="メイリオ"/>
              <a:cs typeface="メイリオ"/>
            </a:endParaRPr>
          </a:p>
        </p:txBody>
      </p:sp>
      <p:sp>
        <p:nvSpPr>
          <p:cNvPr id="35" name="テキスト ボックス 34"/>
          <p:cNvSpPr txBox="1"/>
          <p:nvPr/>
        </p:nvSpPr>
        <p:spPr>
          <a:xfrm>
            <a:off x="236260" y="235329"/>
            <a:ext cx="7043501" cy="400110"/>
          </a:xfrm>
          <a:prstGeom prst="rect">
            <a:avLst/>
          </a:prstGeom>
          <a:noFill/>
        </p:spPr>
        <p:txBody>
          <a:bodyPr wrap="square" rtlCol="0">
            <a:spAutoFit/>
          </a:bodyPr>
          <a:lstStyle/>
          <a:p>
            <a:r>
              <a:rPr lang="ja-JP" altLang="en-US" sz="2000" b="1" dirty="0" smtClean="0">
                <a:latin typeface="メイリオ"/>
                <a:ea typeface="メイリオ"/>
                <a:cs typeface="メイリオ"/>
              </a:rPr>
              <a:t>過去</a:t>
            </a:r>
            <a:r>
              <a:rPr lang="en-US" altLang="ja-JP" sz="2000" b="1" dirty="0" smtClean="0">
                <a:latin typeface="メイリオ"/>
                <a:ea typeface="メイリオ"/>
                <a:cs typeface="メイリオ"/>
              </a:rPr>
              <a:t>5</a:t>
            </a:r>
            <a:r>
              <a:rPr lang="ja-JP" altLang="en-US" sz="2000" b="1" dirty="0" smtClean="0">
                <a:latin typeface="メイリオ"/>
                <a:ea typeface="メイリオ"/>
                <a:cs typeface="メイリオ"/>
              </a:rPr>
              <a:t>年間に、就労支援でたずさわった</a:t>
            </a:r>
            <a:r>
              <a:rPr lang="en-US" altLang="ja-JP" sz="2000" b="1" dirty="0" smtClean="0">
                <a:latin typeface="メイリオ"/>
                <a:ea typeface="メイリオ"/>
                <a:cs typeface="メイリオ"/>
              </a:rPr>
              <a:t>LGBT</a:t>
            </a:r>
            <a:r>
              <a:rPr lang="ja-JP" altLang="en-US" sz="2000" b="1" dirty="0" smtClean="0">
                <a:latin typeface="メイリオ"/>
                <a:ea typeface="メイリオ"/>
                <a:cs typeface="メイリオ"/>
              </a:rPr>
              <a:t>の数</a:t>
            </a:r>
            <a:endParaRPr kumimoji="1" lang="ja-JP" altLang="en-US" sz="2000" b="1" dirty="0">
              <a:latin typeface="メイリオ"/>
              <a:ea typeface="メイリオ"/>
              <a:cs typeface="メイリオ"/>
            </a:endParaRPr>
          </a:p>
        </p:txBody>
      </p:sp>
      <p:sp>
        <p:nvSpPr>
          <p:cNvPr id="34" name="テキスト ボックス 33"/>
          <p:cNvSpPr txBox="1"/>
          <p:nvPr/>
        </p:nvSpPr>
        <p:spPr>
          <a:xfrm>
            <a:off x="59765" y="5913866"/>
            <a:ext cx="9009528" cy="707886"/>
          </a:xfrm>
          <a:prstGeom prst="rect">
            <a:avLst/>
          </a:prstGeom>
          <a:solidFill>
            <a:srgbClr val="FFFFFF"/>
          </a:solidFill>
        </p:spPr>
        <p:txBody>
          <a:bodyPr wrap="square" rtlCol="0">
            <a:spAutoFit/>
          </a:bodyPr>
          <a:lstStyle/>
          <a:p>
            <a:pPr marL="342900" indent="-342900">
              <a:buClr>
                <a:schemeClr val="tx1"/>
              </a:buClr>
              <a:buFont typeface="Wingdings" charset="2"/>
              <a:buChar char="ü"/>
            </a:pPr>
            <a:r>
              <a:rPr lang="ja-JP" altLang="en-US" sz="2000" b="1" dirty="0" smtClean="0">
                <a:solidFill>
                  <a:srgbClr val="000000"/>
                </a:solidFill>
                <a:latin typeface="メイリオ"/>
                <a:ea typeface="メイリオ"/>
                <a:cs typeface="メイリオ"/>
              </a:rPr>
              <a:t>実際の</a:t>
            </a:r>
            <a:r>
              <a:rPr lang="en-US" altLang="ja-JP" sz="2000" b="1" dirty="0" smtClean="0">
                <a:solidFill>
                  <a:srgbClr val="000000"/>
                </a:solidFill>
                <a:latin typeface="メイリオ"/>
                <a:ea typeface="メイリオ"/>
                <a:cs typeface="メイリオ"/>
              </a:rPr>
              <a:t>LGBT</a:t>
            </a:r>
            <a:r>
              <a:rPr lang="ja-JP" altLang="en-US" sz="2000" b="1" dirty="0" smtClean="0">
                <a:solidFill>
                  <a:srgbClr val="000000"/>
                </a:solidFill>
                <a:latin typeface="メイリオ"/>
                <a:ea typeface="メイリオ"/>
                <a:cs typeface="メイリオ"/>
              </a:rPr>
              <a:t>の</a:t>
            </a:r>
            <a:r>
              <a:rPr lang="ja-JP" altLang="en-US" sz="2000" b="1" dirty="0">
                <a:solidFill>
                  <a:srgbClr val="000000"/>
                </a:solidFill>
                <a:latin typeface="メイリオ"/>
                <a:ea typeface="メイリオ"/>
                <a:cs typeface="メイリオ"/>
              </a:rPr>
              <a:t>人数と就労支援の現場で可視化している人数は乖離し</a:t>
            </a:r>
            <a:r>
              <a:rPr lang="ja-JP" altLang="en-US" sz="2000" b="1" dirty="0" smtClean="0">
                <a:solidFill>
                  <a:srgbClr val="000000"/>
                </a:solidFill>
                <a:latin typeface="メイリオ"/>
                <a:ea typeface="メイリオ"/>
                <a:cs typeface="メイリオ"/>
              </a:rPr>
              <a:t>、</a:t>
            </a:r>
            <a:endParaRPr lang="en-US" altLang="ja-JP" sz="2000" b="1" dirty="0" smtClean="0">
              <a:solidFill>
                <a:srgbClr val="000000"/>
              </a:solidFill>
              <a:latin typeface="メイリオ"/>
              <a:ea typeface="メイリオ"/>
              <a:cs typeface="メイリオ"/>
            </a:endParaRPr>
          </a:p>
          <a:p>
            <a:pPr>
              <a:buClr>
                <a:schemeClr val="tx1"/>
              </a:buClr>
            </a:pPr>
            <a:r>
              <a:rPr lang="en-US" altLang="ja-JP" sz="2000" b="1" dirty="0">
                <a:solidFill>
                  <a:srgbClr val="000000"/>
                </a:solidFill>
                <a:latin typeface="メイリオ"/>
                <a:ea typeface="メイリオ"/>
                <a:cs typeface="メイリオ"/>
              </a:rPr>
              <a:t> </a:t>
            </a:r>
            <a:r>
              <a:rPr lang="en-US" altLang="ja-JP" sz="2000" b="1" dirty="0" smtClean="0">
                <a:solidFill>
                  <a:srgbClr val="000000"/>
                </a:solidFill>
                <a:latin typeface="メイリオ"/>
                <a:ea typeface="メイリオ"/>
                <a:cs typeface="メイリオ"/>
              </a:rPr>
              <a:t>   </a:t>
            </a:r>
            <a:r>
              <a:rPr lang="ja-JP" altLang="en-US" sz="2000" b="1" dirty="0" smtClean="0">
                <a:solidFill>
                  <a:srgbClr val="000000"/>
                </a:solidFill>
                <a:latin typeface="メイリオ"/>
                <a:ea typeface="メイリオ"/>
                <a:cs typeface="メイリオ"/>
              </a:rPr>
              <a:t>相談ができて</a:t>
            </a:r>
            <a:r>
              <a:rPr lang="ja-JP" altLang="en-US" sz="2000" b="1" dirty="0">
                <a:solidFill>
                  <a:srgbClr val="000000"/>
                </a:solidFill>
                <a:latin typeface="メイリオ"/>
                <a:ea typeface="メイリオ"/>
                <a:cs typeface="メイリオ"/>
              </a:rPr>
              <a:t>いない状況が</a:t>
            </a:r>
            <a:r>
              <a:rPr lang="ja-JP" altLang="en-US" sz="2000" b="1" dirty="0" smtClean="0">
                <a:solidFill>
                  <a:srgbClr val="000000"/>
                </a:solidFill>
                <a:latin typeface="メイリオ"/>
                <a:ea typeface="メイリオ"/>
                <a:cs typeface="メイリオ"/>
              </a:rPr>
              <a:t>伺える</a:t>
            </a:r>
            <a:endParaRPr lang="ja-JP" altLang="en-US" sz="2000" b="1" dirty="0">
              <a:solidFill>
                <a:srgbClr val="000000"/>
              </a:solidFill>
              <a:latin typeface="メイリオ"/>
              <a:ea typeface="メイリオ"/>
              <a:cs typeface="メイリオ"/>
            </a:endParaRPr>
          </a:p>
        </p:txBody>
      </p:sp>
      <p:sp>
        <p:nvSpPr>
          <p:cNvPr id="29" name="正方形/長方形 28"/>
          <p:cNvSpPr/>
          <p:nvPr/>
        </p:nvSpPr>
        <p:spPr>
          <a:xfrm>
            <a:off x="6546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38" name="正方形/長方形 37"/>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39" name="正方形/長方形 38"/>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40" name="正方形/長方形 39"/>
          <p:cNvSpPr/>
          <p:nvPr/>
        </p:nvSpPr>
        <p:spPr>
          <a:xfrm>
            <a:off x="8490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
        <p:nvSpPr>
          <p:cNvPr id="41"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44</a:t>
            </a:fld>
            <a:endParaRPr kumimoji="1" lang="ja-JP" altLang="en-US" dirty="0"/>
          </a:p>
        </p:txBody>
      </p:sp>
      <p:sp>
        <p:nvSpPr>
          <p:cNvPr id="42" name="テキスト ボックス 41"/>
          <p:cNvSpPr txBox="1"/>
          <p:nvPr/>
        </p:nvSpPr>
        <p:spPr>
          <a:xfrm>
            <a:off x="5772013" y="5326434"/>
            <a:ext cx="774471" cy="307777"/>
          </a:xfrm>
          <a:prstGeom prst="rect">
            <a:avLst/>
          </a:prstGeom>
          <a:noFill/>
        </p:spPr>
        <p:txBody>
          <a:bodyPr wrap="none" rtlCol="0">
            <a:spAutoFit/>
          </a:bodyPr>
          <a:lstStyle/>
          <a:p>
            <a:r>
              <a:rPr lang="en-US" altLang="ja-JP" sz="1400" dirty="0" smtClean="0">
                <a:latin typeface="メイリオ"/>
                <a:ea typeface="メイリオ"/>
                <a:cs typeface="メイリオ"/>
              </a:rPr>
              <a:t>n</a:t>
            </a:r>
            <a:r>
              <a:rPr lang="en-US" altLang="ja-JP" sz="1400" dirty="0">
                <a:latin typeface="メイリオ"/>
                <a:ea typeface="メイリオ"/>
                <a:cs typeface="メイリオ"/>
              </a:rPr>
              <a:t>=</a:t>
            </a:r>
            <a:r>
              <a:rPr kumimoji="1" lang="en-US" altLang="ja-JP" sz="1400" dirty="0" smtClean="0">
                <a:latin typeface="メイリオ"/>
                <a:ea typeface="メイリオ"/>
                <a:cs typeface="メイリオ"/>
              </a:rPr>
              <a:t>239</a:t>
            </a:r>
            <a:endParaRPr kumimoji="1" lang="ja-JP" altLang="en-US" sz="1400" dirty="0">
              <a:latin typeface="メイリオ"/>
              <a:ea typeface="メイリオ"/>
              <a:cs typeface="メイリオ"/>
            </a:endParaRPr>
          </a:p>
        </p:txBody>
      </p:sp>
    </p:spTree>
    <p:extLst>
      <p:ext uri="{BB962C8B-B14F-4D97-AF65-F5344CB8AC3E}">
        <p14:creationId xmlns:p14="http://schemas.microsoft.com/office/powerpoint/2010/main" val="273901033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p:cNvGraphicFramePr>
          <p:nvPr>
            <p:extLst>
              <p:ext uri="{D42A27DB-BD31-4B8C-83A1-F6EECF244321}">
                <p14:modId xmlns:p14="http://schemas.microsoft.com/office/powerpoint/2010/main" val="4124076013"/>
              </p:ext>
            </p:extLst>
          </p:nvPr>
        </p:nvGraphicFramePr>
        <p:xfrm>
          <a:off x="1617564" y="1739871"/>
          <a:ext cx="5617882" cy="4363738"/>
        </p:xfrm>
        <a:graphic>
          <a:graphicData uri="http://schemas.openxmlformats.org/drawingml/2006/chart">
            <c:chart xmlns:c="http://schemas.openxmlformats.org/drawingml/2006/chart" xmlns:r="http://schemas.openxmlformats.org/officeDocument/2006/relationships" r:id="rId2"/>
          </a:graphicData>
        </a:graphic>
      </p:graphicFrame>
      <p:sp>
        <p:nvSpPr>
          <p:cNvPr id="5" name="角丸四角形 4">
            <a:extLst>
              <a:ext uri="{FF2B5EF4-FFF2-40B4-BE49-F238E27FC236}">
                <a16:creationId xmlns:a16="http://schemas.microsoft.com/office/drawing/2014/main" xmlns="" id="{B72F74E8-AB7A-4E29-91C3-7644AB9331DE}"/>
              </a:ext>
            </a:extLst>
          </p:cNvPr>
          <p:cNvSpPr/>
          <p:nvPr/>
        </p:nvSpPr>
        <p:spPr>
          <a:xfrm>
            <a:off x="0" y="16543"/>
            <a:ext cx="7279761" cy="1251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latin typeface="メイリオ"/>
              <a:ea typeface="メイリオ"/>
              <a:cs typeface="メイリオ"/>
            </a:endParaRPr>
          </a:p>
        </p:txBody>
      </p:sp>
      <p:cxnSp>
        <p:nvCxnSpPr>
          <p:cNvPr id="6" name="直線コネクタ 5"/>
          <p:cNvCxnSpPr/>
          <p:nvPr/>
        </p:nvCxnSpPr>
        <p:spPr>
          <a:xfrm>
            <a:off x="265792" y="676979"/>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1" y="747535"/>
            <a:ext cx="9144000" cy="1384995"/>
          </a:xfrm>
          <a:prstGeom prst="rect">
            <a:avLst/>
          </a:prstGeom>
          <a:noFill/>
        </p:spPr>
        <p:txBody>
          <a:bodyPr wrap="square" rtlCol="0">
            <a:spAutoFit/>
          </a:bodyPr>
          <a:lstStyle/>
          <a:p>
            <a:pPr marL="457200" indent="-457200">
              <a:buFont typeface="Wingdings" charset="2"/>
              <a:buChar char="p"/>
            </a:pPr>
            <a:r>
              <a:rPr lang="ja-JP" altLang="en-US" sz="2800" b="1" dirty="0">
                <a:latin typeface="メイリオ"/>
                <a:ea typeface="メイリオ"/>
                <a:cs typeface="メイリオ"/>
              </a:rPr>
              <a:t>過去</a:t>
            </a:r>
            <a:r>
              <a:rPr lang="en-US" altLang="ja-JP" sz="2800" b="1" dirty="0">
                <a:latin typeface="メイリオ"/>
                <a:ea typeface="メイリオ"/>
                <a:cs typeface="メイリオ"/>
              </a:rPr>
              <a:t>5</a:t>
            </a:r>
            <a:r>
              <a:rPr lang="ja-JP" altLang="en-US" sz="2800" b="1" dirty="0">
                <a:latin typeface="メイリオ"/>
                <a:ea typeface="メイリオ"/>
                <a:cs typeface="メイリオ"/>
              </a:rPr>
              <a:t>年に経験した</a:t>
            </a:r>
            <a:r>
              <a:rPr lang="en-US" altLang="ja-JP" sz="2800" b="1" dirty="0">
                <a:latin typeface="メイリオ"/>
                <a:ea typeface="メイリオ"/>
                <a:cs typeface="メイリオ"/>
              </a:rPr>
              <a:t>LGBT</a:t>
            </a:r>
            <a:r>
              <a:rPr lang="ja-JP" altLang="en-US" sz="2800" b="1" dirty="0">
                <a:latin typeface="メイリオ"/>
                <a:ea typeface="メイリオ"/>
                <a:cs typeface="メイリオ"/>
              </a:rPr>
              <a:t>の就労支援のうち</a:t>
            </a:r>
            <a:r>
              <a:rPr lang="ja-JP" altLang="en-US" sz="2800" b="1" dirty="0" smtClean="0">
                <a:latin typeface="メイリオ"/>
                <a:ea typeface="メイリオ"/>
                <a:cs typeface="メイリオ"/>
              </a:rPr>
              <a:t>、</a:t>
            </a:r>
            <a:endParaRPr lang="en-US" altLang="ja-JP" sz="2800" b="1" dirty="0" smtClean="0">
              <a:latin typeface="メイリオ"/>
              <a:ea typeface="メイリオ"/>
              <a:cs typeface="メイリオ"/>
            </a:endParaRPr>
          </a:p>
          <a:p>
            <a:r>
              <a:rPr lang="ja-JP" altLang="ja-JP" sz="2800" b="1" dirty="0">
                <a:solidFill>
                  <a:srgbClr val="FF6600"/>
                </a:solidFill>
                <a:latin typeface="メイリオ"/>
                <a:ea typeface="メイリオ"/>
                <a:cs typeface="メイリオ"/>
              </a:rPr>
              <a:t>　</a:t>
            </a:r>
            <a:r>
              <a:rPr lang="ja-JP" altLang="en-US" sz="2800" b="1" u="sng" dirty="0" smtClean="0">
                <a:solidFill>
                  <a:srgbClr val="FF6600"/>
                </a:solidFill>
                <a:latin typeface="メイリオ"/>
                <a:ea typeface="メイリオ"/>
                <a:cs typeface="メイリオ"/>
              </a:rPr>
              <a:t>「</a:t>
            </a:r>
            <a:r>
              <a:rPr lang="ja-JP" altLang="en-US" sz="2800" b="1" u="sng" dirty="0">
                <a:solidFill>
                  <a:srgbClr val="FF6600"/>
                </a:solidFill>
                <a:latin typeface="メイリオ"/>
                <a:ea typeface="メイリオ"/>
                <a:cs typeface="メイリオ"/>
              </a:rPr>
              <a:t>半数以上に適切な支援ができた」と感じて</a:t>
            </a:r>
            <a:r>
              <a:rPr lang="ja-JP" altLang="en-US" sz="2800" b="1" u="sng" dirty="0" smtClean="0">
                <a:solidFill>
                  <a:srgbClr val="FF6600"/>
                </a:solidFill>
                <a:latin typeface="メイリオ"/>
                <a:ea typeface="メイリオ"/>
                <a:cs typeface="メイリオ"/>
              </a:rPr>
              <a:t>いる人は</a:t>
            </a:r>
            <a:endParaRPr lang="en-US" altLang="ja-JP" sz="2800" b="1" u="sng" dirty="0" smtClean="0">
              <a:solidFill>
                <a:srgbClr val="FF6600"/>
              </a:solidFill>
              <a:latin typeface="メイリオ"/>
              <a:ea typeface="メイリオ"/>
              <a:cs typeface="メイリオ"/>
            </a:endParaRPr>
          </a:p>
          <a:p>
            <a:r>
              <a:rPr lang="ja-JP" altLang="ja-JP" sz="2800" b="1" dirty="0">
                <a:solidFill>
                  <a:srgbClr val="FF6600"/>
                </a:solidFill>
                <a:latin typeface="メイリオ"/>
                <a:ea typeface="メイリオ"/>
                <a:cs typeface="メイリオ"/>
              </a:rPr>
              <a:t>　</a:t>
            </a:r>
            <a:r>
              <a:rPr lang="ja-JP" altLang="ja-JP" sz="2800" b="1" u="sng" dirty="0" smtClean="0">
                <a:solidFill>
                  <a:srgbClr val="FF6600"/>
                </a:solidFill>
                <a:latin typeface="メイリオ"/>
                <a:ea typeface="メイリオ"/>
                <a:cs typeface="メイリオ"/>
              </a:rPr>
              <a:t>2</a:t>
            </a:r>
            <a:r>
              <a:rPr lang="en-US" altLang="ja-JP" sz="2800" b="1" u="sng" dirty="0" smtClean="0">
                <a:solidFill>
                  <a:srgbClr val="FF6600"/>
                </a:solidFill>
                <a:latin typeface="メイリオ"/>
                <a:ea typeface="メイリオ"/>
                <a:cs typeface="メイリオ"/>
              </a:rPr>
              <a:t>2%</a:t>
            </a:r>
            <a:r>
              <a:rPr lang="ja-JP" altLang="en-US" sz="2800" b="1" u="sng" dirty="0" smtClean="0">
                <a:solidFill>
                  <a:srgbClr val="FF6600"/>
                </a:solidFill>
                <a:latin typeface="メイリオ"/>
                <a:ea typeface="メイリオ"/>
                <a:cs typeface="メイリオ"/>
              </a:rPr>
              <a:t>に留まる</a:t>
            </a:r>
            <a:endParaRPr lang="ja-JP" altLang="en-US" sz="2800" b="1" u="sng" dirty="0">
              <a:solidFill>
                <a:srgbClr val="FF6600"/>
              </a:solidFill>
              <a:latin typeface="メイリオ"/>
              <a:ea typeface="メイリオ"/>
              <a:cs typeface="メイリオ"/>
            </a:endParaRPr>
          </a:p>
        </p:txBody>
      </p:sp>
      <p:sp>
        <p:nvSpPr>
          <p:cNvPr id="8" name="テキスト ボックス 7"/>
          <p:cNvSpPr txBox="1"/>
          <p:nvPr/>
        </p:nvSpPr>
        <p:spPr>
          <a:xfrm>
            <a:off x="236260" y="23070"/>
            <a:ext cx="7043501" cy="707886"/>
          </a:xfrm>
          <a:prstGeom prst="rect">
            <a:avLst/>
          </a:prstGeom>
          <a:noFill/>
        </p:spPr>
        <p:txBody>
          <a:bodyPr wrap="square" rtlCol="0">
            <a:spAutoFit/>
          </a:bodyPr>
          <a:lstStyle/>
          <a:p>
            <a:r>
              <a:rPr lang="ja-JP" altLang="en-US" sz="2000" b="1" dirty="0" smtClean="0">
                <a:latin typeface="メイリオ"/>
                <a:ea typeface="メイリオ"/>
                <a:cs typeface="メイリオ"/>
              </a:rPr>
              <a:t>過去</a:t>
            </a:r>
            <a:r>
              <a:rPr lang="en-US" altLang="ja-JP" sz="2000" b="1" dirty="0" smtClean="0">
                <a:latin typeface="メイリオ"/>
                <a:ea typeface="メイリオ"/>
                <a:cs typeface="メイリオ"/>
              </a:rPr>
              <a:t>5</a:t>
            </a:r>
            <a:r>
              <a:rPr lang="ja-JP" altLang="en-US" sz="2000" b="1" dirty="0" smtClean="0">
                <a:latin typeface="メイリオ"/>
                <a:ea typeface="メイリオ"/>
                <a:cs typeface="メイリオ"/>
              </a:rPr>
              <a:t>年間に、たずさわった</a:t>
            </a:r>
            <a:r>
              <a:rPr lang="en-US" altLang="ja-JP" sz="2000" b="1" dirty="0" smtClean="0">
                <a:latin typeface="メイリオ"/>
                <a:ea typeface="メイリオ"/>
                <a:cs typeface="メイリオ"/>
              </a:rPr>
              <a:t>LGBT</a:t>
            </a:r>
            <a:r>
              <a:rPr lang="ja-JP" altLang="en-US" sz="2000" b="1" dirty="0" smtClean="0">
                <a:latin typeface="メイリオ"/>
                <a:ea typeface="メイリオ"/>
                <a:cs typeface="メイリオ"/>
              </a:rPr>
              <a:t>の</a:t>
            </a:r>
            <a:endParaRPr lang="en-US" altLang="ja-JP" sz="2000" b="1" dirty="0" smtClean="0">
              <a:latin typeface="メイリオ"/>
              <a:ea typeface="メイリオ"/>
              <a:cs typeface="メイリオ"/>
            </a:endParaRPr>
          </a:p>
          <a:p>
            <a:r>
              <a:rPr lang="ja-JP" altLang="en-US" sz="2000" b="1" dirty="0" smtClean="0">
                <a:latin typeface="メイリオ"/>
                <a:ea typeface="メイリオ"/>
                <a:cs typeface="メイリオ"/>
              </a:rPr>
              <a:t>就労支援に適切な支援ができたと感じるか</a:t>
            </a:r>
            <a:endParaRPr kumimoji="1" lang="ja-JP" altLang="en-US" sz="2000" b="1" dirty="0">
              <a:latin typeface="メイリオ"/>
              <a:ea typeface="メイリオ"/>
              <a:cs typeface="メイリオ"/>
            </a:endParaRPr>
          </a:p>
        </p:txBody>
      </p:sp>
      <p:sp>
        <p:nvSpPr>
          <p:cNvPr id="11" name="テキスト ボックス 10"/>
          <p:cNvSpPr txBox="1"/>
          <p:nvPr/>
        </p:nvSpPr>
        <p:spPr>
          <a:xfrm>
            <a:off x="3467774" y="3336124"/>
            <a:ext cx="1980029" cy="1384995"/>
          </a:xfrm>
          <a:prstGeom prst="rect">
            <a:avLst/>
          </a:prstGeom>
          <a:noFill/>
        </p:spPr>
        <p:txBody>
          <a:bodyPr wrap="none" rtlCol="0">
            <a:spAutoFit/>
          </a:bodyPr>
          <a:lstStyle/>
          <a:p>
            <a:pPr algn="ctr"/>
            <a:r>
              <a:rPr kumimoji="1" lang="ja-JP" altLang="en-US" sz="2800" b="1" dirty="0" smtClean="0">
                <a:latin typeface="メイリオ"/>
                <a:ea typeface="メイリオ"/>
                <a:cs typeface="メイリオ"/>
              </a:rPr>
              <a:t>適切な支援</a:t>
            </a:r>
            <a:endParaRPr kumimoji="1" lang="en-US" altLang="ja-JP" sz="2800" b="1" dirty="0" smtClean="0">
              <a:latin typeface="メイリオ"/>
              <a:ea typeface="メイリオ"/>
              <a:cs typeface="メイリオ"/>
            </a:endParaRPr>
          </a:p>
          <a:p>
            <a:pPr algn="ctr"/>
            <a:r>
              <a:rPr kumimoji="1" lang="ja-JP" altLang="en-US" sz="2800" b="1" dirty="0" smtClean="0">
                <a:latin typeface="メイリオ"/>
                <a:ea typeface="メイリオ"/>
                <a:cs typeface="メイリオ"/>
              </a:rPr>
              <a:t>をできたと</a:t>
            </a:r>
            <a:endParaRPr kumimoji="1" lang="en-US" altLang="ja-JP" sz="2800" b="1" dirty="0" smtClean="0">
              <a:latin typeface="メイリオ"/>
              <a:ea typeface="メイリオ"/>
              <a:cs typeface="メイリオ"/>
            </a:endParaRPr>
          </a:p>
          <a:p>
            <a:pPr algn="ctr"/>
            <a:r>
              <a:rPr kumimoji="1" lang="ja-JP" altLang="en-US" sz="2800" b="1" dirty="0" smtClean="0">
                <a:latin typeface="メイリオ"/>
                <a:ea typeface="メイリオ"/>
                <a:cs typeface="メイリオ"/>
              </a:rPr>
              <a:t>感じるか</a:t>
            </a:r>
            <a:endParaRPr kumimoji="1" lang="ja-JP" altLang="en-US" sz="2800" b="1" dirty="0">
              <a:latin typeface="メイリオ"/>
              <a:ea typeface="メイリオ"/>
              <a:cs typeface="メイリオ"/>
            </a:endParaRPr>
          </a:p>
        </p:txBody>
      </p:sp>
      <p:sp>
        <p:nvSpPr>
          <p:cNvPr id="12" name="テキスト ボックス 11"/>
          <p:cNvSpPr txBox="1"/>
          <p:nvPr/>
        </p:nvSpPr>
        <p:spPr>
          <a:xfrm>
            <a:off x="6681123" y="1833129"/>
            <a:ext cx="2253701" cy="1261884"/>
          </a:xfrm>
          <a:prstGeom prst="rect">
            <a:avLst/>
          </a:prstGeom>
          <a:noFill/>
        </p:spPr>
        <p:txBody>
          <a:bodyPr wrap="square" rtlCol="0">
            <a:spAutoFit/>
          </a:bodyPr>
          <a:lstStyle/>
          <a:p>
            <a:pPr algn="ctr"/>
            <a:r>
              <a:rPr lang="ja-JP" altLang="en-US" sz="2400" b="1" u="sng" dirty="0">
                <a:solidFill>
                  <a:srgbClr val="000000"/>
                </a:solidFill>
                <a:latin typeface="メイリオ"/>
                <a:ea typeface="メイリオ"/>
                <a:cs typeface="メイリオ"/>
              </a:rPr>
              <a:t>半数以上</a:t>
            </a:r>
            <a:r>
              <a:rPr lang="ja-JP" altLang="en-US" sz="2400" b="1" dirty="0" smtClean="0">
                <a:solidFill>
                  <a:srgbClr val="000000"/>
                </a:solidFill>
                <a:latin typeface="メイリオ"/>
                <a:ea typeface="メイリオ"/>
                <a:cs typeface="メイリオ"/>
              </a:rPr>
              <a:t>に</a:t>
            </a:r>
            <a:endParaRPr lang="en-US" altLang="ja-JP" sz="2400" b="1" dirty="0" smtClean="0">
              <a:solidFill>
                <a:srgbClr val="000000"/>
              </a:solidFill>
              <a:latin typeface="メイリオ"/>
              <a:ea typeface="メイリオ"/>
              <a:cs typeface="メイリオ"/>
            </a:endParaRPr>
          </a:p>
          <a:p>
            <a:pPr algn="ctr"/>
            <a:r>
              <a:rPr lang="ja-JP" altLang="en-US" sz="2400" b="1" dirty="0" smtClean="0">
                <a:solidFill>
                  <a:srgbClr val="000000"/>
                </a:solidFill>
                <a:latin typeface="メイリオ"/>
                <a:ea typeface="メイリオ"/>
                <a:cs typeface="メイリオ"/>
              </a:rPr>
              <a:t>できた</a:t>
            </a:r>
            <a:endParaRPr lang="en-US" altLang="ja-JP" sz="2400" b="1" dirty="0" smtClean="0">
              <a:solidFill>
                <a:srgbClr val="000000"/>
              </a:solidFill>
              <a:latin typeface="メイリオ"/>
              <a:ea typeface="メイリオ"/>
              <a:cs typeface="メイリオ"/>
            </a:endParaRPr>
          </a:p>
          <a:p>
            <a:pPr algn="ctr"/>
            <a:r>
              <a:rPr lang="ja-JP" altLang="ja-JP" sz="2800" b="1" dirty="0" smtClean="0">
                <a:latin typeface="メイリオ"/>
                <a:ea typeface="メイリオ"/>
                <a:cs typeface="メイリオ"/>
              </a:rPr>
              <a:t>3</a:t>
            </a:r>
            <a:r>
              <a:rPr lang="en-US" altLang="ja-JP" sz="2800" b="1" dirty="0" smtClean="0">
                <a:latin typeface="メイリオ"/>
                <a:ea typeface="メイリオ"/>
                <a:cs typeface="メイリオ"/>
              </a:rPr>
              <a:t>6.1%</a:t>
            </a:r>
            <a:endParaRPr kumimoji="1" lang="ja-JP" altLang="en-US" sz="2800" b="1" dirty="0">
              <a:latin typeface="メイリオ"/>
              <a:ea typeface="メイリオ"/>
              <a:cs typeface="メイリオ"/>
            </a:endParaRPr>
          </a:p>
        </p:txBody>
      </p:sp>
      <p:cxnSp>
        <p:nvCxnSpPr>
          <p:cNvPr id="13" name="直線コネクタ 12"/>
          <p:cNvCxnSpPr>
            <a:stCxn id="12" idx="1"/>
          </p:cNvCxnSpPr>
          <p:nvPr/>
        </p:nvCxnSpPr>
        <p:spPr>
          <a:xfrm flipH="1">
            <a:off x="6078849" y="2464071"/>
            <a:ext cx="602274" cy="475234"/>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flipH="1">
            <a:off x="5737414" y="4962271"/>
            <a:ext cx="1180351" cy="551032"/>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6917765" y="4090177"/>
            <a:ext cx="1723549" cy="1261884"/>
          </a:xfrm>
          <a:prstGeom prst="rect">
            <a:avLst/>
          </a:prstGeom>
          <a:noFill/>
        </p:spPr>
        <p:txBody>
          <a:bodyPr wrap="none" rtlCol="0">
            <a:spAutoFit/>
          </a:bodyPr>
          <a:lstStyle/>
          <a:p>
            <a:pPr algn="ctr"/>
            <a:r>
              <a:rPr lang="ja-JP" altLang="en-US" sz="2400" b="1" u="sng" dirty="0" smtClean="0">
                <a:solidFill>
                  <a:srgbClr val="000000"/>
                </a:solidFill>
                <a:latin typeface="メイリオ"/>
                <a:ea typeface="メイリオ"/>
                <a:cs typeface="メイリオ"/>
              </a:rPr>
              <a:t>半数未満</a:t>
            </a:r>
            <a:r>
              <a:rPr lang="ja-JP" altLang="en-US" sz="2400" b="1" dirty="0" smtClean="0">
                <a:solidFill>
                  <a:srgbClr val="000000"/>
                </a:solidFill>
                <a:latin typeface="メイリオ"/>
                <a:ea typeface="メイリオ"/>
                <a:cs typeface="メイリオ"/>
              </a:rPr>
              <a:t>に</a:t>
            </a:r>
            <a:endParaRPr lang="en-US" altLang="ja-JP" sz="2400" b="1" dirty="0">
              <a:solidFill>
                <a:srgbClr val="000000"/>
              </a:solidFill>
              <a:latin typeface="メイリオ"/>
              <a:ea typeface="メイリオ"/>
              <a:cs typeface="メイリオ"/>
            </a:endParaRPr>
          </a:p>
          <a:p>
            <a:pPr algn="ctr"/>
            <a:r>
              <a:rPr lang="ja-JP" altLang="en-US" sz="2400" b="1" dirty="0" smtClean="0">
                <a:solidFill>
                  <a:srgbClr val="000000"/>
                </a:solidFill>
                <a:latin typeface="メイリオ"/>
                <a:ea typeface="メイリオ"/>
                <a:cs typeface="メイリオ"/>
              </a:rPr>
              <a:t>できた</a:t>
            </a:r>
            <a:endParaRPr lang="en-US" altLang="ja-JP" sz="2400" b="1" dirty="0" smtClean="0">
              <a:solidFill>
                <a:srgbClr val="000000"/>
              </a:solidFill>
              <a:latin typeface="メイリオ"/>
              <a:ea typeface="メイリオ"/>
              <a:cs typeface="メイリオ"/>
            </a:endParaRPr>
          </a:p>
          <a:p>
            <a:pPr algn="ctr"/>
            <a:r>
              <a:rPr lang="en-US" altLang="ja-JP" sz="2800" b="1" dirty="0" smtClean="0">
                <a:latin typeface="メイリオ"/>
                <a:ea typeface="メイリオ"/>
                <a:cs typeface="メイリオ"/>
              </a:rPr>
              <a:t>22.7%</a:t>
            </a:r>
            <a:endParaRPr kumimoji="1" lang="ja-JP" altLang="en-US" sz="2800" b="1" dirty="0">
              <a:latin typeface="メイリオ"/>
              <a:ea typeface="メイリオ"/>
              <a:cs typeface="メイリオ"/>
            </a:endParaRPr>
          </a:p>
        </p:txBody>
      </p:sp>
      <p:sp>
        <p:nvSpPr>
          <p:cNvPr id="17" name="テキスト ボックス 16"/>
          <p:cNvSpPr txBox="1"/>
          <p:nvPr/>
        </p:nvSpPr>
        <p:spPr>
          <a:xfrm>
            <a:off x="302588" y="2967184"/>
            <a:ext cx="1723549" cy="892552"/>
          </a:xfrm>
          <a:prstGeom prst="rect">
            <a:avLst/>
          </a:prstGeom>
          <a:noFill/>
        </p:spPr>
        <p:txBody>
          <a:bodyPr wrap="none" rtlCol="0">
            <a:spAutoFit/>
          </a:bodyPr>
          <a:lstStyle/>
          <a:p>
            <a:pPr algn="ctr"/>
            <a:r>
              <a:rPr lang="ja-JP" altLang="en-US" sz="2400" b="1" dirty="0" smtClean="0">
                <a:latin typeface="メイリオ"/>
                <a:ea typeface="メイリオ"/>
                <a:cs typeface="メイリオ"/>
              </a:rPr>
              <a:t>わからない</a:t>
            </a:r>
            <a:endParaRPr lang="en-US" altLang="ja-JP" sz="2400" b="1" dirty="0" smtClean="0">
              <a:latin typeface="メイリオ"/>
              <a:ea typeface="メイリオ"/>
              <a:cs typeface="メイリオ"/>
            </a:endParaRPr>
          </a:p>
          <a:p>
            <a:pPr algn="ctr"/>
            <a:r>
              <a:rPr lang="en-US" altLang="ja-JP" sz="2800" b="1" dirty="0" smtClean="0">
                <a:latin typeface="メイリオ"/>
                <a:ea typeface="メイリオ"/>
                <a:cs typeface="メイリオ"/>
              </a:rPr>
              <a:t>41.2%</a:t>
            </a:r>
            <a:endParaRPr kumimoji="1" lang="ja-JP" altLang="en-US" sz="2800" b="1" dirty="0">
              <a:latin typeface="メイリオ"/>
              <a:ea typeface="メイリオ"/>
              <a:cs typeface="メイリオ"/>
            </a:endParaRPr>
          </a:p>
        </p:txBody>
      </p:sp>
      <p:cxnSp>
        <p:nvCxnSpPr>
          <p:cNvPr id="20" name="直線コネクタ 19"/>
          <p:cNvCxnSpPr/>
          <p:nvPr/>
        </p:nvCxnSpPr>
        <p:spPr>
          <a:xfrm flipH="1" flipV="1">
            <a:off x="2026137" y="3464345"/>
            <a:ext cx="448388" cy="236042"/>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0" y="6092767"/>
            <a:ext cx="9144000" cy="400110"/>
          </a:xfrm>
          <a:prstGeom prst="rect">
            <a:avLst/>
          </a:prstGeom>
          <a:solidFill>
            <a:srgbClr val="FFFFFF"/>
          </a:solidFill>
        </p:spPr>
        <p:txBody>
          <a:bodyPr wrap="square" rtlCol="0">
            <a:spAutoFit/>
          </a:bodyPr>
          <a:lstStyle/>
          <a:p>
            <a:pPr marL="342900" indent="-342900">
              <a:buClr>
                <a:schemeClr val="tx1"/>
              </a:buClr>
              <a:buFont typeface="Wingdings" charset="2"/>
              <a:buChar char="ü"/>
            </a:pPr>
            <a:r>
              <a:rPr lang="en-US" altLang="ja-JP" sz="2000" b="1" dirty="0" smtClean="0">
                <a:solidFill>
                  <a:srgbClr val="000000"/>
                </a:solidFill>
                <a:latin typeface="メイリオ"/>
                <a:ea typeface="メイリオ"/>
                <a:cs typeface="メイリオ"/>
              </a:rPr>
              <a:t>LGBT</a:t>
            </a:r>
            <a:r>
              <a:rPr lang="ja-JP" altLang="en-US" sz="2000" b="1" dirty="0" smtClean="0">
                <a:solidFill>
                  <a:srgbClr val="000000"/>
                </a:solidFill>
                <a:latin typeface="メイリオ"/>
                <a:ea typeface="メイリオ"/>
                <a:cs typeface="メイリオ"/>
              </a:rPr>
              <a:t>から相談を受けても、適切な支援ができていない可能性がある</a:t>
            </a:r>
            <a:endParaRPr lang="en-US" altLang="ja-JP" sz="2000" b="1" dirty="0">
              <a:solidFill>
                <a:srgbClr val="000000"/>
              </a:solidFill>
              <a:latin typeface="メイリオ"/>
              <a:ea typeface="メイリオ"/>
              <a:cs typeface="メイリオ"/>
            </a:endParaRPr>
          </a:p>
        </p:txBody>
      </p:sp>
      <p:sp>
        <p:nvSpPr>
          <p:cNvPr id="25" name="正方形/長方形 24"/>
          <p:cNvSpPr/>
          <p:nvPr/>
        </p:nvSpPr>
        <p:spPr>
          <a:xfrm>
            <a:off x="6546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27" name="正方形/長方形 26"/>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28" name="正方形/長方形 27"/>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29" name="正方形/長方形 28"/>
          <p:cNvSpPr/>
          <p:nvPr/>
        </p:nvSpPr>
        <p:spPr>
          <a:xfrm>
            <a:off x="8490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
        <p:nvSpPr>
          <p:cNvPr id="30"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45</a:t>
            </a:fld>
            <a:endParaRPr kumimoji="1" lang="ja-JP" altLang="en-US" dirty="0"/>
          </a:p>
        </p:txBody>
      </p:sp>
      <p:sp>
        <p:nvSpPr>
          <p:cNvPr id="31" name="テキスト ボックス 30"/>
          <p:cNvSpPr txBox="1"/>
          <p:nvPr/>
        </p:nvSpPr>
        <p:spPr>
          <a:xfrm>
            <a:off x="5906652" y="5670246"/>
            <a:ext cx="662962" cy="307777"/>
          </a:xfrm>
          <a:prstGeom prst="rect">
            <a:avLst/>
          </a:prstGeom>
          <a:noFill/>
        </p:spPr>
        <p:txBody>
          <a:bodyPr wrap="none" rtlCol="0">
            <a:spAutoFit/>
          </a:bodyPr>
          <a:lstStyle/>
          <a:p>
            <a:r>
              <a:rPr lang="en-US" altLang="ja-JP" sz="1400" dirty="0" smtClean="0">
                <a:latin typeface="メイリオ"/>
                <a:ea typeface="メイリオ"/>
                <a:cs typeface="メイリオ"/>
              </a:rPr>
              <a:t>n=</a:t>
            </a:r>
            <a:r>
              <a:rPr lang="ja-JP" altLang="ja-JP" sz="1400" dirty="0" smtClean="0">
                <a:latin typeface="メイリオ"/>
                <a:ea typeface="メイリオ"/>
                <a:cs typeface="メイリオ"/>
              </a:rPr>
              <a:t>9</a:t>
            </a:r>
            <a:r>
              <a:rPr lang="en-US" altLang="ja-JP" sz="1400" dirty="0" smtClean="0">
                <a:latin typeface="メイリオ"/>
                <a:ea typeface="メイリオ"/>
                <a:cs typeface="メイリオ"/>
              </a:rPr>
              <a:t>7</a:t>
            </a:r>
            <a:endParaRPr kumimoji="1" lang="ja-JP" altLang="en-US" sz="1400" dirty="0">
              <a:latin typeface="メイリオ"/>
              <a:ea typeface="メイリオ"/>
              <a:cs typeface="メイリオ"/>
            </a:endParaRPr>
          </a:p>
        </p:txBody>
      </p:sp>
    </p:spTree>
    <p:extLst>
      <p:ext uri="{BB962C8B-B14F-4D97-AF65-F5344CB8AC3E}">
        <p14:creationId xmlns:p14="http://schemas.microsoft.com/office/powerpoint/2010/main" val="415994491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tnm.png"/>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17515" y="1389530"/>
            <a:ext cx="8129610" cy="3585882"/>
          </a:xfrm>
          <a:prstGeom prst="rect">
            <a:avLst/>
          </a:prstGeom>
        </p:spPr>
      </p:pic>
      <p:sp>
        <p:nvSpPr>
          <p:cNvPr id="7" name="正方形/長方形 6"/>
          <p:cNvSpPr/>
          <p:nvPr/>
        </p:nvSpPr>
        <p:spPr>
          <a:xfrm>
            <a:off x="0" y="2201563"/>
            <a:ext cx="9143999" cy="1323439"/>
          </a:xfrm>
          <a:prstGeom prst="rect">
            <a:avLst/>
          </a:prstGeom>
        </p:spPr>
        <p:txBody>
          <a:bodyPr wrap="square">
            <a:spAutoFit/>
          </a:bodyPr>
          <a:lstStyle/>
          <a:p>
            <a:pPr algn="ctr"/>
            <a:r>
              <a:rPr lang="en-US" altLang="ja-JP" sz="4000" b="1" dirty="0" smtClean="0">
                <a:latin typeface="メイリオ"/>
                <a:ea typeface="メイリオ"/>
                <a:cs typeface="メイリオ"/>
              </a:rPr>
              <a:t>LGBT</a:t>
            </a:r>
            <a:r>
              <a:rPr lang="ja-JP" altLang="en-US" sz="4000" b="1" dirty="0" smtClean="0">
                <a:latin typeface="メイリオ"/>
                <a:ea typeface="メイリオ"/>
                <a:cs typeface="メイリオ"/>
              </a:rPr>
              <a:t>への就労支援を</a:t>
            </a:r>
            <a:endParaRPr lang="en-US" altLang="ja-JP" sz="4000" b="1" dirty="0" smtClean="0">
              <a:latin typeface="メイリオ"/>
              <a:ea typeface="メイリオ"/>
              <a:cs typeface="メイリオ"/>
            </a:endParaRPr>
          </a:p>
          <a:p>
            <a:pPr algn="ctr"/>
            <a:r>
              <a:rPr lang="ja-JP" altLang="en-US" sz="4000" b="1" dirty="0" smtClean="0">
                <a:latin typeface="メイリオ"/>
                <a:ea typeface="メイリオ"/>
                <a:cs typeface="メイリオ"/>
              </a:rPr>
              <a:t>行うにはなにが必要？</a:t>
            </a:r>
            <a:endParaRPr lang="en-US" altLang="ja-JP" sz="4000" b="1" dirty="0" smtClean="0">
              <a:latin typeface="メイリオ"/>
              <a:ea typeface="メイリオ"/>
              <a:cs typeface="メイリオ"/>
            </a:endParaRPr>
          </a:p>
        </p:txBody>
      </p:sp>
      <p:sp>
        <p:nvSpPr>
          <p:cNvPr id="5"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46</a:t>
            </a:fld>
            <a:endParaRPr kumimoji="1" lang="ja-JP" altLang="en-US" dirty="0"/>
          </a:p>
        </p:txBody>
      </p:sp>
    </p:spTree>
    <p:extLst>
      <p:ext uri="{BB962C8B-B14F-4D97-AF65-F5344CB8AC3E}">
        <p14:creationId xmlns:p14="http://schemas.microsoft.com/office/powerpoint/2010/main" val="109120966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65792" y="676979"/>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236260" y="23070"/>
            <a:ext cx="7606224" cy="707886"/>
          </a:xfrm>
          <a:prstGeom prst="rect">
            <a:avLst/>
          </a:prstGeom>
          <a:noFill/>
        </p:spPr>
        <p:txBody>
          <a:bodyPr wrap="square" rtlCol="0">
            <a:spAutoFit/>
          </a:bodyPr>
          <a:lstStyle/>
          <a:p>
            <a:r>
              <a:rPr lang="ja-JP" altLang="en-US" sz="2000" b="1" dirty="0" smtClean="0">
                <a:latin typeface="メイリオ"/>
                <a:ea typeface="メイリオ"/>
                <a:cs typeface="メイリオ"/>
              </a:rPr>
              <a:t>この</a:t>
            </a:r>
            <a:r>
              <a:rPr lang="en-US" altLang="ja-JP" sz="2000" b="1" dirty="0" smtClean="0">
                <a:latin typeface="メイリオ"/>
                <a:ea typeface="メイリオ"/>
                <a:cs typeface="メイリオ"/>
              </a:rPr>
              <a:t>5</a:t>
            </a:r>
            <a:r>
              <a:rPr lang="ja-JP" altLang="en-US" sz="2000" b="1" dirty="0" smtClean="0">
                <a:latin typeface="メイリオ"/>
                <a:ea typeface="メイリオ"/>
                <a:cs typeface="メイリオ"/>
              </a:rPr>
              <a:t>年間</a:t>
            </a:r>
            <a:r>
              <a:rPr lang="ja-JP" altLang="en-US" sz="2000" b="1" dirty="0">
                <a:latin typeface="メイリオ"/>
                <a:ea typeface="メイリオ"/>
                <a:cs typeface="メイリオ"/>
              </a:rPr>
              <a:t>にあなたが勤務した機関で</a:t>
            </a:r>
            <a:r>
              <a:rPr lang="ja-JP" altLang="en-US" sz="2000" b="1" dirty="0" smtClean="0">
                <a:latin typeface="メイリオ"/>
                <a:ea typeface="メイリオ"/>
                <a:cs typeface="メイリオ"/>
              </a:rPr>
              <a:t>、</a:t>
            </a:r>
            <a:endParaRPr lang="en-US" altLang="ja-JP" sz="2000" b="1" dirty="0" smtClean="0">
              <a:latin typeface="メイリオ"/>
              <a:ea typeface="メイリオ"/>
              <a:cs typeface="メイリオ"/>
            </a:endParaRPr>
          </a:p>
          <a:p>
            <a:r>
              <a:rPr lang="en-US" altLang="ja-JP" sz="2000" b="1" dirty="0" smtClean="0">
                <a:latin typeface="メイリオ"/>
                <a:ea typeface="メイリオ"/>
                <a:cs typeface="メイリオ"/>
              </a:rPr>
              <a:t>LGBT</a:t>
            </a:r>
            <a:r>
              <a:rPr lang="ja-JP" altLang="en-US" sz="2000" b="1" dirty="0" smtClean="0">
                <a:latin typeface="メイリオ"/>
                <a:ea typeface="メイリオ"/>
                <a:cs typeface="メイリオ"/>
              </a:rPr>
              <a:t>の</a:t>
            </a:r>
            <a:r>
              <a:rPr lang="ja-JP" altLang="en-US" sz="2000" b="1" dirty="0">
                <a:latin typeface="メイリオ"/>
                <a:ea typeface="メイリオ"/>
                <a:cs typeface="メイリオ"/>
              </a:rPr>
              <a:t>支援に関し、していたこと</a:t>
            </a:r>
            <a:r>
              <a:rPr lang="ja-JP" altLang="en-US" sz="2000" b="1" dirty="0" smtClean="0">
                <a:latin typeface="メイリオ"/>
                <a:ea typeface="メイリオ"/>
                <a:cs typeface="メイリオ"/>
              </a:rPr>
              <a:t>はあります</a:t>
            </a:r>
            <a:r>
              <a:rPr lang="ja-JP" altLang="en-US" sz="2000" b="1" dirty="0">
                <a:latin typeface="メイリオ"/>
                <a:ea typeface="メイリオ"/>
                <a:cs typeface="メイリオ"/>
              </a:rPr>
              <a:t>か。</a:t>
            </a:r>
            <a:r>
              <a:rPr lang="ja-JP" altLang="en-US" sz="1400" b="1" dirty="0">
                <a:latin typeface="メイリオ"/>
                <a:ea typeface="メイリオ"/>
                <a:cs typeface="メイリオ"/>
              </a:rPr>
              <a:t>（複数</a:t>
            </a:r>
            <a:r>
              <a:rPr lang="ja-JP" altLang="en-US" sz="1400" b="1" dirty="0" smtClean="0">
                <a:latin typeface="メイリオ"/>
                <a:ea typeface="メイリオ"/>
                <a:cs typeface="メイリオ"/>
              </a:rPr>
              <a:t>回答）</a:t>
            </a:r>
            <a:endParaRPr lang="ja-JP" altLang="en-US" sz="1600" b="1" dirty="0">
              <a:latin typeface="メイリオ"/>
              <a:ea typeface="メイリオ"/>
              <a:cs typeface="メイリオ"/>
            </a:endParaRPr>
          </a:p>
        </p:txBody>
      </p:sp>
      <p:sp>
        <p:nvSpPr>
          <p:cNvPr id="9" name="正方形/長方形 8"/>
          <p:cNvSpPr/>
          <p:nvPr/>
        </p:nvSpPr>
        <p:spPr>
          <a:xfrm>
            <a:off x="265792" y="800207"/>
            <a:ext cx="8624208" cy="830997"/>
          </a:xfrm>
          <a:prstGeom prst="rect">
            <a:avLst/>
          </a:prstGeom>
        </p:spPr>
        <p:txBody>
          <a:bodyPr wrap="square">
            <a:spAutoFit/>
          </a:bodyPr>
          <a:lstStyle/>
          <a:p>
            <a:pPr marL="457200" indent="-457200">
              <a:buFont typeface="Wingdings" charset="2"/>
              <a:buChar char="p"/>
            </a:pPr>
            <a:r>
              <a:rPr lang="ja-JP" altLang="en-US" sz="2400" b="1" dirty="0" smtClean="0">
                <a:latin typeface="メイリオ"/>
                <a:ea typeface="メイリオ"/>
                <a:cs typeface="メイリオ"/>
              </a:rPr>
              <a:t>過去</a:t>
            </a:r>
            <a:r>
              <a:rPr lang="en-US" altLang="ja-JP" sz="2400" b="1" dirty="0">
                <a:latin typeface="メイリオ"/>
                <a:ea typeface="メイリオ"/>
                <a:cs typeface="メイリオ"/>
              </a:rPr>
              <a:t>5</a:t>
            </a:r>
            <a:r>
              <a:rPr lang="ja-JP" altLang="en-US" sz="2400" b="1" dirty="0">
                <a:latin typeface="メイリオ"/>
                <a:ea typeface="メイリオ"/>
                <a:cs typeface="メイリオ"/>
              </a:rPr>
              <a:t>年</a:t>
            </a:r>
            <a:r>
              <a:rPr lang="ja-JP" altLang="en-US" sz="2400" b="1" dirty="0" smtClean="0">
                <a:latin typeface="メイリオ"/>
                <a:ea typeface="メイリオ"/>
                <a:cs typeface="メイリオ"/>
              </a:rPr>
              <a:t>に勤務した機関での性的マイノリティへの取り組み</a:t>
            </a:r>
            <a:r>
              <a:rPr lang="ja-JP" altLang="en-US" sz="2400" b="1" u="sng" dirty="0" smtClean="0">
                <a:solidFill>
                  <a:srgbClr val="FF6600"/>
                </a:solidFill>
                <a:latin typeface="メイリオ"/>
                <a:ea typeface="メイリオ"/>
                <a:cs typeface="メイリオ"/>
              </a:rPr>
              <a:t>「実施していない」「わからない」が半数以上</a:t>
            </a:r>
            <a:endParaRPr lang="ja-JP" altLang="en-US" sz="2400" b="1" u="sng" dirty="0">
              <a:solidFill>
                <a:srgbClr val="FF6600"/>
              </a:solidFill>
              <a:latin typeface="メイリオ"/>
              <a:ea typeface="メイリオ"/>
              <a:cs typeface="メイリオ"/>
            </a:endParaRPr>
          </a:p>
        </p:txBody>
      </p:sp>
      <p:sp>
        <p:nvSpPr>
          <p:cNvPr id="10" name="テキスト ボックス 9"/>
          <p:cNvSpPr txBox="1"/>
          <p:nvPr/>
        </p:nvSpPr>
        <p:spPr>
          <a:xfrm>
            <a:off x="0" y="6183468"/>
            <a:ext cx="9144000" cy="400110"/>
          </a:xfrm>
          <a:prstGeom prst="rect">
            <a:avLst/>
          </a:prstGeom>
          <a:solidFill>
            <a:srgbClr val="FFFFFF"/>
          </a:solidFill>
        </p:spPr>
        <p:txBody>
          <a:bodyPr wrap="square" rtlCol="0">
            <a:spAutoFit/>
          </a:bodyPr>
          <a:lstStyle/>
          <a:p>
            <a:pPr marL="342900" indent="-342900">
              <a:buClr>
                <a:schemeClr val="tx1"/>
              </a:buClr>
              <a:buFont typeface="Wingdings" charset="2"/>
              <a:buChar char="ü"/>
            </a:pPr>
            <a:r>
              <a:rPr lang="en-US" altLang="ja-JP" sz="2000" b="1" dirty="0" smtClean="0">
                <a:solidFill>
                  <a:srgbClr val="000000"/>
                </a:solidFill>
                <a:latin typeface="メイリオ"/>
                <a:ea typeface="メイリオ"/>
                <a:cs typeface="メイリオ"/>
              </a:rPr>
              <a:t>LGBT</a:t>
            </a:r>
            <a:r>
              <a:rPr lang="ja-JP" altLang="en-US" sz="2000" b="1" dirty="0" smtClean="0">
                <a:solidFill>
                  <a:srgbClr val="000000"/>
                </a:solidFill>
                <a:latin typeface="メイリオ"/>
                <a:ea typeface="メイリオ"/>
                <a:cs typeface="メイリオ"/>
              </a:rPr>
              <a:t>への就労支援機関の取り組みが不十分であると考えらえれる</a:t>
            </a:r>
            <a:endParaRPr lang="en-US" altLang="ja-JP" sz="2000" b="1" dirty="0">
              <a:solidFill>
                <a:srgbClr val="000000"/>
              </a:solidFill>
              <a:latin typeface="メイリオ"/>
              <a:ea typeface="メイリオ"/>
              <a:cs typeface="メイリオ"/>
            </a:endParaRPr>
          </a:p>
        </p:txBody>
      </p:sp>
      <p:sp>
        <p:nvSpPr>
          <p:cNvPr id="17" name="正方形/長方形 16"/>
          <p:cNvSpPr/>
          <p:nvPr/>
        </p:nvSpPr>
        <p:spPr>
          <a:xfrm>
            <a:off x="6546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18" name="正方形/長方形 17"/>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19" name="正方形/長方形 18"/>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20" name="正方形/長方形 19"/>
          <p:cNvSpPr/>
          <p:nvPr/>
        </p:nvSpPr>
        <p:spPr>
          <a:xfrm>
            <a:off x="8490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
        <p:nvSpPr>
          <p:cNvPr id="21"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47</a:t>
            </a:fld>
            <a:endParaRPr kumimoji="1" lang="ja-JP" altLang="en-US" dirty="0"/>
          </a:p>
        </p:txBody>
      </p:sp>
      <p:sp>
        <p:nvSpPr>
          <p:cNvPr id="22" name="テキスト ボックス 21"/>
          <p:cNvSpPr txBox="1"/>
          <p:nvPr/>
        </p:nvSpPr>
        <p:spPr>
          <a:xfrm>
            <a:off x="7842484" y="5231209"/>
            <a:ext cx="774471" cy="307777"/>
          </a:xfrm>
          <a:prstGeom prst="rect">
            <a:avLst/>
          </a:prstGeom>
          <a:noFill/>
        </p:spPr>
        <p:txBody>
          <a:bodyPr wrap="none" rtlCol="0">
            <a:spAutoFit/>
          </a:bodyPr>
          <a:lstStyle/>
          <a:p>
            <a:r>
              <a:rPr lang="en-US" altLang="ja-JP" sz="1400" dirty="0" smtClean="0">
                <a:latin typeface="メイリオ"/>
                <a:ea typeface="メイリオ"/>
                <a:cs typeface="メイリオ"/>
              </a:rPr>
              <a:t>n=239</a:t>
            </a:r>
            <a:endParaRPr kumimoji="1" lang="ja-JP" altLang="en-US" sz="1400" dirty="0">
              <a:latin typeface="メイリオ"/>
              <a:ea typeface="メイリオ"/>
              <a:cs typeface="メイリオ"/>
            </a:endParaRPr>
          </a:p>
        </p:txBody>
      </p:sp>
      <p:graphicFrame>
        <p:nvGraphicFramePr>
          <p:cNvPr id="23" name="グラフ 22"/>
          <p:cNvGraphicFramePr>
            <a:graphicFrameLocks/>
          </p:cNvGraphicFramePr>
          <p:nvPr>
            <p:extLst>
              <p:ext uri="{D42A27DB-BD31-4B8C-83A1-F6EECF244321}">
                <p14:modId xmlns:p14="http://schemas.microsoft.com/office/powerpoint/2010/main" val="756314445"/>
              </p:ext>
            </p:extLst>
          </p:nvPr>
        </p:nvGraphicFramePr>
        <p:xfrm>
          <a:off x="236260" y="1631204"/>
          <a:ext cx="8653740" cy="4552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07908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a:extLst>
              <a:ext uri="{FF2B5EF4-FFF2-40B4-BE49-F238E27FC236}">
                <a16:creationId xmlns:a16="http://schemas.microsoft.com/office/drawing/2014/main" xmlns="" id="{B72F74E8-AB7A-4E29-91C3-7644AB9331DE}"/>
              </a:ext>
            </a:extLst>
          </p:cNvPr>
          <p:cNvSpPr/>
          <p:nvPr/>
        </p:nvSpPr>
        <p:spPr>
          <a:xfrm>
            <a:off x="0" y="16543"/>
            <a:ext cx="7279761" cy="1251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latin typeface="メイリオ"/>
              <a:ea typeface="メイリオ"/>
              <a:cs typeface="メイリオ"/>
            </a:endParaRPr>
          </a:p>
        </p:txBody>
      </p:sp>
      <p:cxnSp>
        <p:nvCxnSpPr>
          <p:cNvPr id="8" name="直線コネクタ 7"/>
          <p:cNvCxnSpPr/>
          <p:nvPr/>
        </p:nvCxnSpPr>
        <p:spPr>
          <a:xfrm>
            <a:off x="265792" y="676979"/>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1" y="747535"/>
            <a:ext cx="9144000" cy="1077218"/>
          </a:xfrm>
          <a:prstGeom prst="rect">
            <a:avLst/>
          </a:prstGeom>
          <a:noFill/>
        </p:spPr>
        <p:txBody>
          <a:bodyPr wrap="square" rtlCol="0">
            <a:spAutoFit/>
          </a:bodyPr>
          <a:lstStyle/>
          <a:p>
            <a:pPr marL="457200" indent="-457200">
              <a:buFont typeface="Wingdings" charset="2"/>
              <a:buChar char="p"/>
            </a:pPr>
            <a:r>
              <a:rPr lang="ja-JP" altLang="en-US" sz="3200" b="1" dirty="0">
                <a:latin typeface="メイリオ"/>
                <a:ea typeface="メイリオ"/>
                <a:cs typeface="メイリオ"/>
              </a:rPr>
              <a:t>「就労支援機関が</a:t>
            </a:r>
            <a:r>
              <a:rPr lang="en-US" altLang="ja-JP" sz="3200" b="1" dirty="0">
                <a:latin typeface="メイリオ"/>
                <a:ea typeface="メイリオ"/>
                <a:cs typeface="メイリオ"/>
              </a:rPr>
              <a:t>LGBT</a:t>
            </a:r>
            <a:r>
              <a:rPr lang="ja-JP" altLang="en-US" sz="3200" b="1" dirty="0">
                <a:latin typeface="メイリオ"/>
                <a:ea typeface="メイリオ"/>
                <a:cs typeface="メイリオ"/>
              </a:rPr>
              <a:t>への支援体制を整える必要がある」と回答</a:t>
            </a:r>
            <a:r>
              <a:rPr lang="ja-JP" altLang="en-US" sz="3200" b="1" dirty="0" smtClean="0">
                <a:latin typeface="メイリオ"/>
                <a:ea typeface="メイリオ"/>
                <a:cs typeface="メイリオ"/>
              </a:rPr>
              <a:t>した就労</a:t>
            </a:r>
            <a:r>
              <a:rPr lang="ja-JP" altLang="en-US" sz="3200" b="1" dirty="0">
                <a:latin typeface="メイリオ"/>
                <a:ea typeface="メイリオ"/>
                <a:cs typeface="メイリオ"/>
              </a:rPr>
              <a:t>支援者は</a:t>
            </a:r>
            <a:r>
              <a:rPr lang="en-US" altLang="ja-JP" sz="3200" b="1" u="sng" dirty="0">
                <a:solidFill>
                  <a:srgbClr val="FF6600"/>
                </a:solidFill>
                <a:latin typeface="メイリオ"/>
                <a:ea typeface="メイリオ"/>
                <a:cs typeface="メイリオ"/>
              </a:rPr>
              <a:t>95</a:t>
            </a:r>
            <a:r>
              <a:rPr lang="en-US" altLang="ja-JP" sz="3200" b="1" u="sng" dirty="0" smtClean="0">
                <a:solidFill>
                  <a:srgbClr val="FF6600"/>
                </a:solidFill>
                <a:latin typeface="メイリオ"/>
                <a:ea typeface="メイリオ"/>
                <a:cs typeface="メイリオ"/>
              </a:rPr>
              <a:t>%</a:t>
            </a:r>
            <a:endParaRPr lang="ja-JP" altLang="en-US" sz="3200" b="1" dirty="0">
              <a:solidFill>
                <a:srgbClr val="FF6600"/>
              </a:solidFill>
              <a:latin typeface="メイリオ"/>
              <a:ea typeface="メイリオ"/>
              <a:cs typeface="メイリオ"/>
            </a:endParaRPr>
          </a:p>
        </p:txBody>
      </p:sp>
      <p:sp>
        <p:nvSpPr>
          <p:cNvPr id="10" name="テキスト ボックス 9"/>
          <p:cNvSpPr txBox="1"/>
          <p:nvPr/>
        </p:nvSpPr>
        <p:spPr>
          <a:xfrm>
            <a:off x="236260" y="23070"/>
            <a:ext cx="7043501" cy="707886"/>
          </a:xfrm>
          <a:prstGeom prst="rect">
            <a:avLst/>
          </a:prstGeom>
          <a:noFill/>
        </p:spPr>
        <p:txBody>
          <a:bodyPr wrap="square" rtlCol="0">
            <a:spAutoFit/>
          </a:bodyPr>
          <a:lstStyle/>
          <a:p>
            <a:r>
              <a:rPr lang="ja-JP" altLang="en-US" sz="2000" b="1" dirty="0">
                <a:latin typeface="メイリオ"/>
                <a:ea typeface="メイリオ"/>
                <a:cs typeface="メイリオ"/>
              </a:rPr>
              <a:t>就労</a:t>
            </a:r>
            <a:r>
              <a:rPr lang="ja-JP" altLang="en-US" sz="2000" b="1" dirty="0" smtClean="0">
                <a:latin typeface="メイリオ"/>
                <a:ea typeface="メイリオ"/>
                <a:cs typeface="メイリオ"/>
              </a:rPr>
              <a:t>支援機関</a:t>
            </a:r>
            <a:r>
              <a:rPr lang="ja-JP" altLang="en-US" sz="2000" b="1" dirty="0">
                <a:latin typeface="メイリオ"/>
                <a:ea typeface="メイリオ"/>
                <a:cs typeface="メイリオ"/>
              </a:rPr>
              <a:t>が</a:t>
            </a:r>
            <a:r>
              <a:rPr lang="ja-JP" altLang="en-US" sz="2000" b="1" dirty="0" smtClean="0">
                <a:latin typeface="メイリオ"/>
                <a:ea typeface="メイリオ"/>
                <a:cs typeface="メイリオ"/>
              </a:rPr>
              <a:t>、</a:t>
            </a:r>
            <a:r>
              <a:rPr lang="en-US" altLang="ja-JP" sz="2000" b="1" dirty="0" smtClean="0">
                <a:latin typeface="メイリオ"/>
                <a:ea typeface="メイリオ"/>
                <a:cs typeface="メイリオ"/>
              </a:rPr>
              <a:t>LGBT</a:t>
            </a:r>
            <a:r>
              <a:rPr lang="ja-JP" altLang="en-US" sz="2000" b="1" dirty="0" smtClean="0">
                <a:latin typeface="メイリオ"/>
                <a:ea typeface="メイリオ"/>
                <a:cs typeface="メイリオ"/>
              </a:rPr>
              <a:t>への支援</a:t>
            </a:r>
            <a:r>
              <a:rPr lang="ja-JP" altLang="en-US" sz="2000" b="1" dirty="0">
                <a:latin typeface="メイリオ"/>
                <a:ea typeface="メイリオ"/>
                <a:cs typeface="メイリオ"/>
              </a:rPr>
              <a:t>体制</a:t>
            </a:r>
            <a:r>
              <a:rPr lang="ja-JP" altLang="en-US" sz="2000" b="1" dirty="0" smtClean="0">
                <a:latin typeface="メイリオ"/>
                <a:ea typeface="メイリオ"/>
                <a:cs typeface="メイリオ"/>
              </a:rPr>
              <a:t>を</a:t>
            </a:r>
            <a:endParaRPr lang="en-US" altLang="ja-JP" sz="2000" b="1" dirty="0" smtClean="0">
              <a:latin typeface="メイリオ"/>
              <a:ea typeface="メイリオ"/>
              <a:cs typeface="メイリオ"/>
            </a:endParaRPr>
          </a:p>
          <a:p>
            <a:r>
              <a:rPr lang="ja-JP" altLang="en-US" sz="2000" b="1" dirty="0" smtClean="0">
                <a:latin typeface="メイリオ"/>
                <a:ea typeface="メイリオ"/>
                <a:cs typeface="メイリオ"/>
              </a:rPr>
              <a:t>整える</a:t>
            </a:r>
            <a:r>
              <a:rPr lang="ja-JP" altLang="en-US" sz="2000" b="1" dirty="0">
                <a:latin typeface="メイリオ"/>
                <a:ea typeface="メイリオ"/>
                <a:cs typeface="メイリオ"/>
              </a:rPr>
              <a:t>必要があると</a:t>
            </a:r>
            <a:r>
              <a:rPr lang="ja-JP" altLang="en-US" sz="2000" b="1" dirty="0" smtClean="0">
                <a:latin typeface="メイリオ"/>
                <a:ea typeface="メイリオ"/>
                <a:cs typeface="メイリオ"/>
              </a:rPr>
              <a:t>思いますか</a:t>
            </a:r>
            <a:endParaRPr lang="ja-JP" altLang="en-US" sz="2000" b="1" dirty="0">
              <a:latin typeface="メイリオ"/>
              <a:ea typeface="メイリオ"/>
              <a:cs typeface="メイリオ"/>
            </a:endParaRPr>
          </a:p>
        </p:txBody>
      </p:sp>
      <p:graphicFrame>
        <p:nvGraphicFramePr>
          <p:cNvPr id="11" name="グラフ 10"/>
          <p:cNvGraphicFramePr>
            <a:graphicFrameLocks/>
          </p:cNvGraphicFramePr>
          <p:nvPr>
            <p:extLst>
              <p:ext uri="{D42A27DB-BD31-4B8C-83A1-F6EECF244321}">
                <p14:modId xmlns:p14="http://schemas.microsoft.com/office/powerpoint/2010/main" val="2762717744"/>
              </p:ext>
            </p:extLst>
          </p:nvPr>
        </p:nvGraphicFramePr>
        <p:xfrm>
          <a:off x="1663539" y="1767640"/>
          <a:ext cx="5616222" cy="3951111"/>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p:cNvSpPr txBox="1"/>
          <p:nvPr/>
        </p:nvSpPr>
        <p:spPr>
          <a:xfrm>
            <a:off x="3466200" y="3051594"/>
            <a:ext cx="1980029" cy="1384995"/>
          </a:xfrm>
          <a:prstGeom prst="rect">
            <a:avLst/>
          </a:prstGeom>
          <a:noFill/>
        </p:spPr>
        <p:txBody>
          <a:bodyPr wrap="none" rtlCol="0">
            <a:spAutoFit/>
          </a:bodyPr>
          <a:lstStyle/>
          <a:p>
            <a:pPr algn="ctr"/>
            <a:r>
              <a:rPr kumimoji="1" lang="ja-JP" altLang="en-US" sz="2800" b="1" dirty="0" smtClean="0">
                <a:latin typeface="メイリオ"/>
                <a:ea typeface="メイリオ"/>
                <a:cs typeface="メイリオ"/>
              </a:rPr>
              <a:t>支援</a:t>
            </a:r>
            <a:r>
              <a:rPr lang="ja-JP" altLang="en-US" sz="2800" b="1" dirty="0" smtClean="0">
                <a:latin typeface="メイリオ"/>
                <a:ea typeface="メイリオ"/>
                <a:cs typeface="メイリオ"/>
              </a:rPr>
              <a:t>体制</a:t>
            </a:r>
            <a:endParaRPr kumimoji="1" lang="en-US" altLang="ja-JP" sz="2800" b="1" dirty="0" smtClean="0">
              <a:latin typeface="メイリオ"/>
              <a:ea typeface="メイリオ"/>
              <a:cs typeface="メイリオ"/>
            </a:endParaRPr>
          </a:p>
          <a:p>
            <a:pPr algn="ctr"/>
            <a:r>
              <a:rPr lang="ja-JP" altLang="en-US" sz="2800" b="1" dirty="0" smtClean="0">
                <a:latin typeface="メイリオ"/>
                <a:ea typeface="メイリオ"/>
                <a:cs typeface="メイリオ"/>
              </a:rPr>
              <a:t>構築が必要</a:t>
            </a:r>
            <a:endParaRPr lang="en-US" altLang="ja-JP" sz="2800" b="1" dirty="0" smtClean="0">
              <a:latin typeface="メイリオ"/>
              <a:ea typeface="メイリオ"/>
              <a:cs typeface="メイリオ"/>
            </a:endParaRPr>
          </a:p>
          <a:p>
            <a:pPr algn="ctr"/>
            <a:r>
              <a:rPr kumimoji="1" lang="en-US" altLang="ja-JP" sz="2800" b="1" dirty="0" smtClean="0">
                <a:latin typeface="メイリオ"/>
                <a:ea typeface="メイリオ"/>
                <a:cs typeface="メイリオ"/>
              </a:rPr>
              <a:t>95.0%</a:t>
            </a:r>
            <a:endParaRPr kumimoji="1" lang="ja-JP" altLang="en-US" sz="2800" b="1" dirty="0">
              <a:latin typeface="メイリオ"/>
              <a:ea typeface="メイリオ"/>
              <a:cs typeface="メイリオ"/>
            </a:endParaRPr>
          </a:p>
        </p:txBody>
      </p:sp>
      <p:sp>
        <p:nvSpPr>
          <p:cNvPr id="18" name="正方形/長方形 17"/>
          <p:cNvSpPr/>
          <p:nvPr/>
        </p:nvSpPr>
        <p:spPr>
          <a:xfrm>
            <a:off x="8259736" y="4751672"/>
            <a:ext cx="210432" cy="225384"/>
          </a:xfrm>
          <a:prstGeom prst="rect">
            <a:avLst/>
          </a:prstGeom>
          <a:solidFill>
            <a:srgbClr val="8AB5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p>
        </p:txBody>
      </p:sp>
      <p:sp>
        <p:nvSpPr>
          <p:cNvPr id="19" name="正方形/長方形 18"/>
          <p:cNvSpPr/>
          <p:nvPr/>
        </p:nvSpPr>
        <p:spPr>
          <a:xfrm>
            <a:off x="8259736" y="5069597"/>
            <a:ext cx="210432" cy="225384"/>
          </a:xfrm>
          <a:prstGeom prst="rect">
            <a:avLst/>
          </a:prstGeom>
          <a:solidFill>
            <a:srgbClr val="E374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p>
        </p:txBody>
      </p:sp>
      <p:sp>
        <p:nvSpPr>
          <p:cNvPr id="20" name="テキスト ボックス 19"/>
          <p:cNvSpPr txBox="1"/>
          <p:nvPr/>
        </p:nvSpPr>
        <p:spPr>
          <a:xfrm>
            <a:off x="8470168" y="4713990"/>
            <a:ext cx="543739" cy="307777"/>
          </a:xfrm>
          <a:prstGeom prst="rect">
            <a:avLst/>
          </a:prstGeom>
          <a:noFill/>
        </p:spPr>
        <p:txBody>
          <a:bodyPr wrap="none" rtlCol="0">
            <a:spAutoFit/>
          </a:bodyPr>
          <a:lstStyle/>
          <a:p>
            <a:r>
              <a:rPr lang="en-US" altLang="en-US" sz="1400" b="1" dirty="0" smtClean="0">
                <a:latin typeface="メイリオ"/>
                <a:ea typeface="メイリオ"/>
                <a:cs typeface="メイリオ"/>
              </a:rPr>
              <a:t>必要</a:t>
            </a:r>
            <a:endParaRPr kumimoji="1" lang="ja-JP" altLang="en-US" sz="1400" b="1" dirty="0">
              <a:latin typeface="メイリオ"/>
              <a:ea typeface="メイリオ"/>
              <a:cs typeface="メイリオ"/>
            </a:endParaRPr>
          </a:p>
        </p:txBody>
      </p:sp>
      <p:sp>
        <p:nvSpPr>
          <p:cNvPr id="21" name="テキスト ボックス 20"/>
          <p:cNvSpPr txBox="1"/>
          <p:nvPr/>
        </p:nvSpPr>
        <p:spPr>
          <a:xfrm>
            <a:off x="8470168" y="5044080"/>
            <a:ext cx="543739" cy="307777"/>
          </a:xfrm>
          <a:prstGeom prst="rect">
            <a:avLst/>
          </a:prstGeom>
          <a:noFill/>
        </p:spPr>
        <p:txBody>
          <a:bodyPr wrap="none" rtlCol="0">
            <a:spAutoFit/>
          </a:bodyPr>
          <a:lstStyle/>
          <a:p>
            <a:r>
              <a:rPr lang="ja-JP" altLang="en-US" sz="1400" b="1" dirty="0" smtClean="0">
                <a:latin typeface="メイリオ"/>
                <a:ea typeface="メイリオ"/>
                <a:cs typeface="メイリオ"/>
              </a:rPr>
              <a:t>不要</a:t>
            </a:r>
            <a:endParaRPr kumimoji="1" lang="ja-JP" altLang="en-US" sz="1400" b="1" dirty="0">
              <a:latin typeface="メイリオ"/>
              <a:ea typeface="メイリオ"/>
              <a:cs typeface="メイリオ"/>
            </a:endParaRPr>
          </a:p>
        </p:txBody>
      </p:sp>
      <p:sp>
        <p:nvSpPr>
          <p:cNvPr id="22" name="正方形/長方形 21"/>
          <p:cNvSpPr/>
          <p:nvPr/>
        </p:nvSpPr>
        <p:spPr>
          <a:xfrm>
            <a:off x="6546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23" name="正方形/長方形 22"/>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24" name="正方形/長方形 23"/>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25" name="正方形/長方形 24"/>
          <p:cNvSpPr/>
          <p:nvPr/>
        </p:nvSpPr>
        <p:spPr>
          <a:xfrm>
            <a:off x="8490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
        <p:nvSpPr>
          <p:cNvPr id="26"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48</a:t>
            </a:fld>
            <a:endParaRPr kumimoji="1" lang="ja-JP" altLang="en-US" dirty="0"/>
          </a:p>
        </p:txBody>
      </p:sp>
      <p:sp>
        <p:nvSpPr>
          <p:cNvPr id="27" name="テキスト ボックス 26"/>
          <p:cNvSpPr txBox="1"/>
          <p:nvPr/>
        </p:nvSpPr>
        <p:spPr>
          <a:xfrm>
            <a:off x="6159248" y="5397866"/>
            <a:ext cx="774471" cy="307777"/>
          </a:xfrm>
          <a:prstGeom prst="rect">
            <a:avLst/>
          </a:prstGeom>
          <a:noFill/>
        </p:spPr>
        <p:txBody>
          <a:bodyPr wrap="none" rtlCol="0">
            <a:spAutoFit/>
          </a:bodyPr>
          <a:lstStyle/>
          <a:p>
            <a:r>
              <a:rPr lang="en-US" altLang="ja-JP" sz="1400" dirty="0" smtClean="0">
                <a:latin typeface="メイリオ"/>
                <a:ea typeface="メイリオ"/>
                <a:cs typeface="メイリオ"/>
              </a:rPr>
              <a:t>n=239</a:t>
            </a:r>
            <a:endParaRPr kumimoji="1" lang="ja-JP" altLang="en-US" sz="1400" dirty="0">
              <a:latin typeface="メイリオ"/>
              <a:ea typeface="メイリオ"/>
              <a:cs typeface="メイリオ"/>
            </a:endParaRPr>
          </a:p>
        </p:txBody>
      </p:sp>
      <p:sp>
        <p:nvSpPr>
          <p:cNvPr id="28" name="テキスト ボックス 27"/>
          <p:cNvSpPr txBox="1"/>
          <p:nvPr/>
        </p:nvSpPr>
        <p:spPr>
          <a:xfrm>
            <a:off x="0" y="5863021"/>
            <a:ext cx="9144000" cy="707886"/>
          </a:xfrm>
          <a:prstGeom prst="rect">
            <a:avLst/>
          </a:prstGeom>
          <a:solidFill>
            <a:srgbClr val="FFFFFF"/>
          </a:solidFill>
        </p:spPr>
        <p:txBody>
          <a:bodyPr wrap="square" rtlCol="0">
            <a:spAutoFit/>
          </a:bodyPr>
          <a:lstStyle/>
          <a:p>
            <a:pPr marL="342900" indent="-342900">
              <a:buClr>
                <a:schemeClr val="tx1"/>
              </a:buClr>
              <a:buFont typeface="Wingdings" charset="2"/>
              <a:buChar char="ü"/>
            </a:pPr>
            <a:r>
              <a:rPr lang="ja-JP" altLang="en-US" sz="2000" b="1" dirty="0" smtClean="0">
                <a:solidFill>
                  <a:srgbClr val="000000"/>
                </a:solidFill>
                <a:latin typeface="メイリオ"/>
                <a:ea typeface="メイリオ"/>
                <a:cs typeface="メイリオ"/>
              </a:rPr>
              <a:t>就労支援者の、</a:t>
            </a:r>
            <a:r>
              <a:rPr lang="ja-JP" altLang="en-US" sz="2000" b="1" dirty="0">
                <a:latin typeface="メイリオ"/>
                <a:ea typeface="メイリオ"/>
                <a:cs typeface="メイリオ"/>
              </a:rPr>
              <a:t>就労支援機関が</a:t>
            </a:r>
            <a:r>
              <a:rPr lang="en-US" altLang="ja-JP" sz="2000" b="1" dirty="0">
                <a:latin typeface="メイリオ"/>
                <a:ea typeface="メイリオ"/>
                <a:cs typeface="メイリオ"/>
              </a:rPr>
              <a:t>LGBT</a:t>
            </a:r>
            <a:r>
              <a:rPr lang="ja-JP" altLang="en-US" sz="2000" b="1" dirty="0">
                <a:latin typeface="メイリオ"/>
                <a:ea typeface="メイリオ"/>
                <a:cs typeface="メイリオ"/>
              </a:rPr>
              <a:t>への支援体制を整える</a:t>
            </a:r>
            <a:r>
              <a:rPr lang="ja-JP" altLang="en-US" sz="2000" b="1" dirty="0" smtClean="0">
                <a:latin typeface="メイリオ"/>
                <a:ea typeface="メイリオ"/>
                <a:cs typeface="メイリオ"/>
              </a:rPr>
              <a:t>必要性への</a:t>
            </a:r>
            <a:endParaRPr lang="en-US" altLang="ja-JP" sz="2000" b="1" dirty="0" smtClean="0">
              <a:latin typeface="メイリオ"/>
              <a:ea typeface="メイリオ"/>
              <a:cs typeface="メイリオ"/>
            </a:endParaRPr>
          </a:p>
          <a:p>
            <a:pPr>
              <a:buClr>
                <a:schemeClr val="tx1"/>
              </a:buClr>
            </a:pPr>
            <a:r>
              <a:rPr lang="en-US" altLang="ja-JP" sz="2000" b="1" dirty="0">
                <a:latin typeface="メイリオ"/>
                <a:ea typeface="メイリオ"/>
                <a:cs typeface="メイリオ"/>
              </a:rPr>
              <a:t> </a:t>
            </a:r>
            <a:r>
              <a:rPr lang="en-US" altLang="ja-JP" sz="2000" b="1" dirty="0" smtClean="0">
                <a:latin typeface="メイリオ"/>
                <a:ea typeface="メイリオ"/>
                <a:cs typeface="メイリオ"/>
              </a:rPr>
              <a:t>   </a:t>
            </a:r>
            <a:r>
              <a:rPr lang="ja-JP" altLang="en-US" sz="2000" b="1" dirty="0" smtClean="0">
                <a:latin typeface="メイリオ"/>
                <a:ea typeface="メイリオ"/>
                <a:cs typeface="メイリオ"/>
              </a:rPr>
              <a:t>意識は高く、現場のニーズがうかがえる</a:t>
            </a:r>
            <a:endParaRPr lang="en-US" altLang="ja-JP" sz="2000" b="1" dirty="0">
              <a:solidFill>
                <a:srgbClr val="000000"/>
              </a:solidFill>
              <a:latin typeface="メイリオ"/>
              <a:ea typeface="メイリオ"/>
              <a:cs typeface="メイリオ"/>
            </a:endParaRPr>
          </a:p>
        </p:txBody>
      </p:sp>
    </p:spTree>
    <p:extLst>
      <p:ext uri="{BB962C8B-B14F-4D97-AF65-F5344CB8AC3E}">
        <p14:creationId xmlns:p14="http://schemas.microsoft.com/office/powerpoint/2010/main" val="357989575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65792" y="676979"/>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270732" y="164198"/>
            <a:ext cx="7043501" cy="400110"/>
          </a:xfrm>
          <a:prstGeom prst="rect">
            <a:avLst/>
          </a:prstGeom>
          <a:noFill/>
        </p:spPr>
        <p:txBody>
          <a:bodyPr wrap="square" rtlCol="0">
            <a:spAutoFit/>
          </a:bodyPr>
          <a:lstStyle/>
          <a:p>
            <a:r>
              <a:rPr lang="en-US" altLang="ja-JP" sz="2000" b="1" dirty="0" smtClean="0">
                <a:latin typeface="メイリオ"/>
                <a:ea typeface="メイリオ"/>
                <a:cs typeface="メイリオ"/>
              </a:rPr>
              <a:t>LGBT</a:t>
            </a:r>
            <a:r>
              <a:rPr lang="ja-JP" altLang="en-US" sz="2000" b="1" dirty="0" smtClean="0">
                <a:latin typeface="メイリオ"/>
                <a:ea typeface="メイリオ"/>
                <a:cs typeface="メイリオ"/>
              </a:rPr>
              <a:t>へ</a:t>
            </a:r>
            <a:r>
              <a:rPr lang="ja-JP" altLang="en-US" sz="2000" b="1" dirty="0">
                <a:latin typeface="メイリオ"/>
                <a:ea typeface="メイリオ"/>
                <a:cs typeface="メイリオ"/>
              </a:rPr>
              <a:t>の支援</a:t>
            </a:r>
            <a:r>
              <a:rPr lang="ja-JP" altLang="en-US" sz="2000" b="1" dirty="0" smtClean="0">
                <a:latin typeface="メイリオ"/>
                <a:ea typeface="メイリオ"/>
                <a:cs typeface="メイリオ"/>
              </a:rPr>
              <a:t>体制を整える</a:t>
            </a:r>
            <a:r>
              <a:rPr lang="ja-JP" altLang="en-US" sz="2000" b="1" dirty="0">
                <a:latin typeface="メイリオ"/>
                <a:ea typeface="メイリオ"/>
                <a:cs typeface="メイリオ"/>
              </a:rPr>
              <a:t>上での難しさ</a:t>
            </a:r>
          </a:p>
        </p:txBody>
      </p:sp>
      <p:sp>
        <p:nvSpPr>
          <p:cNvPr id="9" name="テキスト ボックス 8"/>
          <p:cNvSpPr txBox="1"/>
          <p:nvPr/>
        </p:nvSpPr>
        <p:spPr>
          <a:xfrm>
            <a:off x="1" y="747535"/>
            <a:ext cx="9144000" cy="954107"/>
          </a:xfrm>
          <a:prstGeom prst="rect">
            <a:avLst/>
          </a:prstGeom>
          <a:noFill/>
        </p:spPr>
        <p:txBody>
          <a:bodyPr wrap="square" rtlCol="0">
            <a:spAutoFit/>
          </a:bodyPr>
          <a:lstStyle/>
          <a:p>
            <a:pPr marL="457200" indent="-457200">
              <a:buClr>
                <a:schemeClr val="tx1"/>
              </a:buClr>
              <a:buFont typeface="Wingdings" charset="2"/>
              <a:buChar char="p"/>
            </a:pPr>
            <a:r>
              <a:rPr lang="ja-JP" altLang="en-US" sz="2800" b="1" u="sng" dirty="0">
                <a:solidFill>
                  <a:srgbClr val="FF6600"/>
                </a:solidFill>
                <a:latin typeface="メイリオ"/>
                <a:ea typeface="メイリオ"/>
                <a:cs typeface="メイリオ"/>
              </a:rPr>
              <a:t>支援体制を整える上の課題</a:t>
            </a:r>
            <a:r>
              <a:rPr lang="ja-JP" altLang="en-US" sz="2800" b="1" dirty="0">
                <a:latin typeface="メイリオ"/>
                <a:ea typeface="メイリオ"/>
                <a:cs typeface="メイリオ"/>
              </a:rPr>
              <a:t>として</a:t>
            </a:r>
            <a:r>
              <a:rPr lang="ja-JP" altLang="en-US" sz="2800" b="1" dirty="0" smtClean="0">
                <a:latin typeface="メイリオ"/>
                <a:ea typeface="メイリオ"/>
                <a:cs typeface="メイリオ"/>
              </a:rPr>
              <a:t>、</a:t>
            </a:r>
            <a:endParaRPr lang="en-US" altLang="ja-JP" sz="2800" b="1" dirty="0" smtClean="0">
              <a:latin typeface="メイリオ"/>
              <a:ea typeface="メイリオ"/>
              <a:cs typeface="メイリオ"/>
            </a:endParaRPr>
          </a:p>
          <a:p>
            <a:pPr>
              <a:buClr>
                <a:schemeClr val="tx1"/>
              </a:buClr>
            </a:pPr>
            <a:r>
              <a:rPr lang="ja-JP" altLang="ja-JP" sz="2800" b="1" dirty="0">
                <a:latin typeface="メイリオ"/>
                <a:ea typeface="メイリオ"/>
                <a:cs typeface="メイリオ"/>
              </a:rPr>
              <a:t>　</a:t>
            </a:r>
            <a:r>
              <a:rPr lang="ja-JP" altLang="en-US" sz="2800" b="1" dirty="0" smtClean="0">
                <a:latin typeface="メイリオ"/>
                <a:ea typeface="メイリオ"/>
                <a:cs typeface="メイリオ"/>
              </a:rPr>
              <a:t>支援者</a:t>
            </a:r>
            <a:r>
              <a:rPr lang="ja-JP" altLang="en-US" sz="2800" b="1" dirty="0">
                <a:latin typeface="メイリオ"/>
                <a:ea typeface="メイリオ"/>
                <a:cs typeface="メイリオ"/>
              </a:rPr>
              <a:t>の</a:t>
            </a:r>
            <a:r>
              <a:rPr lang="en-US" altLang="ja-JP" sz="2800" b="1" u="sng" dirty="0">
                <a:solidFill>
                  <a:srgbClr val="FF6600"/>
                </a:solidFill>
                <a:latin typeface="メイリオ"/>
                <a:ea typeface="メイリオ"/>
                <a:cs typeface="メイリオ"/>
              </a:rPr>
              <a:t>LGBT</a:t>
            </a:r>
            <a:r>
              <a:rPr lang="ja-JP" altLang="en-US" sz="2800" b="1" u="sng" dirty="0">
                <a:solidFill>
                  <a:srgbClr val="FF6600"/>
                </a:solidFill>
                <a:latin typeface="メイリオ"/>
                <a:ea typeface="メイリオ"/>
                <a:cs typeface="メイリオ"/>
              </a:rPr>
              <a:t>への知識不足</a:t>
            </a:r>
            <a:r>
              <a:rPr lang="ja-JP" altLang="en-US" sz="2800" b="1" dirty="0">
                <a:latin typeface="メイリオ"/>
                <a:ea typeface="メイリオ"/>
                <a:cs typeface="メイリオ"/>
              </a:rPr>
              <a:t>が上位</a:t>
            </a:r>
            <a:r>
              <a:rPr lang="ja-JP" altLang="en-US" sz="2800" b="1" dirty="0" smtClean="0">
                <a:latin typeface="メイリオ"/>
                <a:ea typeface="メイリオ"/>
                <a:cs typeface="メイリオ"/>
              </a:rPr>
              <a:t>に</a:t>
            </a:r>
            <a:endParaRPr lang="ja-JP" altLang="en-US" sz="2800" b="1" dirty="0">
              <a:latin typeface="メイリオ"/>
              <a:ea typeface="メイリオ"/>
              <a:cs typeface="メイリオ"/>
            </a:endParaRPr>
          </a:p>
        </p:txBody>
      </p:sp>
      <p:sp>
        <p:nvSpPr>
          <p:cNvPr id="10" name="テキスト ボックス 9"/>
          <p:cNvSpPr txBox="1"/>
          <p:nvPr/>
        </p:nvSpPr>
        <p:spPr>
          <a:xfrm>
            <a:off x="0" y="5903287"/>
            <a:ext cx="9144000" cy="707886"/>
          </a:xfrm>
          <a:prstGeom prst="rect">
            <a:avLst/>
          </a:prstGeom>
          <a:solidFill>
            <a:srgbClr val="FFFFFF"/>
          </a:solidFill>
        </p:spPr>
        <p:txBody>
          <a:bodyPr wrap="square" rtlCol="0">
            <a:spAutoFit/>
          </a:bodyPr>
          <a:lstStyle/>
          <a:p>
            <a:pPr marL="342900" indent="-342900">
              <a:buClr>
                <a:schemeClr val="tx1"/>
              </a:buClr>
              <a:buFont typeface="Wingdings" charset="2"/>
              <a:buChar char="ü"/>
            </a:pPr>
            <a:r>
              <a:rPr lang="ja-JP" altLang="en-US" sz="2000" b="1" dirty="0" smtClean="0">
                <a:solidFill>
                  <a:srgbClr val="000000"/>
                </a:solidFill>
                <a:latin typeface="メイリオ"/>
                <a:ea typeface="メイリオ"/>
                <a:cs typeface="メイリオ"/>
              </a:rPr>
              <a:t>就労支援体制を整える上で、就労支援者への知識提供が必要であることがうかがえる</a:t>
            </a:r>
            <a:endParaRPr lang="en-US" altLang="ja-JP" sz="2000" b="1" dirty="0">
              <a:solidFill>
                <a:srgbClr val="000000"/>
              </a:solidFill>
              <a:latin typeface="メイリオ"/>
              <a:ea typeface="メイリオ"/>
              <a:cs typeface="メイリオ"/>
            </a:endParaRPr>
          </a:p>
        </p:txBody>
      </p:sp>
      <p:sp>
        <p:nvSpPr>
          <p:cNvPr id="17" name="正方形/長方形 16"/>
          <p:cNvSpPr/>
          <p:nvPr/>
        </p:nvSpPr>
        <p:spPr>
          <a:xfrm>
            <a:off x="6546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18" name="正方形/長方形 17"/>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19" name="正方形/長方形 18"/>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20" name="正方形/長方形 19"/>
          <p:cNvSpPr/>
          <p:nvPr/>
        </p:nvSpPr>
        <p:spPr>
          <a:xfrm>
            <a:off x="8490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
        <p:nvSpPr>
          <p:cNvPr id="21"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49</a:t>
            </a:fld>
            <a:endParaRPr kumimoji="1" lang="ja-JP" altLang="en-US" dirty="0"/>
          </a:p>
        </p:txBody>
      </p:sp>
      <p:sp>
        <p:nvSpPr>
          <p:cNvPr id="22" name="テキスト ボックス 21"/>
          <p:cNvSpPr txBox="1"/>
          <p:nvPr/>
        </p:nvSpPr>
        <p:spPr>
          <a:xfrm>
            <a:off x="7842484" y="5231209"/>
            <a:ext cx="774471" cy="307777"/>
          </a:xfrm>
          <a:prstGeom prst="rect">
            <a:avLst/>
          </a:prstGeom>
          <a:noFill/>
        </p:spPr>
        <p:txBody>
          <a:bodyPr wrap="none" rtlCol="0">
            <a:spAutoFit/>
          </a:bodyPr>
          <a:lstStyle/>
          <a:p>
            <a:r>
              <a:rPr lang="en-US" altLang="ja-JP" sz="1400" dirty="0" smtClean="0">
                <a:latin typeface="メイリオ"/>
                <a:ea typeface="メイリオ"/>
                <a:cs typeface="メイリオ"/>
              </a:rPr>
              <a:t>n=239</a:t>
            </a:r>
            <a:endParaRPr kumimoji="1" lang="ja-JP" altLang="en-US" sz="1400" dirty="0">
              <a:latin typeface="メイリオ"/>
              <a:ea typeface="メイリオ"/>
              <a:cs typeface="メイリオ"/>
            </a:endParaRPr>
          </a:p>
        </p:txBody>
      </p:sp>
      <p:graphicFrame>
        <p:nvGraphicFramePr>
          <p:cNvPr id="23" name="グラフ 22"/>
          <p:cNvGraphicFramePr>
            <a:graphicFrameLocks/>
          </p:cNvGraphicFramePr>
          <p:nvPr>
            <p:extLst>
              <p:ext uri="{D42A27DB-BD31-4B8C-83A1-F6EECF244321}">
                <p14:modId xmlns:p14="http://schemas.microsoft.com/office/powerpoint/2010/main" val="946775410"/>
              </p:ext>
            </p:extLst>
          </p:nvPr>
        </p:nvGraphicFramePr>
        <p:xfrm>
          <a:off x="270732" y="1701642"/>
          <a:ext cx="8555795" cy="42016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7995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a16="http://schemas.microsoft.com/office/drawing/2014/main" xmlns="" id="{B72F74E8-AB7A-4E29-91C3-7644AB9331DE}"/>
              </a:ext>
            </a:extLst>
          </p:cNvPr>
          <p:cNvSpPr/>
          <p:nvPr/>
        </p:nvSpPr>
        <p:spPr>
          <a:xfrm>
            <a:off x="0" y="16543"/>
            <a:ext cx="7279761" cy="1251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latin typeface="メイリオ"/>
              <a:ea typeface="メイリオ"/>
              <a:cs typeface="メイリオ"/>
            </a:endParaRPr>
          </a:p>
        </p:txBody>
      </p:sp>
      <p:sp>
        <p:nvSpPr>
          <p:cNvPr id="4" name="スライド番号プレースホルダー 3"/>
          <p:cNvSpPr>
            <a:spLocks noGrp="1"/>
          </p:cNvSpPr>
          <p:nvPr>
            <p:ph type="sldNum" sz="quarter" idx="12"/>
          </p:nvPr>
        </p:nvSpPr>
        <p:spPr/>
        <p:txBody>
          <a:bodyPr/>
          <a:lstStyle/>
          <a:p>
            <a:fld id="{6738EFC2-4048-DD45-B63C-B1249E7041DB}" type="slidenum">
              <a:rPr kumimoji="1" lang="ja-JP" altLang="en-US" smtClean="0"/>
              <a:t>5</a:t>
            </a:fld>
            <a:endParaRPr kumimoji="1" lang="ja-JP" altLang="en-US"/>
          </a:p>
        </p:txBody>
      </p:sp>
      <p:cxnSp>
        <p:nvCxnSpPr>
          <p:cNvPr id="9" name="直線コネクタ 8"/>
          <p:cNvCxnSpPr/>
          <p:nvPr/>
        </p:nvCxnSpPr>
        <p:spPr>
          <a:xfrm>
            <a:off x="265792" y="761645"/>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36260" y="195551"/>
            <a:ext cx="7043501" cy="461665"/>
          </a:xfrm>
          <a:prstGeom prst="rect">
            <a:avLst/>
          </a:prstGeom>
          <a:noFill/>
        </p:spPr>
        <p:txBody>
          <a:bodyPr wrap="square" rtlCol="0">
            <a:spAutoFit/>
          </a:bodyPr>
          <a:lstStyle/>
          <a:p>
            <a:r>
              <a:rPr lang="ja-JP" altLang="en-US" sz="2400" b="1" dirty="0" smtClean="0">
                <a:latin typeface="メイリオ"/>
                <a:ea typeface="メイリオ"/>
                <a:cs typeface="メイリオ"/>
              </a:rPr>
              <a:t>調査概要</a:t>
            </a:r>
            <a:endParaRPr lang="ja-JP" altLang="en-US" sz="2400" b="1" dirty="0">
              <a:latin typeface="メイリオ"/>
              <a:ea typeface="メイリオ"/>
              <a:cs typeface="メイリオ"/>
            </a:endParaRPr>
          </a:p>
        </p:txBody>
      </p:sp>
      <p:sp>
        <p:nvSpPr>
          <p:cNvPr id="14" name="テキスト ボックス 13"/>
          <p:cNvSpPr txBox="1"/>
          <p:nvPr/>
        </p:nvSpPr>
        <p:spPr>
          <a:xfrm>
            <a:off x="78390" y="1268477"/>
            <a:ext cx="9017000" cy="3477875"/>
          </a:xfrm>
          <a:prstGeom prst="rect">
            <a:avLst/>
          </a:prstGeom>
          <a:noFill/>
        </p:spPr>
        <p:txBody>
          <a:bodyPr wrap="square" rtlCol="0">
            <a:spAutoFit/>
          </a:bodyPr>
          <a:lstStyle/>
          <a:p>
            <a:pPr marL="342900" indent="-342900">
              <a:buFont typeface="Wingdings" charset="2"/>
              <a:buChar char="p"/>
            </a:pPr>
            <a:r>
              <a:rPr lang="ja-JP" altLang="en-US" sz="2000" b="1" dirty="0" smtClean="0">
                <a:latin typeface="メイリオ"/>
                <a:ea typeface="メイリオ"/>
                <a:cs typeface="メイリオ"/>
              </a:rPr>
              <a:t>調査者　　</a:t>
            </a:r>
            <a:r>
              <a:rPr lang="en-US" altLang="ja-JP" sz="2000" b="1" dirty="0" smtClean="0">
                <a:latin typeface="メイリオ"/>
                <a:ea typeface="メイリオ"/>
                <a:cs typeface="メイリオ"/>
              </a:rPr>
              <a:t> </a:t>
            </a:r>
            <a:r>
              <a:rPr lang="ja-JP" altLang="en-US" sz="2000" b="1" dirty="0" smtClean="0">
                <a:latin typeface="メイリオ"/>
                <a:ea typeface="メイリオ"/>
                <a:cs typeface="メイリオ"/>
              </a:rPr>
              <a:t>：認定</a:t>
            </a:r>
            <a:r>
              <a:rPr lang="ja-JP" altLang="en-US" sz="2000" b="1" dirty="0">
                <a:latin typeface="メイリオ"/>
                <a:ea typeface="メイリオ"/>
                <a:cs typeface="メイリオ"/>
              </a:rPr>
              <a:t>特定非営利活動法人</a:t>
            </a:r>
            <a:r>
              <a:rPr lang="en-US" altLang="ja-JP" sz="2000" b="1" dirty="0" err="1">
                <a:latin typeface="メイリオ"/>
                <a:ea typeface="メイリオ"/>
                <a:cs typeface="メイリオ"/>
              </a:rPr>
              <a:t>ReBit</a:t>
            </a:r>
            <a:r>
              <a:rPr lang="ja-JP" altLang="en-US" sz="2000" b="1" dirty="0">
                <a:latin typeface="メイリオ"/>
                <a:ea typeface="メイリオ"/>
                <a:cs typeface="メイリオ"/>
              </a:rPr>
              <a:t>調査チーム　</a:t>
            </a:r>
            <a:endParaRPr lang="en-US" altLang="ja-JP" sz="2000" b="1" dirty="0" smtClean="0">
              <a:latin typeface="メイリオ"/>
              <a:ea typeface="メイリオ"/>
              <a:cs typeface="メイリオ"/>
            </a:endParaRPr>
          </a:p>
          <a:p>
            <a:r>
              <a:rPr lang="ja-JP" altLang="ja-JP" sz="2000" b="1" dirty="0" smtClean="0">
                <a:latin typeface="メイリオ"/>
                <a:ea typeface="メイリオ"/>
                <a:cs typeface="メイリオ"/>
              </a:rPr>
              <a:t>　</a:t>
            </a:r>
            <a:r>
              <a:rPr lang="ja-JP" altLang="en-US" sz="2000" b="1" dirty="0" smtClean="0">
                <a:latin typeface="メイリオ"/>
                <a:ea typeface="メイリオ"/>
                <a:cs typeface="メイリオ"/>
              </a:rPr>
              <a:t>　　　　　　</a:t>
            </a:r>
            <a:r>
              <a:rPr lang="en-US" altLang="ja-JP" sz="2000" b="1" dirty="0" smtClean="0">
                <a:latin typeface="メイリオ"/>
                <a:ea typeface="メイリオ"/>
                <a:cs typeface="メイリオ"/>
              </a:rPr>
              <a:t> </a:t>
            </a:r>
            <a:r>
              <a:rPr lang="ja-JP" altLang="en-US" sz="2000" b="1" dirty="0" smtClean="0">
                <a:latin typeface="メイリオ"/>
                <a:ea typeface="メイリオ"/>
                <a:cs typeface="メイリオ"/>
              </a:rPr>
              <a:t>（代表研究者：藥師実芳）</a:t>
            </a:r>
            <a:endParaRPr lang="en-US" altLang="ja-JP" sz="2000" b="1" dirty="0" smtClean="0">
              <a:latin typeface="メイリオ"/>
              <a:ea typeface="メイリオ"/>
              <a:cs typeface="メイリオ"/>
            </a:endParaRPr>
          </a:p>
          <a:p>
            <a:endParaRPr lang="en-US" altLang="ja-JP" sz="2000" b="1" dirty="0" smtClean="0">
              <a:latin typeface="メイリオ"/>
              <a:ea typeface="メイリオ"/>
              <a:cs typeface="メイリオ"/>
            </a:endParaRPr>
          </a:p>
          <a:p>
            <a:pPr marL="342900" indent="-342900">
              <a:buFont typeface="Wingdings" charset="2"/>
              <a:buChar char="p"/>
            </a:pPr>
            <a:r>
              <a:rPr lang="ja-JP" altLang="en-US" sz="2000" b="1" dirty="0" smtClean="0">
                <a:latin typeface="メイリオ"/>
                <a:ea typeface="メイリオ"/>
                <a:cs typeface="メイリオ"/>
              </a:rPr>
              <a:t>助言・協力</a:t>
            </a:r>
            <a:r>
              <a:rPr lang="en-US" altLang="ja-JP" sz="2000" b="1" dirty="0" smtClean="0">
                <a:latin typeface="メイリオ"/>
                <a:ea typeface="メイリオ"/>
                <a:cs typeface="メイリオ"/>
              </a:rPr>
              <a:t> </a:t>
            </a:r>
            <a:r>
              <a:rPr lang="ja-JP" altLang="en-US" sz="2000" b="1" dirty="0" smtClean="0">
                <a:latin typeface="メイリオ"/>
                <a:ea typeface="メイリオ"/>
                <a:cs typeface="メイリオ"/>
              </a:rPr>
              <a:t>：岩本健良先生（金沢大学</a:t>
            </a:r>
            <a:r>
              <a:rPr lang="ja-JP" altLang="en-US" sz="2000" b="1" dirty="0">
                <a:latin typeface="メイリオ"/>
                <a:ea typeface="メイリオ"/>
                <a:cs typeface="メイリオ"/>
              </a:rPr>
              <a:t>）</a:t>
            </a:r>
            <a:r>
              <a:rPr lang="ja-JP" altLang="en-US" sz="2000" b="1" dirty="0" smtClean="0">
                <a:latin typeface="メイリオ"/>
                <a:ea typeface="メイリオ"/>
                <a:cs typeface="メイリオ"/>
              </a:rPr>
              <a:t>、</a:t>
            </a:r>
            <a:r>
              <a:rPr lang="ja-JP" altLang="en-US" sz="2000" b="1" dirty="0">
                <a:latin typeface="メイリオ"/>
                <a:ea typeface="メイリオ"/>
                <a:cs typeface="メイリオ"/>
              </a:rPr>
              <a:t>加藤悠二氏（認定</a:t>
            </a:r>
            <a:r>
              <a:rPr lang="en-US" altLang="ja-JP" sz="2000" b="1" dirty="0">
                <a:latin typeface="メイリオ"/>
                <a:ea typeface="メイリオ"/>
                <a:cs typeface="メイリオ"/>
              </a:rPr>
              <a:t>NPO</a:t>
            </a:r>
            <a:r>
              <a:rPr lang="ja-JP" altLang="en-US" sz="2000" b="1" dirty="0">
                <a:latin typeface="メイリオ"/>
                <a:ea typeface="メイリオ"/>
                <a:cs typeface="メイリオ"/>
              </a:rPr>
              <a:t>法人</a:t>
            </a:r>
            <a:r>
              <a:rPr lang="ja-JP" altLang="en-US" sz="2000" b="1" dirty="0" smtClean="0">
                <a:latin typeface="メイリオ"/>
                <a:ea typeface="メイリオ"/>
                <a:cs typeface="メイリオ"/>
              </a:rPr>
              <a:t>虹</a:t>
            </a:r>
            <a:endParaRPr lang="en-US" altLang="ja-JP" sz="2000" b="1" dirty="0" smtClean="0">
              <a:latin typeface="メイリオ"/>
              <a:ea typeface="メイリオ"/>
              <a:cs typeface="メイリオ"/>
            </a:endParaRPr>
          </a:p>
          <a:p>
            <a:r>
              <a:rPr lang="ja-JP" altLang="ja-JP" sz="2000" b="1" dirty="0" smtClean="0">
                <a:latin typeface="メイリオ"/>
                <a:ea typeface="メイリオ"/>
                <a:cs typeface="メイリオ"/>
              </a:rPr>
              <a:t>　</a:t>
            </a:r>
            <a:r>
              <a:rPr lang="ja-JP" altLang="en-US" sz="2000" b="1" dirty="0" smtClean="0">
                <a:latin typeface="メイリオ"/>
                <a:ea typeface="メイリオ"/>
                <a:cs typeface="メイリオ"/>
              </a:rPr>
              <a:t>　　　　　　　色</a:t>
            </a:r>
            <a:r>
              <a:rPr lang="ja-JP" altLang="en-US" sz="2000" b="1" dirty="0">
                <a:latin typeface="メイリオ"/>
                <a:ea typeface="メイリオ"/>
                <a:cs typeface="メイリオ"/>
              </a:rPr>
              <a:t>ダイバーティ</a:t>
            </a:r>
            <a:r>
              <a:rPr lang="ja-JP" altLang="en-US" sz="2000" b="1" dirty="0" smtClean="0">
                <a:latin typeface="メイリオ"/>
                <a:ea typeface="メイリオ"/>
                <a:cs typeface="メイリオ"/>
              </a:rPr>
              <a:t>）、釜野</a:t>
            </a:r>
            <a:r>
              <a:rPr lang="ja-JP" altLang="en-US" sz="2000" b="1" dirty="0">
                <a:latin typeface="メイリオ"/>
                <a:ea typeface="メイリオ"/>
                <a:cs typeface="メイリオ"/>
              </a:rPr>
              <a:t>さおり先生（国立社会保障・</a:t>
            </a:r>
            <a:r>
              <a:rPr lang="ja-JP" altLang="en-US" sz="2000" b="1" dirty="0" smtClean="0">
                <a:latin typeface="メイリオ"/>
                <a:ea typeface="メイリオ"/>
                <a:cs typeface="メイリオ"/>
              </a:rPr>
              <a:t>人口</a:t>
            </a:r>
            <a:endParaRPr lang="en-US" altLang="ja-JP" sz="2000" b="1" dirty="0" smtClean="0">
              <a:latin typeface="メイリオ"/>
              <a:ea typeface="メイリオ"/>
              <a:cs typeface="メイリオ"/>
            </a:endParaRPr>
          </a:p>
          <a:p>
            <a:r>
              <a:rPr lang="ja-JP" altLang="ja-JP" sz="2000" b="1" dirty="0">
                <a:latin typeface="メイリオ"/>
                <a:ea typeface="メイリオ"/>
                <a:cs typeface="メイリオ"/>
              </a:rPr>
              <a:t>　</a:t>
            </a:r>
            <a:r>
              <a:rPr lang="ja-JP" altLang="en-US" sz="2000" b="1" dirty="0" smtClean="0">
                <a:latin typeface="メイリオ"/>
                <a:ea typeface="メイリオ"/>
                <a:cs typeface="メイリオ"/>
              </a:rPr>
              <a:t>　　　　　　　問題</a:t>
            </a:r>
            <a:r>
              <a:rPr lang="ja-JP" altLang="en-US" sz="2000" b="1" dirty="0">
                <a:latin typeface="メイリオ"/>
                <a:ea typeface="メイリオ"/>
                <a:cs typeface="メイリオ"/>
              </a:rPr>
              <a:t>研究所）</a:t>
            </a:r>
            <a:r>
              <a:rPr lang="ja-JP" altLang="en-US" sz="2000" b="1" dirty="0" smtClean="0">
                <a:latin typeface="メイリオ"/>
                <a:ea typeface="メイリオ"/>
                <a:cs typeface="メイリオ"/>
              </a:rPr>
              <a:t>、</a:t>
            </a:r>
            <a:r>
              <a:rPr lang="ja-JP" altLang="en-US" sz="2000" b="1" dirty="0">
                <a:latin typeface="メイリオ"/>
                <a:ea typeface="メイリオ"/>
                <a:cs typeface="メイリオ"/>
              </a:rPr>
              <a:t>小山淑子先生（早稲田大学）</a:t>
            </a:r>
            <a:r>
              <a:rPr lang="ja-JP" altLang="en-US" sz="2000" b="1" dirty="0" smtClean="0">
                <a:latin typeface="メイリオ"/>
                <a:ea typeface="メイリオ"/>
                <a:cs typeface="メイリオ"/>
              </a:rPr>
              <a:t>、</a:t>
            </a:r>
            <a:r>
              <a:rPr lang="ja-JP" altLang="en-US" sz="2000" b="1" dirty="0">
                <a:latin typeface="メイリオ"/>
                <a:ea typeface="メイリオ"/>
                <a:cs typeface="メイリオ"/>
              </a:rPr>
              <a:t>坂田寛介</a:t>
            </a:r>
            <a:r>
              <a:rPr lang="ja-JP" altLang="en-US" sz="2000" b="1" dirty="0" smtClean="0">
                <a:latin typeface="メイリオ"/>
                <a:ea typeface="メイリオ"/>
                <a:cs typeface="メイリオ"/>
              </a:rPr>
              <a:t>氏</a:t>
            </a:r>
            <a:endParaRPr lang="en-US" altLang="ja-JP" sz="2000" b="1" dirty="0" smtClean="0">
              <a:latin typeface="メイリオ"/>
              <a:ea typeface="メイリオ"/>
              <a:cs typeface="メイリオ"/>
            </a:endParaRPr>
          </a:p>
          <a:p>
            <a:r>
              <a:rPr lang="ja-JP" altLang="ja-JP" sz="2000" b="1" dirty="0">
                <a:latin typeface="メイリオ"/>
                <a:ea typeface="メイリオ"/>
                <a:cs typeface="メイリオ"/>
              </a:rPr>
              <a:t>　</a:t>
            </a:r>
            <a:r>
              <a:rPr lang="ja-JP" altLang="en-US" sz="2000" b="1" dirty="0" smtClean="0">
                <a:latin typeface="メイリオ"/>
                <a:ea typeface="メイリオ"/>
                <a:cs typeface="メイリオ"/>
              </a:rPr>
              <a:t>　　　　　　</a:t>
            </a:r>
            <a:r>
              <a:rPr lang="en-US" altLang="ja-JP" sz="2000" b="1" dirty="0" smtClean="0">
                <a:latin typeface="メイリオ"/>
                <a:ea typeface="メイリオ"/>
                <a:cs typeface="メイリオ"/>
              </a:rPr>
              <a:t> </a:t>
            </a:r>
            <a:r>
              <a:rPr lang="ja-JP" altLang="en-US" sz="2000" b="1" dirty="0" smtClean="0">
                <a:latin typeface="メイリオ"/>
                <a:ea typeface="メイリオ"/>
                <a:cs typeface="メイリオ"/>
              </a:rPr>
              <a:t>（</a:t>
            </a:r>
            <a:r>
              <a:rPr lang="ja-JP" altLang="en-US" sz="2000" b="1" dirty="0">
                <a:latin typeface="メイリオ"/>
                <a:ea typeface="メイリオ"/>
                <a:cs typeface="メイリオ"/>
              </a:rPr>
              <a:t>大正大学</a:t>
            </a:r>
            <a:r>
              <a:rPr lang="ja-JP" altLang="en-US" sz="2000" b="1" dirty="0" smtClean="0">
                <a:latin typeface="メイリオ"/>
                <a:ea typeface="メイリオ"/>
                <a:cs typeface="メイリオ"/>
              </a:rPr>
              <a:t>）、村木</a:t>
            </a:r>
            <a:r>
              <a:rPr lang="ja-JP" altLang="en-US" sz="2000" b="1" dirty="0">
                <a:latin typeface="メイリオ"/>
                <a:ea typeface="メイリオ"/>
                <a:cs typeface="メイリオ"/>
              </a:rPr>
              <a:t>真紀</a:t>
            </a:r>
            <a:r>
              <a:rPr lang="ja-JP" altLang="en-US" sz="2000" b="1" dirty="0" smtClean="0">
                <a:latin typeface="メイリオ"/>
                <a:ea typeface="メイリオ"/>
                <a:cs typeface="メイリオ"/>
              </a:rPr>
              <a:t>氏（認定</a:t>
            </a:r>
            <a:r>
              <a:rPr lang="en-US" altLang="ja-JP" sz="2000" b="1" dirty="0" smtClean="0">
                <a:latin typeface="メイリオ"/>
                <a:ea typeface="メイリオ"/>
                <a:cs typeface="メイリオ"/>
              </a:rPr>
              <a:t>NPO</a:t>
            </a:r>
            <a:r>
              <a:rPr lang="ja-JP" altLang="en-US" sz="2000" b="1" dirty="0" smtClean="0">
                <a:latin typeface="メイリオ"/>
                <a:ea typeface="メイリオ"/>
                <a:cs typeface="メイリオ"/>
              </a:rPr>
              <a:t>法人虹色ダイバー</a:t>
            </a:r>
            <a:endParaRPr lang="en-US" altLang="ja-JP" sz="2000" b="1" dirty="0" smtClean="0">
              <a:latin typeface="メイリオ"/>
              <a:ea typeface="メイリオ"/>
              <a:cs typeface="メイリオ"/>
            </a:endParaRPr>
          </a:p>
          <a:p>
            <a:r>
              <a:rPr lang="ja-JP" altLang="ja-JP" sz="2000" b="1" dirty="0">
                <a:latin typeface="メイリオ"/>
                <a:ea typeface="メイリオ"/>
                <a:cs typeface="メイリオ"/>
              </a:rPr>
              <a:t>　</a:t>
            </a:r>
            <a:r>
              <a:rPr lang="ja-JP" altLang="en-US" sz="2000" b="1" dirty="0" smtClean="0">
                <a:latin typeface="メイリオ"/>
                <a:ea typeface="メイリオ"/>
                <a:cs typeface="メイリオ"/>
              </a:rPr>
              <a:t>　　　　　　</a:t>
            </a:r>
            <a:r>
              <a:rPr lang="en-US" altLang="ja-JP" sz="2000" b="1" dirty="0" smtClean="0">
                <a:latin typeface="メイリオ"/>
                <a:ea typeface="メイリオ"/>
                <a:cs typeface="メイリオ"/>
              </a:rPr>
              <a:t>  </a:t>
            </a:r>
            <a:r>
              <a:rPr lang="ja-JP" altLang="en-US" sz="2000" b="1" dirty="0" smtClean="0">
                <a:latin typeface="メイリオ"/>
                <a:ea typeface="メイリオ"/>
                <a:cs typeface="メイリオ"/>
              </a:rPr>
              <a:t>ティ）、 矢口</a:t>
            </a:r>
            <a:r>
              <a:rPr lang="ja-JP" altLang="en-US" sz="2000" b="1" dirty="0">
                <a:latin typeface="メイリオ"/>
                <a:ea typeface="メイリオ"/>
                <a:cs typeface="メイリオ"/>
              </a:rPr>
              <a:t>徹也先生（早稲田大学）</a:t>
            </a:r>
            <a:r>
              <a:rPr lang="ja-JP" altLang="en-US" sz="2000" b="1" dirty="0" smtClean="0">
                <a:latin typeface="メイリオ"/>
                <a:ea typeface="メイリオ"/>
                <a:cs typeface="メイリオ"/>
              </a:rPr>
              <a:t>、</a:t>
            </a:r>
            <a:r>
              <a:rPr lang="ja-JP" altLang="en-US" sz="2000" b="1" dirty="0">
                <a:latin typeface="メイリオ"/>
                <a:ea typeface="メイリオ"/>
                <a:cs typeface="メイリオ"/>
              </a:rPr>
              <a:t>湯本洋美</a:t>
            </a:r>
            <a:r>
              <a:rPr lang="ja-JP" altLang="en-US" sz="2000" b="1" dirty="0" smtClean="0">
                <a:latin typeface="メイリオ"/>
                <a:ea typeface="メイリオ"/>
                <a:cs typeface="メイリオ"/>
              </a:rPr>
              <a:t>氏</a:t>
            </a:r>
            <a:endParaRPr lang="en-US" altLang="ja-JP" sz="2000" b="1" dirty="0" smtClean="0">
              <a:latin typeface="メイリオ"/>
              <a:ea typeface="メイリオ"/>
              <a:cs typeface="メイリオ"/>
            </a:endParaRPr>
          </a:p>
          <a:p>
            <a:r>
              <a:rPr lang="en-US" altLang="ja-JP" sz="2000" b="1" dirty="0">
                <a:latin typeface="メイリオ"/>
                <a:ea typeface="メイリオ"/>
                <a:cs typeface="メイリオ"/>
              </a:rPr>
              <a:t> </a:t>
            </a:r>
            <a:r>
              <a:rPr lang="en-US" altLang="ja-JP" sz="2000" b="1" dirty="0" smtClean="0">
                <a:latin typeface="メイリオ"/>
                <a:ea typeface="メイリオ"/>
                <a:cs typeface="メイリオ"/>
              </a:rPr>
              <a:t>                     </a:t>
            </a:r>
            <a:r>
              <a:rPr lang="ja-JP" altLang="en-US" sz="2000" b="1" dirty="0" smtClean="0">
                <a:latin typeface="メイリオ"/>
                <a:ea typeface="メイリオ"/>
                <a:cs typeface="メイリオ"/>
              </a:rPr>
              <a:t>（サセックス大学）</a:t>
            </a:r>
            <a:endParaRPr lang="en-US" altLang="ja-JP" sz="2000" b="1" dirty="0" smtClean="0">
              <a:latin typeface="メイリオ"/>
              <a:ea typeface="メイリオ"/>
              <a:cs typeface="メイリオ"/>
            </a:endParaRPr>
          </a:p>
          <a:p>
            <a:endParaRPr lang="en-US" altLang="ja-JP" sz="2000" b="1" dirty="0" smtClean="0">
              <a:latin typeface="メイリオ"/>
              <a:ea typeface="メイリオ"/>
              <a:cs typeface="メイリオ"/>
            </a:endParaRPr>
          </a:p>
          <a:p>
            <a:pPr>
              <a:buFont typeface="Wingdings" charset="2"/>
              <a:buChar char="p"/>
            </a:pPr>
            <a:r>
              <a:rPr lang="ja-JP" altLang="en-US" sz="2000" b="1" dirty="0" smtClean="0">
                <a:latin typeface="メイリオ"/>
                <a:ea typeface="メイリオ"/>
                <a:cs typeface="メイリオ"/>
              </a:rPr>
              <a:t>助成</a:t>
            </a:r>
            <a:r>
              <a:rPr lang="en-US" altLang="ja-JP" sz="2000" b="1" dirty="0" smtClean="0">
                <a:latin typeface="メイリオ"/>
                <a:ea typeface="メイリオ"/>
                <a:cs typeface="メイリオ"/>
              </a:rPr>
              <a:t>           </a:t>
            </a:r>
            <a:r>
              <a:rPr lang="ja-JP" altLang="en-US" sz="2000" b="1" dirty="0" smtClean="0">
                <a:latin typeface="メイリオ"/>
                <a:ea typeface="メイリオ"/>
                <a:cs typeface="メイリオ"/>
              </a:rPr>
              <a:t>：</a:t>
            </a:r>
            <a:r>
              <a:rPr lang="ja-JP" altLang="en-US" sz="2000" b="1" dirty="0">
                <a:latin typeface="メイリオ"/>
                <a:ea typeface="メイリオ"/>
                <a:cs typeface="メイリオ"/>
              </a:rPr>
              <a:t>日本</a:t>
            </a:r>
            <a:r>
              <a:rPr lang="ja-JP" altLang="en-US" sz="2000" b="1" dirty="0" smtClean="0">
                <a:latin typeface="メイリオ"/>
                <a:ea typeface="メイリオ"/>
                <a:cs typeface="メイリオ"/>
              </a:rPr>
              <a:t>財団</a:t>
            </a:r>
            <a:endParaRPr lang="en-US" altLang="ja-JP" sz="2000" b="1" dirty="0">
              <a:latin typeface="メイリオ"/>
              <a:ea typeface="メイリオ"/>
              <a:cs typeface="メイリオ"/>
            </a:endParaRPr>
          </a:p>
        </p:txBody>
      </p:sp>
    </p:spTree>
    <p:extLst>
      <p:ext uri="{BB962C8B-B14F-4D97-AF65-F5344CB8AC3E}">
        <p14:creationId xmlns:p14="http://schemas.microsoft.com/office/powerpoint/2010/main" val="56331061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94235" y="0"/>
            <a:ext cx="9607176" cy="7024339"/>
          </a:xfrm>
          <a:prstGeom prst="rect">
            <a:avLst/>
          </a:prstGeom>
          <a:solidFill>
            <a:schemeClr val="tx1">
              <a:lumMod val="85000"/>
              <a:lumOff val="1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81453" y="6501119"/>
            <a:ext cx="184666" cy="523220"/>
          </a:xfrm>
          <a:prstGeom prst="rect">
            <a:avLst/>
          </a:prstGeom>
        </p:spPr>
        <p:txBody>
          <a:bodyPr wrap="none">
            <a:spAutoFit/>
          </a:bodyPr>
          <a:lstStyle/>
          <a:p>
            <a:endParaRPr lang="en-US" altLang="ja-JP" sz="1400" dirty="0"/>
          </a:p>
          <a:p>
            <a:endParaRPr lang="en-US" altLang="ja-JP" sz="1400" dirty="0" smtClean="0"/>
          </a:p>
        </p:txBody>
      </p:sp>
      <p:sp>
        <p:nvSpPr>
          <p:cNvPr id="16" name="スライド番号プレースホルダー 4"/>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6738EFC2-4048-DD45-B63C-B1249E7041DB}" type="slidenum">
              <a:rPr lang="ja-JP" altLang="en-US" smtClean="0">
                <a:solidFill>
                  <a:prstClr val="black">
                    <a:tint val="75000"/>
                  </a:prstClr>
                </a:solidFill>
              </a:rPr>
              <a:pPr/>
              <a:t>50</a:t>
            </a:fld>
            <a:endParaRPr lang="ja-JP" altLang="en-US" dirty="0">
              <a:solidFill>
                <a:prstClr val="black">
                  <a:tint val="75000"/>
                </a:prstClr>
              </a:solidFill>
            </a:endParaRPr>
          </a:p>
        </p:txBody>
      </p:sp>
      <p:sp>
        <p:nvSpPr>
          <p:cNvPr id="2" name="テキスト ボックス 1"/>
          <p:cNvSpPr txBox="1"/>
          <p:nvPr/>
        </p:nvSpPr>
        <p:spPr>
          <a:xfrm>
            <a:off x="210155" y="2838195"/>
            <a:ext cx="8777881" cy="769441"/>
          </a:xfrm>
          <a:prstGeom prst="rect">
            <a:avLst/>
          </a:prstGeom>
          <a:noFill/>
        </p:spPr>
        <p:txBody>
          <a:bodyPr wrap="square" rtlCol="0">
            <a:spAutoFit/>
          </a:bodyPr>
          <a:lstStyle/>
          <a:p>
            <a:r>
              <a:rPr lang="ja-JP" altLang="en-US" sz="4400" b="1" dirty="0" smtClean="0">
                <a:solidFill>
                  <a:schemeClr val="bg1"/>
                </a:solidFill>
                <a:latin typeface="メイリオ"/>
                <a:ea typeface="メイリオ"/>
                <a:cs typeface="メイリオ"/>
              </a:rPr>
              <a:t>まとめ</a:t>
            </a:r>
            <a:endParaRPr lang="en-US" altLang="ja-JP" sz="4400" b="1" dirty="0" smtClean="0">
              <a:solidFill>
                <a:schemeClr val="bg1"/>
              </a:solidFill>
              <a:latin typeface="メイリオ"/>
              <a:ea typeface="メイリオ"/>
              <a:cs typeface="メイリオ"/>
            </a:endParaRPr>
          </a:p>
        </p:txBody>
      </p:sp>
    </p:spTree>
    <p:extLst>
      <p:ext uri="{BB962C8B-B14F-4D97-AF65-F5344CB8AC3E}">
        <p14:creationId xmlns:p14="http://schemas.microsoft.com/office/powerpoint/2010/main" val="14196029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 xmlns:a16="http://schemas.microsoft.com/office/drawing/2014/main" id="{B72F74E8-AB7A-4E29-91C3-7644AB9331DE}"/>
              </a:ext>
            </a:extLst>
          </p:cNvPr>
          <p:cNvSpPr/>
          <p:nvPr/>
        </p:nvSpPr>
        <p:spPr>
          <a:xfrm>
            <a:off x="0" y="16543"/>
            <a:ext cx="7279761" cy="1251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latin typeface="メイリオ"/>
              <a:ea typeface="メイリオ"/>
              <a:cs typeface="メイリオ"/>
            </a:endParaRPr>
          </a:p>
        </p:txBody>
      </p:sp>
      <p:cxnSp>
        <p:nvCxnSpPr>
          <p:cNvPr id="9" name="直線コネクタ 8"/>
          <p:cNvCxnSpPr/>
          <p:nvPr/>
        </p:nvCxnSpPr>
        <p:spPr>
          <a:xfrm>
            <a:off x="265792" y="606424"/>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36260" y="96774"/>
            <a:ext cx="8715689" cy="461665"/>
          </a:xfrm>
          <a:prstGeom prst="rect">
            <a:avLst/>
          </a:prstGeom>
          <a:noFill/>
        </p:spPr>
        <p:txBody>
          <a:bodyPr wrap="square" rtlCol="0">
            <a:spAutoFit/>
          </a:bodyPr>
          <a:lstStyle/>
          <a:p>
            <a:r>
              <a:rPr lang="ja-JP" altLang="en-US" sz="2400" b="1" dirty="0" smtClean="0">
                <a:latin typeface="メイリオ"/>
                <a:ea typeface="メイリオ"/>
                <a:cs typeface="メイリオ"/>
              </a:rPr>
              <a:t>まとめ：</a:t>
            </a:r>
            <a:r>
              <a:rPr lang="en-US" altLang="ja-JP" sz="2400" b="1" dirty="0" smtClean="0">
                <a:latin typeface="メイリオ"/>
                <a:ea typeface="メイリオ"/>
                <a:cs typeface="メイリオ"/>
              </a:rPr>
              <a:t>LGBT</a:t>
            </a:r>
            <a:r>
              <a:rPr lang="ja-JP" altLang="en-US" sz="2400" b="1" dirty="0" smtClean="0">
                <a:latin typeface="メイリオ"/>
                <a:ea typeface="メイリオ"/>
                <a:cs typeface="メイリオ"/>
              </a:rPr>
              <a:t>の就活生と企業について</a:t>
            </a:r>
            <a:endParaRPr lang="ja-JP" altLang="en-US" sz="2400" b="1" dirty="0">
              <a:latin typeface="メイリオ"/>
              <a:ea typeface="メイリオ"/>
              <a:cs typeface="メイリオ"/>
            </a:endParaRPr>
          </a:p>
        </p:txBody>
      </p:sp>
      <p:sp>
        <p:nvSpPr>
          <p:cNvPr id="14" name="テキスト ボックス 13"/>
          <p:cNvSpPr txBox="1"/>
          <p:nvPr/>
        </p:nvSpPr>
        <p:spPr>
          <a:xfrm>
            <a:off x="0" y="811197"/>
            <a:ext cx="9144000" cy="5570755"/>
          </a:xfrm>
          <a:prstGeom prst="rect">
            <a:avLst/>
          </a:prstGeom>
          <a:noFill/>
        </p:spPr>
        <p:txBody>
          <a:bodyPr wrap="square" rtlCol="0">
            <a:spAutoFit/>
          </a:bodyPr>
          <a:lstStyle/>
          <a:p>
            <a:r>
              <a:rPr lang="ja-JP" altLang="en-US" sz="2000" dirty="0" smtClean="0">
                <a:latin typeface="メイリオ"/>
                <a:ea typeface="メイリオ"/>
                <a:cs typeface="メイリオ"/>
              </a:rPr>
              <a:t>１　選考時、</a:t>
            </a:r>
            <a:r>
              <a:rPr lang="en-US" altLang="ja-JP" sz="2000" dirty="0" smtClean="0">
                <a:latin typeface="メイリオ"/>
                <a:ea typeface="メイリオ"/>
                <a:cs typeface="メイリオ"/>
              </a:rPr>
              <a:t>SOGI</a:t>
            </a:r>
            <a:r>
              <a:rPr lang="ja-JP" altLang="en-US" sz="2000" dirty="0" smtClean="0">
                <a:latin typeface="メイリオ"/>
                <a:ea typeface="メイリオ"/>
                <a:cs typeface="メイリオ"/>
              </a:rPr>
              <a:t>に由来する困難等に直面した同性愛者や両性愛者は</a:t>
            </a:r>
            <a:r>
              <a:rPr lang="en-US" altLang="ja-JP" sz="2000" dirty="0" smtClean="0">
                <a:latin typeface="メイリオ"/>
                <a:ea typeface="メイリオ"/>
                <a:cs typeface="メイリオ"/>
              </a:rPr>
              <a:t>42.5%</a:t>
            </a:r>
            <a:r>
              <a:rPr lang="ja-JP" altLang="en-US" sz="2000" dirty="0" smtClean="0">
                <a:latin typeface="メイリオ"/>
                <a:ea typeface="メイリオ"/>
                <a:cs typeface="メイリオ"/>
              </a:rPr>
              <a:t>。</a:t>
            </a:r>
            <a:endParaRPr lang="en-US" altLang="ja-JP" sz="2000" dirty="0" smtClean="0">
              <a:latin typeface="メイリオ"/>
              <a:ea typeface="メイリオ"/>
              <a:cs typeface="メイリオ"/>
            </a:endParaRPr>
          </a:p>
          <a:p>
            <a:r>
              <a:rPr lang="ja-JP" altLang="ja-JP" sz="2000" dirty="0">
                <a:latin typeface="メイリオ"/>
                <a:ea typeface="メイリオ"/>
                <a:cs typeface="メイリオ"/>
              </a:rPr>
              <a:t>　</a:t>
            </a:r>
            <a:r>
              <a:rPr lang="ja-JP" altLang="en-US" sz="2000" dirty="0" smtClean="0">
                <a:latin typeface="メイリオ"/>
                <a:ea typeface="メイリオ"/>
                <a:cs typeface="メイリオ"/>
              </a:rPr>
              <a:t>　</a:t>
            </a:r>
            <a:r>
              <a:rPr lang="en-US" altLang="ja-JP" sz="2000" dirty="0" smtClean="0">
                <a:latin typeface="メイリオ"/>
                <a:ea typeface="メイリオ"/>
                <a:cs typeface="メイリオ"/>
              </a:rPr>
              <a:t>SOGI</a:t>
            </a:r>
            <a:r>
              <a:rPr lang="ja-JP" altLang="en-US" sz="2000" dirty="0">
                <a:latin typeface="メイリオ"/>
                <a:ea typeface="メイリオ"/>
                <a:cs typeface="メイリオ"/>
              </a:rPr>
              <a:t>に由来する</a:t>
            </a:r>
            <a:r>
              <a:rPr lang="ja-JP" altLang="en-US" sz="2000" dirty="0" smtClean="0">
                <a:latin typeface="メイリオ"/>
                <a:ea typeface="メイリオ"/>
                <a:cs typeface="メイリオ"/>
              </a:rPr>
              <a:t>困難や性別違和による困難に直面したトランスジェン</a:t>
            </a:r>
            <a:endParaRPr lang="en-US" altLang="ja-JP" sz="2000" dirty="0" smtClean="0">
              <a:latin typeface="メイリオ"/>
              <a:ea typeface="メイリオ"/>
              <a:cs typeface="メイリオ"/>
            </a:endParaRPr>
          </a:p>
          <a:p>
            <a:r>
              <a:rPr lang="ja-JP" altLang="ja-JP" sz="2000" dirty="0">
                <a:latin typeface="メイリオ"/>
                <a:ea typeface="メイリオ"/>
                <a:cs typeface="メイリオ"/>
              </a:rPr>
              <a:t>　</a:t>
            </a:r>
            <a:r>
              <a:rPr lang="ja-JP" altLang="en-US" sz="2000" dirty="0" smtClean="0">
                <a:latin typeface="メイリオ"/>
                <a:ea typeface="メイリオ"/>
                <a:cs typeface="メイリオ"/>
              </a:rPr>
              <a:t>　ダーは</a:t>
            </a:r>
            <a:r>
              <a:rPr lang="en-US" altLang="ja-JP" sz="2000" dirty="0" smtClean="0">
                <a:latin typeface="メイリオ"/>
                <a:ea typeface="メイリオ"/>
                <a:cs typeface="メイリオ"/>
              </a:rPr>
              <a:t>87.4%</a:t>
            </a:r>
            <a:r>
              <a:rPr lang="ja-JP" altLang="en-US" sz="2000" dirty="0" smtClean="0">
                <a:latin typeface="メイリオ"/>
                <a:ea typeface="メイリオ"/>
                <a:cs typeface="メイリオ"/>
              </a:rPr>
              <a:t>。</a:t>
            </a:r>
            <a:endParaRPr lang="en-US" altLang="ja-JP" sz="2000" dirty="0" smtClean="0">
              <a:latin typeface="メイリオ"/>
              <a:ea typeface="メイリオ"/>
              <a:cs typeface="メイリオ"/>
            </a:endParaRPr>
          </a:p>
          <a:p>
            <a:r>
              <a:rPr lang="ja-JP" altLang="ja-JP" sz="2000" dirty="0">
                <a:latin typeface="メイリオ"/>
                <a:ea typeface="メイリオ"/>
                <a:cs typeface="メイリオ"/>
              </a:rPr>
              <a:t>　</a:t>
            </a:r>
            <a:r>
              <a:rPr lang="ja-JP" altLang="en-US" sz="2000" dirty="0" smtClean="0">
                <a:latin typeface="メイリオ"/>
                <a:ea typeface="メイリオ"/>
                <a:cs typeface="メイリオ"/>
              </a:rPr>
              <a:t>　ともに、人事</a:t>
            </a:r>
            <a:r>
              <a:rPr lang="ja-JP" altLang="en-US" sz="2000" dirty="0">
                <a:latin typeface="メイリオ"/>
                <a:ea typeface="メイリオ"/>
                <a:cs typeface="メイリオ"/>
              </a:rPr>
              <a:t>担当者・面接官の無理解が、選考時</a:t>
            </a:r>
            <a:r>
              <a:rPr lang="ja-JP" altLang="en-US" sz="2000" dirty="0" smtClean="0">
                <a:latin typeface="メイリオ"/>
                <a:ea typeface="メイリオ"/>
                <a:cs typeface="メイリオ"/>
              </a:rPr>
              <a:t>の困難やハラスメントに</a:t>
            </a:r>
            <a:endParaRPr lang="en-US" altLang="ja-JP" sz="2000" dirty="0" smtClean="0">
              <a:latin typeface="メイリオ"/>
              <a:ea typeface="メイリオ"/>
              <a:cs typeface="メイリオ"/>
            </a:endParaRPr>
          </a:p>
          <a:p>
            <a:r>
              <a:rPr lang="ja-JP" altLang="en-US" sz="2000" dirty="0" smtClean="0">
                <a:latin typeface="メイリオ"/>
                <a:ea typeface="メイリオ"/>
                <a:cs typeface="メイリオ"/>
              </a:rPr>
              <a:t>　　つながって</a:t>
            </a:r>
            <a:r>
              <a:rPr lang="ja-JP" altLang="en-US" sz="2000" dirty="0">
                <a:latin typeface="メイリオ"/>
                <a:ea typeface="メイリオ"/>
                <a:cs typeface="メイリオ"/>
              </a:rPr>
              <a:t>いる</a:t>
            </a:r>
            <a:r>
              <a:rPr lang="ja-JP" altLang="en-US" sz="2000" dirty="0" smtClean="0">
                <a:latin typeface="メイリオ"/>
                <a:ea typeface="メイリオ"/>
                <a:cs typeface="メイリオ"/>
              </a:rPr>
              <a:t>。</a:t>
            </a:r>
            <a:endParaRPr lang="en-US" altLang="ja-JP" sz="2000" dirty="0" smtClean="0">
              <a:latin typeface="メイリオ"/>
              <a:ea typeface="メイリオ"/>
              <a:cs typeface="メイリオ"/>
            </a:endParaRPr>
          </a:p>
          <a:p>
            <a:endParaRPr lang="en-US" altLang="ja-JP" sz="2000" dirty="0" smtClean="0">
              <a:latin typeface="メイリオ"/>
              <a:ea typeface="メイリオ"/>
              <a:cs typeface="メイリオ"/>
            </a:endParaRPr>
          </a:p>
          <a:p>
            <a:r>
              <a:rPr lang="ja-JP" altLang="ja-JP" sz="2000" dirty="0">
                <a:latin typeface="メイリオ"/>
                <a:ea typeface="メイリオ"/>
                <a:cs typeface="メイリオ"/>
              </a:rPr>
              <a:t>　</a:t>
            </a:r>
            <a:r>
              <a:rPr lang="ja-JP" altLang="en-US" sz="2000" dirty="0" smtClean="0">
                <a:latin typeface="メイリオ"/>
                <a:ea typeface="メイリオ"/>
                <a:cs typeface="メイリオ"/>
              </a:rPr>
              <a:t>　</a:t>
            </a:r>
            <a:r>
              <a:rPr lang="en-US" altLang="ja-JP" sz="2400" b="1" u="sng" dirty="0" smtClean="0">
                <a:latin typeface="メイリオ"/>
                <a:ea typeface="メイリオ"/>
                <a:cs typeface="メイリオ"/>
              </a:rPr>
              <a:t>→</a:t>
            </a:r>
            <a:r>
              <a:rPr lang="ja-JP" altLang="en-US" sz="2400" b="1" u="sng" dirty="0" smtClean="0">
                <a:latin typeface="メイリオ"/>
                <a:ea typeface="メイリオ"/>
                <a:cs typeface="メイリオ"/>
              </a:rPr>
              <a:t>人事</a:t>
            </a:r>
            <a:r>
              <a:rPr lang="ja-JP" altLang="en-US" sz="2400" b="1" u="sng" dirty="0">
                <a:latin typeface="メイリオ"/>
                <a:ea typeface="メイリオ"/>
                <a:cs typeface="メイリオ"/>
              </a:rPr>
              <a:t>担当者・面接官の</a:t>
            </a:r>
            <a:r>
              <a:rPr lang="en-US" altLang="ja-JP" sz="2400" b="1" u="sng" dirty="0">
                <a:latin typeface="メイリオ"/>
                <a:ea typeface="メイリオ"/>
                <a:cs typeface="メイリオ"/>
              </a:rPr>
              <a:t>SOGI</a:t>
            </a:r>
            <a:r>
              <a:rPr lang="ja-JP" altLang="en-US" sz="2400" b="1" u="sng" dirty="0">
                <a:latin typeface="メイリオ"/>
                <a:ea typeface="メイリオ"/>
                <a:cs typeface="メイリオ"/>
              </a:rPr>
              <a:t>への理解促進が望まれます</a:t>
            </a:r>
            <a:r>
              <a:rPr lang="ja-JP" altLang="en-US" sz="2400" b="1" u="sng" dirty="0" smtClean="0">
                <a:latin typeface="メイリオ"/>
                <a:ea typeface="メイリオ"/>
                <a:cs typeface="メイリオ"/>
              </a:rPr>
              <a:t>。</a:t>
            </a:r>
            <a:endParaRPr lang="en-US" altLang="ja-JP" sz="2400" b="1" u="sng" dirty="0" smtClean="0">
              <a:latin typeface="メイリオ"/>
              <a:ea typeface="メイリオ"/>
              <a:cs typeface="メイリオ"/>
            </a:endParaRPr>
          </a:p>
          <a:p>
            <a:endParaRPr lang="en-US" altLang="ja-JP" sz="2000" b="1" u="sng" dirty="0" smtClean="0">
              <a:latin typeface="メイリオ"/>
              <a:ea typeface="メイリオ"/>
              <a:cs typeface="メイリオ"/>
            </a:endParaRPr>
          </a:p>
          <a:p>
            <a:endParaRPr lang="en-US" altLang="ja-JP" sz="2000" b="1" u="sng" dirty="0">
              <a:latin typeface="メイリオ"/>
              <a:ea typeface="メイリオ"/>
              <a:cs typeface="メイリオ"/>
            </a:endParaRPr>
          </a:p>
          <a:p>
            <a:r>
              <a:rPr lang="ja-JP" altLang="en-US" sz="2000" dirty="0" smtClean="0">
                <a:latin typeface="メイリオ"/>
                <a:ea typeface="メイリオ"/>
                <a:cs typeface="メイリオ"/>
              </a:rPr>
              <a:t>２　</a:t>
            </a:r>
            <a:r>
              <a:rPr lang="en-US" altLang="ja-JP" sz="2000" dirty="0">
                <a:latin typeface="メイリオ"/>
                <a:ea typeface="メイリオ"/>
                <a:cs typeface="メイリオ"/>
              </a:rPr>
              <a:t>LGBT</a:t>
            </a:r>
            <a:r>
              <a:rPr lang="ja-JP" altLang="en-US" sz="2000" dirty="0">
                <a:latin typeface="メイリオ"/>
                <a:ea typeface="メイリオ"/>
                <a:cs typeface="メイリオ"/>
              </a:rPr>
              <a:t>の就活生の多くは、選考時に応募企業へカミングアウトしない</a:t>
            </a:r>
            <a:r>
              <a:rPr lang="ja-JP" altLang="en-US" sz="2000" dirty="0" smtClean="0">
                <a:latin typeface="メイリオ"/>
                <a:ea typeface="メイリオ"/>
                <a:cs typeface="メイリオ"/>
              </a:rPr>
              <a:t>。</a:t>
            </a:r>
            <a:endParaRPr lang="en-US" altLang="ja-JP" sz="2000" dirty="0" smtClean="0">
              <a:latin typeface="メイリオ"/>
              <a:ea typeface="メイリオ"/>
              <a:cs typeface="メイリオ"/>
            </a:endParaRPr>
          </a:p>
          <a:p>
            <a:r>
              <a:rPr lang="ja-JP" altLang="ja-JP" sz="2000" dirty="0">
                <a:latin typeface="メイリオ"/>
                <a:ea typeface="メイリオ"/>
                <a:cs typeface="メイリオ"/>
              </a:rPr>
              <a:t>　</a:t>
            </a:r>
            <a:r>
              <a:rPr lang="ja-JP" altLang="en-US" sz="2000" dirty="0" smtClean="0">
                <a:latin typeface="メイリオ"/>
                <a:ea typeface="メイリオ"/>
                <a:cs typeface="メイリオ"/>
              </a:rPr>
              <a:t>　しかし</a:t>
            </a:r>
            <a:r>
              <a:rPr lang="ja-JP" altLang="en-US" sz="2000" dirty="0">
                <a:latin typeface="メイリオ"/>
                <a:ea typeface="メイリオ"/>
                <a:cs typeface="メイリオ"/>
              </a:rPr>
              <a:t>、カミングアウトをせず就活</a:t>
            </a:r>
            <a:r>
              <a:rPr lang="ja-JP" altLang="en-US" sz="2000" dirty="0" smtClean="0">
                <a:latin typeface="メイリオ"/>
                <a:ea typeface="メイリオ"/>
                <a:cs typeface="メイリオ"/>
              </a:rPr>
              <a:t>した人の過半数が、</a:t>
            </a:r>
            <a:endParaRPr lang="en-US" altLang="ja-JP" sz="2000" dirty="0" smtClean="0">
              <a:latin typeface="メイリオ"/>
              <a:ea typeface="メイリオ"/>
              <a:cs typeface="メイリオ"/>
            </a:endParaRPr>
          </a:p>
          <a:p>
            <a:r>
              <a:rPr lang="ja-JP" altLang="ja-JP" sz="2000" dirty="0">
                <a:latin typeface="メイリオ"/>
                <a:ea typeface="メイリオ"/>
                <a:cs typeface="メイリオ"/>
              </a:rPr>
              <a:t>　</a:t>
            </a:r>
            <a:r>
              <a:rPr lang="ja-JP" altLang="en-US" sz="2000" dirty="0" smtClean="0">
                <a:latin typeface="メイリオ"/>
                <a:ea typeface="メイリオ"/>
                <a:cs typeface="メイリオ"/>
              </a:rPr>
              <a:t>　</a:t>
            </a:r>
            <a:r>
              <a:rPr lang="en-US" altLang="ja-JP" sz="2000" dirty="0" smtClean="0">
                <a:latin typeface="メイリオ"/>
                <a:ea typeface="メイリオ"/>
                <a:cs typeface="メイリオ"/>
              </a:rPr>
              <a:t>SOGI</a:t>
            </a:r>
            <a:r>
              <a:rPr lang="ja-JP" altLang="en-US" sz="2000" dirty="0">
                <a:latin typeface="メイリオ"/>
                <a:ea typeface="メイリオ"/>
                <a:cs typeface="メイリオ"/>
              </a:rPr>
              <a:t>に由来した困難を経験している</a:t>
            </a:r>
            <a:r>
              <a:rPr lang="ja-JP" altLang="en-US" sz="2000" dirty="0" smtClean="0">
                <a:latin typeface="メイリオ"/>
                <a:ea typeface="メイリオ"/>
                <a:cs typeface="メイリオ"/>
              </a:rPr>
              <a:t>。</a:t>
            </a:r>
            <a:endParaRPr lang="en-US" altLang="ja-JP" sz="2000" dirty="0" smtClean="0">
              <a:latin typeface="メイリオ"/>
              <a:ea typeface="メイリオ"/>
              <a:cs typeface="メイリオ"/>
            </a:endParaRPr>
          </a:p>
          <a:p>
            <a:endParaRPr lang="en-US" altLang="ja-JP" sz="2000" dirty="0">
              <a:latin typeface="メイリオ"/>
              <a:ea typeface="メイリオ"/>
              <a:cs typeface="メイリオ"/>
            </a:endParaRPr>
          </a:p>
          <a:p>
            <a:r>
              <a:rPr lang="ja-JP" altLang="en-US" sz="2000" b="1" dirty="0" smtClean="0">
                <a:latin typeface="メイリオ"/>
                <a:ea typeface="メイリオ"/>
                <a:cs typeface="メイリオ"/>
              </a:rPr>
              <a:t>　　</a:t>
            </a:r>
            <a:r>
              <a:rPr lang="en-US" altLang="ja-JP" sz="2400" b="1" u="sng" dirty="0" smtClean="0">
                <a:latin typeface="メイリオ"/>
                <a:ea typeface="メイリオ"/>
                <a:cs typeface="メイリオ"/>
              </a:rPr>
              <a:t>→</a:t>
            </a:r>
            <a:r>
              <a:rPr lang="ja-JP" altLang="en-US" sz="2400" b="1" u="sng" dirty="0" smtClean="0">
                <a:latin typeface="メイリオ"/>
                <a:ea typeface="メイリオ"/>
                <a:cs typeface="メイリオ"/>
              </a:rPr>
              <a:t>カミングアウトの有無にかかわらず就活生の一定数は</a:t>
            </a:r>
            <a:endParaRPr lang="en-US" altLang="ja-JP" sz="2400" b="1" dirty="0">
              <a:latin typeface="メイリオ"/>
              <a:ea typeface="メイリオ"/>
              <a:cs typeface="メイリオ"/>
            </a:endParaRPr>
          </a:p>
          <a:p>
            <a:r>
              <a:rPr lang="ja-JP" altLang="ja-JP" sz="2400" b="1" dirty="0" smtClean="0">
                <a:latin typeface="メイリオ"/>
                <a:ea typeface="メイリオ"/>
                <a:cs typeface="メイリオ"/>
              </a:rPr>
              <a:t>　</a:t>
            </a:r>
            <a:r>
              <a:rPr lang="ja-JP" altLang="en-US" sz="2400" b="1" dirty="0" smtClean="0">
                <a:latin typeface="メイリオ"/>
                <a:ea typeface="メイリオ"/>
                <a:cs typeface="メイリオ"/>
              </a:rPr>
              <a:t>　</a:t>
            </a:r>
            <a:r>
              <a:rPr lang="en-US" altLang="ja-JP" sz="2400" b="1" dirty="0" smtClean="0">
                <a:latin typeface="メイリオ"/>
                <a:ea typeface="メイリオ"/>
                <a:cs typeface="メイリオ"/>
              </a:rPr>
              <a:t>  </a:t>
            </a:r>
            <a:r>
              <a:rPr lang="en-US" altLang="ja-JP" sz="2400" b="1" u="sng" dirty="0" smtClean="0">
                <a:latin typeface="メイリオ"/>
                <a:ea typeface="メイリオ"/>
                <a:cs typeface="メイリオ"/>
              </a:rPr>
              <a:t>LGBT</a:t>
            </a:r>
            <a:r>
              <a:rPr lang="ja-JP" altLang="en-US" sz="2400" b="1" u="sng" dirty="0" smtClean="0">
                <a:latin typeface="メイリオ"/>
                <a:ea typeface="メイリオ"/>
                <a:cs typeface="メイリオ"/>
              </a:rPr>
              <a:t>であることを</a:t>
            </a:r>
            <a:r>
              <a:rPr lang="ja-JP" altLang="en-US" sz="2400" b="1" u="sng" dirty="0">
                <a:latin typeface="メイリオ"/>
                <a:ea typeface="メイリオ"/>
                <a:cs typeface="メイリオ"/>
              </a:rPr>
              <a:t>前提</a:t>
            </a:r>
            <a:r>
              <a:rPr lang="ja-JP" altLang="en-US" sz="2400" b="1" u="sng" dirty="0" smtClean="0">
                <a:latin typeface="メイリオ"/>
                <a:ea typeface="メイリオ"/>
                <a:cs typeface="メイリオ"/>
              </a:rPr>
              <a:t>とし、</a:t>
            </a:r>
            <a:r>
              <a:rPr lang="en-US" altLang="ja-JP" sz="2400" b="1" u="sng" dirty="0" smtClean="0">
                <a:latin typeface="メイリオ"/>
                <a:ea typeface="メイリオ"/>
                <a:cs typeface="メイリオ"/>
              </a:rPr>
              <a:t>LGBT</a:t>
            </a:r>
            <a:r>
              <a:rPr lang="ja-JP" altLang="en-US" sz="2400" b="1" u="sng" dirty="0" smtClean="0">
                <a:latin typeface="メイリオ"/>
                <a:ea typeface="メイリオ"/>
                <a:cs typeface="メイリオ"/>
              </a:rPr>
              <a:t>でないこと</a:t>
            </a:r>
            <a:endParaRPr lang="en-US" altLang="ja-JP" sz="2400" b="1" u="sng" dirty="0" smtClean="0">
              <a:latin typeface="メイリオ"/>
              <a:ea typeface="メイリオ"/>
              <a:cs typeface="メイリオ"/>
            </a:endParaRPr>
          </a:p>
          <a:p>
            <a:r>
              <a:rPr lang="en-US" altLang="ja-JP" sz="2400" b="1" dirty="0">
                <a:latin typeface="メイリオ"/>
                <a:ea typeface="メイリオ"/>
                <a:cs typeface="メイリオ"/>
              </a:rPr>
              <a:t> </a:t>
            </a:r>
            <a:r>
              <a:rPr lang="en-US" altLang="ja-JP" sz="2400" b="1" dirty="0" smtClean="0">
                <a:latin typeface="メイリオ"/>
                <a:ea typeface="メイリオ"/>
                <a:cs typeface="メイリオ"/>
              </a:rPr>
              <a:t>       </a:t>
            </a:r>
            <a:r>
              <a:rPr lang="ja-JP" altLang="en-US" sz="2400" b="1" u="sng" dirty="0" smtClean="0">
                <a:latin typeface="メイリオ"/>
                <a:ea typeface="メイリオ"/>
                <a:cs typeface="メイリオ"/>
              </a:rPr>
              <a:t>を決めつけた発言や対応をしないこと</a:t>
            </a:r>
            <a:r>
              <a:rPr lang="ja-JP" altLang="en-US" sz="2400" b="1" u="sng" dirty="0">
                <a:latin typeface="メイリオ"/>
                <a:ea typeface="メイリオ"/>
                <a:cs typeface="メイリオ"/>
              </a:rPr>
              <a:t>が望まれます。</a:t>
            </a:r>
          </a:p>
          <a:p>
            <a:endParaRPr lang="en-US" altLang="ja-JP" sz="2000" dirty="0" smtClean="0">
              <a:latin typeface="メイリオ"/>
              <a:ea typeface="メイリオ"/>
              <a:cs typeface="メイリオ"/>
            </a:endParaRPr>
          </a:p>
        </p:txBody>
      </p:sp>
      <p:sp>
        <p:nvSpPr>
          <p:cNvPr id="12"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51</a:t>
            </a:fld>
            <a:endParaRPr kumimoji="1" lang="ja-JP" altLang="en-US" dirty="0"/>
          </a:p>
        </p:txBody>
      </p:sp>
    </p:spTree>
    <p:extLst>
      <p:ext uri="{BB962C8B-B14F-4D97-AF65-F5344CB8AC3E}">
        <p14:creationId xmlns:p14="http://schemas.microsoft.com/office/powerpoint/2010/main" val="78105418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 xmlns:a16="http://schemas.microsoft.com/office/drawing/2014/main" id="{B72F74E8-AB7A-4E29-91C3-7644AB9331DE}"/>
              </a:ext>
            </a:extLst>
          </p:cNvPr>
          <p:cNvSpPr/>
          <p:nvPr/>
        </p:nvSpPr>
        <p:spPr>
          <a:xfrm>
            <a:off x="0" y="16543"/>
            <a:ext cx="7279761" cy="1251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latin typeface="メイリオ"/>
              <a:ea typeface="メイリオ"/>
              <a:cs typeface="メイリオ"/>
            </a:endParaRPr>
          </a:p>
        </p:txBody>
      </p:sp>
      <p:cxnSp>
        <p:nvCxnSpPr>
          <p:cNvPr id="9" name="直線コネクタ 8"/>
          <p:cNvCxnSpPr/>
          <p:nvPr/>
        </p:nvCxnSpPr>
        <p:spPr>
          <a:xfrm>
            <a:off x="265792" y="606424"/>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36260" y="96774"/>
            <a:ext cx="7503269" cy="461665"/>
          </a:xfrm>
          <a:prstGeom prst="rect">
            <a:avLst/>
          </a:prstGeom>
          <a:noFill/>
        </p:spPr>
        <p:txBody>
          <a:bodyPr wrap="square" rtlCol="0">
            <a:spAutoFit/>
          </a:bodyPr>
          <a:lstStyle/>
          <a:p>
            <a:r>
              <a:rPr lang="ja-JP" altLang="en-US" sz="2400" b="1" dirty="0">
                <a:latin typeface="メイリオ"/>
                <a:ea typeface="メイリオ"/>
                <a:cs typeface="メイリオ"/>
              </a:rPr>
              <a:t>まとめ</a:t>
            </a:r>
            <a:r>
              <a:rPr lang="ja-JP" altLang="en-US" sz="2400" b="1" dirty="0" smtClean="0">
                <a:latin typeface="メイリオ"/>
                <a:ea typeface="メイリオ"/>
                <a:cs typeface="メイリオ"/>
              </a:rPr>
              <a:t>：</a:t>
            </a:r>
            <a:r>
              <a:rPr lang="en-US" altLang="ja-JP" sz="2400" b="1" dirty="0" smtClean="0">
                <a:latin typeface="メイリオ"/>
                <a:ea typeface="メイリオ"/>
                <a:cs typeface="メイリオ"/>
              </a:rPr>
              <a:t>LGBT</a:t>
            </a:r>
            <a:r>
              <a:rPr lang="ja-JP" altLang="en-US" sz="2400" b="1" dirty="0" smtClean="0">
                <a:latin typeface="メイリオ"/>
                <a:ea typeface="メイリオ"/>
                <a:cs typeface="メイリオ"/>
              </a:rPr>
              <a:t>の就活生と企業</a:t>
            </a:r>
            <a:endParaRPr lang="ja-JP" altLang="en-US" sz="2400" b="1" dirty="0">
              <a:latin typeface="メイリオ"/>
              <a:ea typeface="メイリオ"/>
              <a:cs typeface="メイリオ"/>
            </a:endParaRPr>
          </a:p>
        </p:txBody>
      </p:sp>
      <p:sp>
        <p:nvSpPr>
          <p:cNvPr id="14" name="テキスト ボックス 13"/>
          <p:cNvSpPr txBox="1"/>
          <p:nvPr/>
        </p:nvSpPr>
        <p:spPr>
          <a:xfrm>
            <a:off x="0" y="811197"/>
            <a:ext cx="9144000" cy="5016758"/>
          </a:xfrm>
          <a:prstGeom prst="rect">
            <a:avLst/>
          </a:prstGeom>
          <a:noFill/>
        </p:spPr>
        <p:txBody>
          <a:bodyPr wrap="square" rtlCol="0">
            <a:spAutoFit/>
          </a:bodyPr>
          <a:lstStyle/>
          <a:p>
            <a:r>
              <a:rPr lang="ja-JP" altLang="en-US" sz="2000" dirty="0" smtClean="0">
                <a:latin typeface="メイリオ"/>
                <a:ea typeface="メイリオ"/>
                <a:cs typeface="メイリオ"/>
              </a:rPr>
              <a:t>３　選考</a:t>
            </a:r>
            <a:r>
              <a:rPr lang="ja-JP" altLang="en-US" sz="2000" dirty="0">
                <a:latin typeface="メイリオ"/>
                <a:ea typeface="メイリオ"/>
                <a:cs typeface="メイリオ"/>
              </a:rPr>
              <a:t>時に応募企業へ</a:t>
            </a:r>
            <a:r>
              <a:rPr lang="ja-JP" altLang="en-US" sz="2000" dirty="0" smtClean="0">
                <a:latin typeface="メイリオ"/>
                <a:ea typeface="メイリオ"/>
                <a:cs typeface="メイリオ"/>
              </a:rPr>
              <a:t>カミングアウトを希望しない背景には、</a:t>
            </a:r>
            <a:endParaRPr lang="en-US" altLang="ja-JP" sz="2000" dirty="0" smtClean="0">
              <a:latin typeface="メイリオ"/>
              <a:ea typeface="メイリオ"/>
              <a:cs typeface="メイリオ"/>
            </a:endParaRPr>
          </a:p>
          <a:p>
            <a:r>
              <a:rPr lang="en-US" altLang="ja-JP" sz="2000" dirty="0">
                <a:latin typeface="メイリオ"/>
                <a:ea typeface="メイリオ"/>
                <a:cs typeface="メイリオ"/>
              </a:rPr>
              <a:t> </a:t>
            </a:r>
            <a:r>
              <a:rPr lang="en-US" altLang="ja-JP" sz="2000" dirty="0" smtClean="0">
                <a:latin typeface="メイリオ"/>
                <a:ea typeface="メイリオ"/>
                <a:cs typeface="メイリオ"/>
              </a:rPr>
              <a:t>     </a:t>
            </a:r>
            <a:r>
              <a:rPr lang="ja-JP" altLang="en-US" sz="2000" dirty="0" smtClean="0">
                <a:latin typeface="メイリオ"/>
                <a:ea typeface="メイリオ"/>
                <a:cs typeface="メイリオ"/>
              </a:rPr>
              <a:t>カミングアウト</a:t>
            </a:r>
            <a:r>
              <a:rPr lang="ja-JP" altLang="en-US" sz="2000" dirty="0">
                <a:latin typeface="メイリオ"/>
                <a:ea typeface="メイリオ"/>
                <a:cs typeface="メイリオ"/>
              </a:rPr>
              <a:t>による</a:t>
            </a:r>
            <a:r>
              <a:rPr lang="ja-JP" altLang="en-US" sz="2000" dirty="0" smtClean="0">
                <a:latin typeface="メイリオ"/>
                <a:ea typeface="メイリオ"/>
                <a:cs typeface="メイリオ"/>
              </a:rPr>
              <a:t>不利益への恐れがみられた。</a:t>
            </a:r>
            <a:endParaRPr lang="en-US" altLang="ja-JP" sz="2000" dirty="0" smtClean="0">
              <a:latin typeface="メイリオ"/>
              <a:ea typeface="メイリオ"/>
              <a:cs typeface="メイリオ"/>
            </a:endParaRPr>
          </a:p>
          <a:p>
            <a:r>
              <a:rPr lang="en-US" altLang="ja-JP" sz="2000" dirty="0">
                <a:latin typeface="メイリオ"/>
                <a:ea typeface="メイリオ"/>
                <a:cs typeface="メイリオ"/>
              </a:rPr>
              <a:t> </a:t>
            </a:r>
            <a:r>
              <a:rPr lang="en-US" altLang="ja-JP" sz="2000" dirty="0" smtClean="0">
                <a:latin typeface="メイリオ"/>
                <a:ea typeface="メイリオ"/>
                <a:cs typeface="メイリオ"/>
              </a:rPr>
              <a:t>     </a:t>
            </a:r>
            <a:r>
              <a:rPr lang="ja-JP" altLang="en-US" sz="2000" dirty="0" smtClean="0">
                <a:latin typeface="メイリオ"/>
                <a:ea typeface="メイリオ"/>
                <a:cs typeface="メイリオ"/>
              </a:rPr>
              <a:t>なお、就活時に過半数が</a:t>
            </a:r>
            <a:r>
              <a:rPr lang="en-US" altLang="ja-JP" sz="2000" dirty="0" smtClean="0">
                <a:latin typeface="メイリオ"/>
                <a:ea typeface="メイリオ"/>
                <a:cs typeface="メイリオ"/>
              </a:rPr>
              <a:t>LGBT</a:t>
            </a:r>
            <a:r>
              <a:rPr lang="ja-JP" altLang="en-US" sz="2000" dirty="0" smtClean="0">
                <a:latin typeface="メイリオ"/>
                <a:ea typeface="メイリオ"/>
                <a:cs typeface="メイリオ"/>
              </a:rPr>
              <a:t>施策を行う企業を１社も知らない。</a:t>
            </a:r>
            <a:endParaRPr lang="ja-JP" altLang="en-US" sz="2000" dirty="0">
              <a:latin typeface="メイリオ"/>
              <a:ea typeface="メイリオ"/>
              <a:cs typeface="メイリオ"/>
            </a:endParaRPr>
          </a:p>
          <a:p>
            <a:endParaRPr lang="en-US" altLang="ja-JP" sz="2000" dirty="0" smtClean="0">
              <a:latin typeface="メイリオ"/>
              <a:ea typeface="メイリオ"/>
              <a:cs typeface="メイリオ"/>
            </a:endParaRPr>
          </a:p>
          <a:p>
            <a:r>
              <a:rPr lang="ja-JP" altLang="ja-JP" sz="2000" dirty="0">
                <a:latin typeface="メイリオ"/>
                <a:ea typeface="メイリオ"/>
                <a:cs typeface="メイリオ"/>
              </a:rPr>
              <a:t>　</a:t>
            </a:r>
            <a:r>
              <a:rPr lang="ja-JP" altLang="en-US" sz="2000" dirty="0" smtClean="0">
                <a:latin typeface="メイリオ"/>
                <a:ea typeface="メイリオ"/>
                <a:cs typeface="メイリオ"/>
              </a:rPr>
              <a:t>　</a:t>
            </a:r>
            <a:r>
              <a:rPr lang="en-US" altLang="ja-JP" sz="2400" b="1" u="sng" dirty="0" smtClean="0">
                <a:latin typeface="メイリオ"/>
                <a:ea typeface="メイリオ"/>
                <a:cs typeface="メイリオ"/>
              </a:rPr>
              <a:t>→</a:t>
            </a:r>
            <a:r>
              <a:rPr lang="ja-JP" altLang="en-US" sz="2400" b="1" u="sng" dirty="0" smtClean="0">
                <a:latin typeface="メイリオ"/>
                <a:ea typeface="メイリオ"/>
                <a:cs typeface="メイリオ"/>
              </a:rPr>
              <a:t>企業</a:t>
            </a:r>
            <a:r>
              <a:rPr lang="ja-JP" altLang="en-US" sz="2400" b="1" u="sng" dirty="0">
                <a:latin typeface="メイリオ"/>
                <a:ea typeface="メイリオ"/>
                <a:cs typeface="メイリオ"/>
              </a:rPr>
              <a:t>の</a:t>
            </a:r>
            <a:r>
              <a:rPr lang="en-US" altLang="ja-JP" sz="2400" b="1" u="sng" dirty="0" smtClean="0">
                <a:latin typeface="メイリオ"/>
                <a:ea typeface="メイリオ"/>
                <a:cs typeface="メイリオ"/>
              </a:rPr>
              <a:t>LGBT</a:t>
            </a:r>
            <a:r>
              <a:rPr lang="ja-JP" altLang="en-US" sz="2400" b="1" u="sng" dirty="0" smtClean="0">
                <a:latin typeface="メイリオ"/>
                <a:ea typeface="メイリオ"/>
                <a:cs typeface="メイリオ"/>
              </a:rPr>
              <a:t>への取り組みを学生・就活生へ発信すること</a:t>
            </a:r>
            <a:endParaRPr lang="en-US" altLang="ja-JP" sz="2400" b="1" u="sng" dirty="0" smtClean="0">
              <a:latin typeface="メイリオ"/>
              <a:ea typeface="メイリオ"/>
              <a:cs typeface="メイリオ"/>
            </a:endParaRPr>
          </a:p>
          <a:p>
            <a:r>
              <a:rPr lang="ja-JP" altLang="ja-JP" sz="2400" b="1" dirty="0">
                <a:latin typeface="メイリオ"/>
                <a:ea typeface="メイリオ"/>
                <a:cs typeface="メイリオ"/>
              </a:rPr>
              <a:t>　</a:t>
            </a:r>
            <a:r>
              <a:rPr lang="ja-JP" altLang="en-US" sz="2400" b="1" dirty="0" smtClean="0">
                <a:latin typeface="メイリオ"/>
                <a:ea typeface="メイリオ"/>
                <a:cs typeface="メイリオ"/>
              </a:rPr>
              <a:t>　</a:t>
            </a:r>
            <a:r>
              <a:rPr lang="en-US" altLang="ja-JP" sz="2400" b="1" dirty="0" smtClean="0">
                <a:latin typeface="メイリオ"/>
                <a:ea typeface="メイリオ"/>
                <a:cs typeface="メイリオ"/>
              </a:rPr>
              <a:t>  </a:t>
            </a:r>
            <a:r>
              <a:rPr lang="ja-JP" altLang="en-US" sz="2400" b="1" u="sng" dirty="0" smtClean="0">
                <a:latin typeface="メイリオ"/>
                <a:ea typeface="メイリオ"/>
                <a:cs typeface="メイリオ"/>
              </a:rPr>
              <a:t>が望まれます</a:t>
            </a:r>
            <a:r>
              <a:rPr lang="ja-JP" altLang="en-US" sz="2400" b="1" u="sng" dirty="0">
                <a:latin typeface="メイリオ"/>
                <a:ea typeface="メイリオ"/>
                <a:cs typeface="メイリオ"/>
              </a:rPr>
              <a:t>。</a:t>
            </a:r>
          </a:p>
          <a:p>
            <a:endParaRPr lang="en-US" altLang="ja-JP" sz="2400" b="1" u="sng" dirty="0" smtClean="0">
              <a:latin typeface="メイリオ"/>
              <a:ea typeface="メイリオ"/>
              <a:cs typeface="メイリオ"/>
            </a:endParaRPr>
          </a:p>
          <a:p>
            <a:endParaRPr lang="en-US" altLang="ja-JP" sz="2000" b="1" u="sng" dirty="0">
              <a:latin typeface="メイリオ"/>
              <a:ea typeface="メイリオ"/>
              <a:cs typeface="メイリオ"/>
            </a:endParaRPr>
          </a:p>
          <a:p>
            <a:r>
              <a:rPr lang="en-US" altLang="en-US" sz="2000" dirty="0" smtClean="0">
                <a:latin typeface="メイリオ"/>
                <a:ea typeface="メイリオ"/>
                <a:cs typeface="メイリオ"/>
              </a:rPr>
              <a:t>４</a:t>
            </a:r>
            <a:r>
              <a:rPr lang="ja-JP" altLang="en-US" sz="2000" dirty="0" smtClean="0">
                <a:latin typeface="メイリオ"/>
                <a:ea typeface="メイリオ"/>
                <a:cs typeface="メイリオ"/>
              </a:rPr>
              <a:t>　</a:t>
            </a:r>
            <a:r>
              <a:rPr lang="ja-JP" altLang="en-US" sz="2000" dirty="0">
                <a:latin typeface="メイリオ"/>
                <a:ea typeface="メイリオ"/>
                <a:cs typeface="メイリオ"/>
              </a:rPr>
              <a:t>選考時のみでなく、内定後、入社後３年間の</a:t>
            </a:r>
            <a:r>
              <a:rPr lang="ja-JP" altLang="en-US" sz="2000" dirty="0" smtClean="0">
                <a:latin typeface="メイリオ"/>
                <a:ea typeface="メイリオ"/>
                <a:cs typeface="メイリオ"/>
              </a:rPr>
              <a:t>定着時も</a:t>
            </a:r>
            <a:r>
              <a:rPr lang="en-US" altLang="ja-JP" sz="2000" dirty="0" smtClean="0">
                <a:latin typeface="メイリオ"/>
                <a:ea typeface="メイリオ"/>
                <a:cs typeface="メイリオ"/>
              </a:rPr>
              <a:t>SOGI</a:t>
            </a:r>
            <a:r>
              <a:rPr lang="ja-JP" altLang="en-US" sz="2000" dirty="0" smtClean="0">
                <a:latin typeface="メイリオ"/>
                <a:ea typeface="メイリオ"/>
                <a:cs typeface="メイリオ"/>
              </a:rPr>
              <a:t>や性別違和に</a:t>
            </a:r>
            <a:endParaRPr lang="en-US" altLang="ja-JP" sz="2000" dirty="0" smtClean="0">
              <a:latin typeface="メイリオ"/>
              <a:ea typeface="メイリオ"/>
              <a:cs typeface="メイリオ"/>
            </a:endParaRPr>
          </a:p>
          <a:p>
            <a:r>
              <a:rPr lang="ja-JP" altLang="ja-JP" sz="2000" dirty="0">
                <a:latin typeface="メイリオ"/>
                <a:ea typeface="メイリオ"/>
                <a:cs typeface="メイリオ"/>
              </a:rPr>
              <a:t>　</a:t>
            </a:r>
            <a:r>
              <a:rPr lang="ja-JP" altLang="en-US" sz="2000" dirty="0" smtClean="0">
                <a:latin typeface="メイリオ"/>
                <a:ea typeface="メイリオ"/>
                <a:cs typeface="メイリオ"/>
              </a:rPr>
              <a:t>　由来した困難</a:t>
            </a:r>
            <a:r>
              <a:rPr lang="ja-JP" altLang="en-US" sz="2000" dirty="0">
                <a:latin typeface="メイリオ"/>
                <a:ea typeface="メイリオ"/>
                <a:cs typeface="メイリオ"/>
              </a:rPr>
              <a:t>等に直面する</a:t>
            </a:r>
            <a:r>
              <a:rPr lang="ja-JP" altLang="en-US" sz="2000" dirty="0" smtClean="0">
                <a:latin typeface="メイリオ"/>
                <a:ea typeface="メイリオ"/>
                <a:cs typeface="メイリオ"/>
              </a:rPr>
              <a:t>。</a:t>
            </a:r>
            <a:endParaRPr lang="en-US" altLang="ja-JP" sz="2000" dirty="0" smtClean="0">
              <a:latin typeface="メイリオ"/>
              <a:ea typeface="メイリオ"/>
              <a:cs typeface="メイリオ"/>
            </a:endParaRPr>
          </a:p>
          <a:p>
            <a:r>
              <a:rPr lang="ja-JP" altLang="ja-JP" sz="2000" dirty="0">
                <a:latin typeface="メイリオ"/>
                <a:ea typeface="メイリオ"/>
                <a:cs typeface="メイリオ"/>
              </a:rPr>
              <a:t>　</a:t>
            </a:r>
            <a:r>
              <a:rPr lang="ja-JP" altLang="en-US" sz="2000" dirty="0" smtClean="0">
                <a:latin typeface="メイリオ"/>
                <a:ea typeface="メイリオ"/>
                <a:cs typeface="メイリオ"/>
              </a:rPr>
              <a:t>　その</a:t>
            </a:r>
            <a:r>
              <a:rPr lang="ja-JP" altLang="en-US" sz="2000" dirty="0">
                <a:latin typeface="メイリオ"/>
                <a:ea typeface="メイリオ"/>
                <a:cs typeface="メイリオ"/>
              </a:rPr>
              <a:t>ことは職場への愛着の低下や、退職</a:t>
            </a:r>
            <a:r>
              <a:rPr lang="ja-JP" altLang="en-US" sz="2000" dirty="0" smtClean="0">
                <a:latin typeface="メイリオ"/>
                <a:ea typeface="メイリオ"/>
                <a:cs typeface="メイリオ"/>
              </a:rPr>
              <a:t>にもつながって</a:t>
            </a:r>
            <a:r>
              <a:rPr lang="ja-JP" altLang="en-US" sz="2000" dirty="0">
                <a:latin typeface="メイリオ"/>
                <a:ea typeface="メイリオ"/>
                <a:cs typeface="メイリオ"/>
              </a:rPr>
              <a:t>いる</a:t>
            </a:r>
            <a:r>
              <a:rPr lang="ja-JP" altLang="en-US" sz="2000" dirty="0" smtClean="0">
                <a:latin typeface="メイリオ"/>
                <a:ea typeface="メイリオ"/>
                <a:cs typeface="メイリオ"/>
              </a:rPr>
              <a:t>。</a:t>
            </a:r>
            <a:endParaRPr lang="en-US" altLang="ja-JP" sz="2000" dirty="0" smtClean="0">
              <a:latin typeface="メイリオ"/>
              <a:ea typeface="メイリオ"/>
              <a:cs typeface="メイリオ"/>
            </a:endParaRPr>
          </a:p>
          <a:p>
            <a:endParaRPr lang="en-US" altLang="ja-JP" sz="2000" dirty="0">
              <a:latin typeface="メイリオ"/>
              <a:ea typeface="メイリオ"/>
              <a:cs typeface="メイリオ"/>
            </a:endParaRPr>
          </a:p>
          <a:p>
            <a:r>
              <a:rPr lang="ja-JP" altLang="en-US" sz="2000" b="1" dirty="0" smtClean="0">
                <a:latin typeface="メイリオ"/>
                <a:ea typeface="メイリオ"/>
                <a:cs typeface="メイリオ"/>
              </a:rPr>
              <a:t>　　</a:t>
            </a:r>
            <a:r>
              <a:rPr lang="en-US" altLang="ja-JP" sz="2400" b="1" u="sng" dirty="0" smtClean="0">
                <a:latin typeface="メイリオ"/>
                <a:ea typeface="メイリオ"/>
                <a:cs typeface="メイリオ"/>
              </a:rPr>
              <a:t>→</a:t>
            </a:r>
            <a:r>
              <a:rPr lang="ja-JP" altLang="en-US" sz="2400" b="1" u="sng" dirty="0" smtClean="0">
                <a:latin typeface="メイリオ"/>
                <a:ea typeface="メイリオ"/>
                <a:cs typeface="メイリオ"/>
              </a:rPr>
              <a:t>職場への定着の</a:t>
            </a:r>
            <a:r>
              <a:rPr lang="ja-JP" altLang="en-US" sz="2400" b="1" u="sng" dirty="0">
                <a:latin typeface="メイリオ"/>
                <a:ea typeface="メイリオ"/>
                <a:cs typeface="メイリオ"/>
              </a:rPr>
              <a:t>ためにも、人事担当者・面接官の理解</a:t>
            </a:r>
            <a:r>
              <a:rPr lang="ja-JP" altLang="en-US" sz="2400" b="1" u="sng" dirty="0" smtClean="0">
                <a:latin typeface="メイリオ"/>
                <a:ea typeface="メイリオ"/>
                <a:cs typeface="メイリオ"/>
              </a:rPr>
              <a:t>のみ</a:t>
            </a:r>
            <a:endParaRPr lang="en-US" altLang="ja-JP" sz="2400" b="1" dirty="0" smtClean="0">
              <a:latin typeface="メイリオ"/>
              <a:ea typeface="メイリオ"/>
              <a:cs typeface="メイリオ"/>
            </a:endParaRPr>
          </a:p>
          <a:p>
            <a:r>
              <a:rPr lang="ja-JP" altLang="ja-JP" sz="2400" b="1" dirty="0">
                <a:latin typeface="メイリオ"/>
                <a:ea typeface="メイリオ"/>
                <a:cs typeface="メイリオ"/>
              </a:rPr>
              <a:t>　</a:t>
            </a:r>
            <a:r>
              <a:rPr lang="ja-JP" altLang="en-US" sz="2400" b="1" dirty="0" smtClean="0">
                <a:latin typeface="メイリオ"/>
                <a:ea typeface="メイリオ"/>
                <a:cs typeface="メイリオ"/>
              </a:rPr>
              <a:t>　  </a:t>
            </a:r>
            <a:r>
              <a:rPr lang="ja-JP" altLang="en-US" sz="2400" b="1" u="sng" dirty="0" smtClean="0">
                <a:latin typeface="メイリオ"/>
                <a:ea typeface="メイリオ"/>
                <a:cs typeface="メイリオ"/>
              </a:rPr>
              <a:t>でなく</a:t>
            </a:r>
            <a:r>
              <a:rPr lang="ja-JP" altLang="en-US" sz="2400" b="1" u="sng" dirty="0">
                <a:latin typeface="メイリオ"/>
                <a:ea typeface="メイリオ"/>
                <a:cs typeface="メイリオ"/>
              </a:rPr>
              <a:t>、職場全体の理解</a:t>
            </a:r>
            <a:r>
              <a:rPr lang="ja-JP" altLang="en-US" sz="2400" b="1" u="sng" dirty="0" smtClean="0">
                <a:latin typeface="メイリオ"/>
                <a:ea typeface="メイリオ"/>
                <a:cs typeface="メイリオ"/>
              </a:rPr>
              <a:t>促進・対応が望まれます。</a:t>
            </a:r>
            <a:endParaRPr lang="ja-JP" altLang="en-US" sz="2400" b="1" u="sng" dirty="0">
              <a:latin typeface="メイリオ"/>
              <a:ea typeface="メイリオ"/>
              <a:cs typeface="メイリオ"/>
            </a:endParaRPr>
          </a:p>
          <a:p>
            <a:endParaRPr lang="en-US" altLang="ja-JP" sz="2000" dirty="0" smtClean="0">
              <a:latin typeface="メイリオ"/>
              <a:ea typeface="メイリオ"/>
              <a:cs typeface="メイリオ"/>
            </a:endParaRPr>
          </a:p>
        </p:txBody>
      </p:sp>
      <p:sp>
        <p:nvSpPr>
          <p:cNvPr id="12"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52</a:t>
            </a:fld>
            <a:endParaRPr kumimoji="1" lang="ja-JP" altLang="en-US" dirty="0"/>
          </a:p>
        </p:txBody>
      </p:sp>
    </p:spTree>
    <p:extLst>
      <p:ext uri="{BB962C8B-B14F-4D97-AF65-F5344CB8AC3E}">
        <p14:creationId xmlns:p14="http://schemas.microsoft.com/office/powerpoint/2010/main" val="106144813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 xmlns:a16="http://schemas.microsoft.com/office/drawing/2014/main" id="{B72F74E8-AB7A-4E29-91C3-7644AB9331DE}"/>
              </a:ext>
            </a:extLst>
          </p:cNvPr>
          <p:cNvSpPr/>
          <p:nvPr/>
        </p:nvSpPr>
        <p:spPr>
          <a:xfrm>
            <a:off x="0" y="16543"/>
            <a:ext cx="7279761" cy="1251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latin typeface="メイリオ"/>
              <a:ea typeface="メイリオ"/>
              <a:cs typeface="メイリオ"/>
            </a:endParaRPr>
          </a:p>
        </p:txBody>
      </p:sp>
      <p:cxnSp>
        <p:nvCxnSpPr>
          <p:cNvPr id="9" name="直線コネクタ 8"/>
          <p:cNvCxnSpPr/>
          <p:nvPr/>
        </p:nvCxnSpPr>
        <p:spPr>
          <a:xfrm>
            <a:off x="265792" y="606424"/>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36260" y="96774"/>
            <a:ext cx="8715689" cy="461665"/>
          </a:xfrm>
          <a:prstGeom prst="rect">
            <a:avLst/>
          </a:prstGeom>
          <a:noFill/>
        </p:spPr>
        <p:txBody>
          <a:bodyPr wrap="square" rtlCol="0">
            <a:spAutoFit/>
          </a:bodyPr>
          <a:lstStyle/>
          <a:p>
            <a:r>
              <a:rPr lang="ja-JP" altLang="en-US" sz="2400" b="1" dirty="0">
                <a:latin typeface="メイリオ"/>
                <a:ea typeface="メイリオ"/>
                <a:cs typeface="メイリオ"/>
              </a:rPr>
              <a:t>まとめ：</a:t>
            </a:r>
            <a:r>
              <a:rPr lang="en-US" altLang="ja-JP" sz="2400" b="1" dirty="0">
                <a:latin typeface="メイリオ"/>
                <a:ea typeface="メイリオ"/>
                <a:cs typeface="メイリオ"/>
              </a:rPr>
              <a:t>LGBT</a:t>
            </a:r>
            <a:r>
              <a:rPr lang="ja-JP" altLang="en-US" sz="2400" b="1" dirty="0">
                <a:latin typeface="メイリオ"/>
                <a:ea typeface="メイリオ"/>
                <a:cs typeface="メイリオ"/>
              </a:rPr>
              <a:t>の就労</a:t>
            </a:r>
            <a:r>
              <a:rPr lang="ja-JP" altLang="en-US" sz="2400" b="1" dirty="0" smtClean="0">
                <a:latin typeface="メイリオ"/>
                <a:ea typeface="メイリオ"/>
                <a:cs typeface="メイリオ"/>
              </a:rPr>
              <a:t>支援について</a:t>
            </a:r>
            <a:endParaRPr lang="ja-JP" altLang="en-US" sz="2400" b="1" dirty="0">
              <a:latin typeface="メイリオ"/>
              <a:ea typeface="メイリオ"/>
              <a:cs typeface="メイリオ"/>
            </a:endParaRPr>
          </a:p>
        </p:txBody>
      </p:sp>
      <p:sp>
        <p:nvSpPr>
          <p:cNvPr id="14" name="テキスト ボックス 13"/>
          <p:cNvSpPr txBox="1"/>
          <p:nvPr/>
        </p:nvSpPr>
        <p:spPr>
          <a:xfrm>
            <a:off x="0" y="1456637"/>
            <a:ext cx="8951949" cy="3662541"/>
          </a:xfrm>
          <a:prstGeom prst="rect">
            <a:avLst/>
          </a:prstGeom>
          <a:noFill/>
        </p:spPr>
        <p:txBody>
          <a:bodyPr wrap="square" rtlCol="0">
            <a:spAutoFit/>
          </a:bodyPr>
          <a:lstStyle/>
          <a:p>
            <a:r>
              <a:rPr lang="ja-JP" altLang="en-US" sz="2000" dirty="0" smtClean="0">
                <a:latin typeface="メイリオ"/>
                <a:ea typeface="メイリオ"/>
                <a:cs typeface="メイリオ"/>
              </a:rPr>
              <a:t>１　</a:t>
            </a:r>
            <a:r>
              <a:rPr lang="ja-JP" altLang="en-US" sz="2000" dirty="0">
                <a:latin typeface="メイリオ"/>
                <a:ea typeface="メイリオ"/>
                <a:cs typeface="メイリオ"/>
              </a:rPr>
              <a:t>就活時に就労支援機関へ相談していない性的マイノリティは</a:t>
            </a:r>
            <a:r>
              <a:rPr lang="en-US" altLang="ja-JP" sz="2000" dirty="0">
                <a:latin typeface="メイリオ"/>
                <a:ea typeface="メイリオ"/>
                <a:cs typeface="メイリオ"/>
              </a:rPr>
              <a:t>96%</a:t>
            </a:r>
            <a:r>
              <a:rPr lang="ja-JP" altLang="en-US" sz="2000" dirty="0" smtClean="0">
                <a:latin typeface="メイリオ"/>
                <a:ea typeface="メイリオ"/>
                <a:cs typeface="メイリオ"/>
              </a:rPr>
              <a:t>。</a:t>
            </a:r>
            <a:endParaRPr lang="en-US" altLang="ja-JP" sz="2000" dirty="0" smtClean="0">
              <a:latin typeface="メイリオ"/>
              <a:ea typeface="メイリオ"/>
              <a:cs typeface="メイリオ"/>
            </a:endParaRPr>
          </a:p>
          <a:p>
            <a:r>
              <a:rPr lang="en-US" altLang="ja-JP" sz="2000" dirty="0">
                <a:latin typeface="メイリオ"/>
                <a:ea typeface="メイリオ"/>
                <a:cs typeface="メイリオ"/>
              </a:rPr>
              <a:t> </a:t>
            </a:r>
            <a:r>
              <a:rPr lang="en-US" altLang="ja-JP" sz="2000" dirty="0" smtClean="0">
                <a:latin typeface="メイリオ"/>
                <a:ea typeface="メイリオ"/>
                <a:cs typeface="メイリオ"/>
              </a:rPr>
              <a:t>     </a:t>
            </a:r>
            <a:r>
              <a:rPr lang="ja-JP" altLang="en-US" sz="2000" dirty="0" smtClean="0">
                <a:latin typeface="メイリオ"/>
                <a:ea typeface="メイリオ"/>
                <a:cs typeface="メイリオ"/>
              </a:rPr>
              <a:t>その</a:t>
            </a:r>
            <a:r>
              <a:rPr lang="ja-JP" altLang="en-US" sz="2000" dirty="0">
                <a:latin typeface="メイリオ"/>
                <a:ea typeface="メイリオ"/>
                <a:cs typeface="メイリオ"/>
              </a:rPr>
              <a:t>背景には、相談場所がわからないこと、支援がされないのではと</a:t>
            </a:r>
            <a:r>
              <a:rPr lang="ja-JP" altLang="en-US" sz="2000" dirty="0" smtClean="0">
                <a:latin typeface="メイリオ"/>
                <a:ea typeface="メイリオ"/>
                <a:cs typeface="メイリオ"/>
              </a:rPr>
              <a:t>の</a:t>
            </a:r>
            <a:endParaRPr lang="en-US" altLang="ja-JP" sz="2000" dirty="0" smtClean="0">
              <a:latin typeface="メイリオ"/>
              <a:ea typeface="メイリオ"/>
              <a:cs typeface="メイリオ"/>
            </a:endParaRPr>
          </a:p>
          <a:p>
            <a:r>
              <a:rPr lang="en-US" altLang="ja-JP" sz="2000" dirty="0">
                <a:latin typeface="メイリオ"/>
                <a:ea typeface="メイリオ"/>
                <a:cs typeface="メイリオ"/>
              </a:rPr>
              <a:t> </a:t>
            </a:r>
            <a:r>
              <a:rPr lang="en-US" altLang="ja-JP" sz="2000" dirty="0" smtClean="0">
                <a:latin typeface="メイリオ"/>
                <a:ea typeface="メイリオ"/>
                <a:cs typeface="メイリオ"/>
              </a:rPr>
              <a:t>     </a:t>
            </a:r>
            <a:r>
              <a:rPr lang="ja-JP" altLang="en-US" sz="2000" dirty="0" smtClean="0">
                <a:latin typeface="メイリオ"/>
                <a:ea typeface="メイリオ"/>
                <a:cs typeface="メイリオ"/>
              </a:rPr>
              <a:t>不安</a:t>
            </a:r>
            <a:r>
              <a:rPr lang="ja-JP" altLang="en-US" sz="2000" dirty="0">
                <a:latin typeface="メイリオ"/>
                <a:ea typeface="メイリオ"/>
                <a:cs typeface="メイリオ"/>
              </a:rPr>
              <a:t>等が</a:t>
            </a:r>
            <a:r>
              <a:rPr lang="ja-JP" altLang="en-US" sz="2000" dirty="0" smtClean="0">
                <a:latin typeface="メイリオ"/>
                <a:ea typeface="メイリオ"/>
                <a:cs typeface="メイリオ"/>
              </a:rPr>
              <a:t>挙げられます。</a:t>
            </a:r>
            <a:endParaRPr lang="en-US" altLang="ja-JP" sz="2000" dirty="0" smtClean="0">
              <a:latin typeface="メイリオ"/>
              <a:ea typeface="メイリオ"/>
              <a:cs typeface="メイリオ"/>
            </a:endParaRPr>
          </a:p>
          <a:p>
            <a:endParaRPr lang="en-US" altLang="ja-JP" sz="2000" dirty="0" smtClean="0">
              <a:latin typeface="メイリオ"/>
              <a:ea typeface="メイリオ"/>
              <a:cs typeface="メイリオ"/>
            </a:endParaRPr>
          </a:p>
          <a:p>
            <a:r>
              <a:rPr lang="ja-JP" altLang="ja-JP" sz="2000" dirty="0">
                <a:latin typeface="メイリオ"/>
                <a:ea typeface="メイリオ"/>
                <a:cs typeface="メイリオ"/>
              </a:rPr>
              <a:t> </a:t>
            </a:r>
            <a:r>
              <a:rPr lang="ja-JP" altLang="en-US" sz="2000" dirty="0" smtClean="0">
                <a:latin typeface="メイリオ"/>
                <a:ea typeface="メイリオ"/>
                <a:cs typeface="メイリオ"/>
              </a:rPr>
              <a:t>     </a:t>
            </a:r>
            <a:r>
              <a:rPr lang="ja-JP" altLang="en-US" sz="2000" dirty="0">
                <a:latin typeface="メイリオ"/>
                <a:ea typeface="メイリオ"/>
                <a:cs typeface="メイリオ"/>
              </a:rPr>
              <a:t>また、就労支援者</a:t>
            </a:r>
            <a:r>
              <a:rPr lang="ja-JP" altLang="en-US" sz="2000" dirty="0" smtClean="0">
                <a:latin typeface="メイリオ"/>
                <a:ea typeface="メイリオ"/>
                <a:cs typeface="メイリオ"/>
              </a:rPr>
              <a:t>の5</a:t>
            </a:r>
            <a:r>
              <a:rPr lang="en-US" altLang="ja-JP" sz="2000" dirty="0" smtClean="0">
                <a:latin typeface="メイリオ"/>
                <a:ea typeface="メイリオ"/>
                <a:cs typeface="メイリオ"/>
              </a:rPr>
              <a:t>9%</a:t>
            </a:r>
            <a:r>
              <a:rPr lang="ja-JP" altLang="en-US" sz="2000" dirty="0" smtClean="0">
                <a:latin typeface="メイリオ"/>
                <a:ea typeface="メイリオ"/>
                <a:cs typeface="メイリオ"/>
              </a:rPr>
              <a:t>が</a:t>
            </a:r>
            <a:r>
              <a:rPr lang="ja-JP" altLang="en-US" sz="2000" dirty="0">
                <a:latin typeface="メイリオ"/>
                <a:ea typeface="メイリオ"/>
                <a:cs typeface="メイリオ"/>
              </a:rPr>
              <a:t>過去</a:t>
            </a:r>
            <a:r>
              <a:rPr lang="en-US" altLang="ja-JP" sz="2000" dirty="0">
                <a:latin typeface="メイリオ"/>
                <a:ea typeface="メイリオ"/>
                <a:cs typeface="メイリオ"/>
              </a:rPr>
              <a:t>5</a:t>
            </a:r>
            <a:r>
              <a:rPr lang="ja-JP" altLang="en-US" sz="2000" dirty="0">
                <a:latin typeface="メイリオ"/>
                <a:ea typeface="メイリオ"/>
                <a:cs typeface="メイリオ"/>
              </a:rPr>
              <a:t>年に性的マイノリティへの支援経験</a:t>
            </a:r>
            <a:r>
              <a:rPr lang="ja-JP" altLang="en-US" sz="2000" dirty="0" smtClean="0">
                <a:latin typeface="メイリオ"/>
                <a:ea typeface="メイリオ"/>
                <a:cs typeface="メイリオ"/>
              </a:rPr>
              <a:t>が</a:t>
            </a:r>
            <a:endParaRPr lang="en-US" altLang="ja-JP" sz="2000" dirty="0" smtClean="0">
              <a:latin typeface="メイリオ"/>
              <a:ea typeface="メイリオ"/>
              <a:cs typeface="メイリオ"/>
            </a:endParaRPr>
          </a:p>
          <a:p>
            <a:r>
              <a:rPr lang="ja-JP" altLang="ja-JP" sz="2000" dirty="0">
                <a:latin typeface="メイリオ"/>
                <a:ea typeface="メイリオ"/>
                <a:cs typeface="メイリオ"/>
              </a:rPr>
              <a:t>　</a:t>
            </a:r>
            <a:r>
              <a:rPr lang="ja-JP" altLang="en-US" sz="2000" dirty="0" smtClean="0">
                <a:latin typeface="メイリオ"/>
                <a:ea typeface="メイリオ"/>
                <a:cs typeface="メイリオ"/>
              </a:rPr>
              <a:t>　ない</a:t>
            </a:r>
            <a:r>
              <a:rPr lang="ja-JP" altLang="en-US" sz="2000" dirty="0">
                <a:latin typeface="メイリオ"/>
                <a:ea typeface="メイリオ"/>
                <a:cs typeface="メイリオ"/>
              </a:rPr>
              <a:t>ことからも、</a:t>
            </a:r>
            <a:r>
              <a:rPr lang="en-US" altLang="ja-JP" sz="2000" dirty="0">
                <a:latin typeface="メイリオ"/>
                <a:ea typeface="メイリオ"/>
                <a:cs typeface="メイリオ"/>
              </a:rPr>
              <a:t>SOGI</a:t>
            </a:r>
            <a:r>
              <a:rPr lang="ja-JP" altLang="en-US" sz="2000" dirty="0">
                <a:latin typeface="メイリオ"/>
                <a:ea typeface="メイリオ"/>
                <a:cs typeface="メイリオ"/>
              </a:rPr>
              <a:t>に関する相談が少ないことが</a:t>
            </a:r>
            <a:r>
              <a:rPr lang="ja-JP" altLang="en-US" sz="2000" dirty="0" smtClean="0">
                <a:latin typeface="メイリオ"/>
                <a:ea typeface="メイリオ"/>
                <a:cs typeface="メイリオ"/>
              </a:rPr>
              <a:t>わかります。</a:t>
            </a:r>
            <a:endParaRPr lang="ja-JP" altLang="en-US" sz="2000" dirty="0">
              <a:latin typeface="メイリオ"/>
              <a:ea typeface="メイリオ"/>
              <a:cs typeface="メイリオ"/>
            </a:endParaRPr>
          </a:p>
          <a:p>
            <a:endParaRPr lang="en-US" altLang="ja-JP" sz="2000" dirty="0" smtClean="0">
              <a:latin typeface="メイリオ"/>
              <a:ea typeface="メイリオ"/>
              <a:cs typeface="メイリオ"/>
            </a:endParaRPr>
          </a:p>
          <a:p>
            <a:r>
              <a:rPr lang="ja-JP" altLang="ja-JP" sz="2000" dirty="0">
                <a:latin typeface="メイリオ"/>
                <a:ea typeface="メイリオ"/>
                <a:cs typeface="メイリオ"/>
              </a:rPr>
              <a:t>　</a:t>
            </a:r>
            <a:r>
              <a:rPr lang="ja-JP" altLang="en-US" sz="2000" dirty="0" smtClean="0">
                <a:latin typeface="メイリオ"/>
                <a:ea typeface="メイリオ"/>
                <a:cs typeface="メイリオ"/>
              </a:rPr>
              <a:t>　</a:t>
            </a:r>
            <a:r>
              <a:rPr lang="en-US" altLang="ja-JP" sz="2400" b="1" u="sng" dirty="0" smtClean="0">
                <a:latin typeface="メイリオ"/>
                <a:ea typeface="メイリオ"/>
                <a:cs typeface="メイリオ"/>
              </a:rPr>
              <a:t>→</a:t>
            </a:r>
            <a:r>
              <a:rPr lang="ja-JP" altLang="en-US" sz="2400" b="1" u="sng" dirty="0" smtClean="0">
                <a:latin typeface="メイリオ"/>
                <a:ea typeface="メイリオ"/>
                <a:cs typeface="メイリオ"/>
              </a:rPr>
              <a:t>困難を経験しながらも、就労支援に繋がれていない</a:t>
            </a:r>
            <a:r>
              <a:rPr lang="en-US" altLang="ja-JP" sz="2400" b="1" u="sng" dirty="0" smtClean="0">
                <a:latin typeface="メイリオ"/>
                <a:ea typeface="メイリオ"/>
                <a:cs typeface="メイリオ"/>
              </a:rPr>
              <a:t>LGBT</a:t>
            </a:r>
            <a:r>
              <a:rPr lang="ja-JP" altLang="en-US" sz="2400" b="1" u="sng" dirty="0" smtClean="0">
                <a:latin typeface="メイリオ"/>
                <a:ea typeface="メイリオ"/>
                <a:cs typeface="メイリオ"/>
              </a:rPr>
              <a:t>      </a:t>
            </a:r>
            <a:endParaRPr lang="en-US" altLang="ja-JP" sz="2400" b="1" u="sng" dirty="0" smtClean="0">
              <a:latin typeface="メイリオ"/>
              <a:ea typeface="メイリオ"/>
              <a:cs typeface="メイリオ"/>
            </a:endParaRPr>
          </a:p>
          <a:p>
            <a:r>
              <a:rPr lang="ja-JP" altLang="ja-JP" sz="2400" b="1" dirty="0">
                <a:latin typeface="メイリオ"/>
                <a:ea typeface="メイリオ"/>
                <a:cs typeface="メイリオ"/>
              </a:rPr>
              <a:t>　</a:t>
            </a:r>
            <a:r>
              <a:rPr lang="ja-JP" altLang="en-US" sz="2400" b="1" dirty="0" smtClean="0">
                <a:latin typeface="メイリオ"/>
                <a:ea typeface="メイリオ"/>
                <a:cs typeface="メイリオ"/>
              </a:rPr>
              <a:t>　</a:t>
            </a:r>
            <a:r>
              <a:rPr lang="en-US" altLang="ja-JP" sz="2400" b="1" dirty="0" smtClean="0">
                <a:latin typeface="メイリオ"/>
                <a:ea typeface="メイリオ"/>
                <a:cs typeface="メイリオ"/>
              </a:rPr>
              <a:t>  </a:t>
            </a:r>
            <a:r>
              <a:rPr lang="ja-JP" altLang="en-US" sz="2400" b="1" u="sng" dirty="0" smtClean="0">
                <a:latin typeface="メイリオ"/>
                <a:ea typeface="メイリオ"/>
                <a:cs typeface="メイリオ"/>
              </a:rPr>
              <a:t>は多い。就労支援機関が</a:t>
            </a:r>
            <a:r>
              <a:rPr lang="en-US" altLang="ja-JP" sz="2400" b="1" u="sng" dirty="0" smtClean="0">
                <a:latin typeface="メイリオ"/>
                <a:ea typeface="メイリオ"/>
                <a:cs typeface="メイリオ"/>
              </a:rPr>
              <a:t>LGBT</a:t>
            </a:r>
            <a:r>
              <a:rPr lang="ja-JP" altLang="en-US" sz="2400" b="1" u="sng" dirty="0" smtClean="0">
                <a:latin typeface="メイリオ"/>
                <a:ea typeface="メイリオ"/>
                <a:cs typeface="メイリオ"/>
              </a:rPr>
              <a:t>への支援体制を構築するこ</a:t>
            </a:r>
            <a:endParaRPr lang="en-US" altLang="ja-JP" sz="2400" b="1" u="sng" dirty="0" smtClean="0">
              <a:latin typeface="メイリオ"/>
              <a:ea typeface="メイリオ"/>
              <a:cs typeface="メイリオ"/>
            </a:endParaRPr>
          </a:p>
          <a:p>
            <a:r>
              <a:rPr lang="en-US" altLang="ja-JP" sz="2400" b="1" dirty="0">
                <a:latin typeface="メイリオ"/>
                <a:ea typeface="メイリオ"/>
                <a:cs typeface="メイリオ"/>
              </a:rPr>
              <a:t> </a:t>
            </a:r>
            <a:r>
              <a:rPr lang="en-US" altLang="ja-JP" sz="2400" b="1" dirty="0" smtClean="0">
                <a:latin typeface="メイリオ"/>
                <a:ea typeface="メイリオ"/>
                <a:cs typeface="メイリオ"/>
              </a:rPr>
              <a:t>       </a:t>
            </a:r>
            <a:r>
              <a:rPr lang="ja-JP" altLang="en-US" sz="2400" b="1" u="sng" dirty="0" smtClean="0">
                <a:latin typeface="メイリオ"/>
                <a:ea typeface="メイリオ"/>
                <a:cs typeface="メイリオ"/>
              </a:rPr>
              <a:t>と、そして、支援ができる場所の情報提供が望まれます</a:t>
            </a:r>
            <a:r>
              <a:rPr lang="ja-JP" altLang="en-US" sz="2400" b="1" dirty="0" smtClean="0">
                <a:latin typeface="メイリオ"/>
                <a:ea typeface="メイリオ"/>
                <a:cs typeface="メイリオ"/>
              </a:rPr>
              <a:t>。</a:t>
            </a:r>
            <a:endParaRPr lang="en-US" altLang="ja-JP" sz="2400" b="1" dirty="0" smtClean="0">
              <a:latin typeface="メイリオ"/>
              <a:ea typeface="メイリオ"/>
              <a:cs typeface="メイリオ"/>
            </a:endParaRPr>
          </a:p>
          <a:p>
            <a:endParaRPr lang="en-US" altLang="ja-JP" sz="2000" b="1" u="sng" dirty="0" smtClean="0">
              <a:latin typeface="メイリオ"/>
              <a:ea typeface="メイリオ"/>
              <a:cs typeface="メイリオ"/>
            </a:endParaRPr>
          </a:p>
        </p:txBody>
      </p:sp>
      <p:sp>
        <p:nvSpPr>
          <p:cNvPr id="12"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53</a:t>
            </a:fld>
            <a:endParaRPr kumimoji="1" lang="ja-JP" altLang="en-US" dirty="0"/>
          </a:p>
        </p:txBody>
      </p:sp>
    </p:spTree>
    <p:extLst>
      <p:ext uri="{BB962C8B-B14F-4D97-AF65-F5344CB8AC3E}">
        <p14:creationId xmlns:p14="http://schemas.microsoft.com/office/powerpoint/2010/main" val="86963649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 xmlns:a16="http://schemas.microsoft.com/office/drawing/2014/main" id="{B72F74E8-AB7A-4E29-91C3-7644AB9331DE}"/>
              </a:ext>
            </a:extLst>
          </p:cNvPr>
          <p:cNvSpPr/>
          <p:nvPr/>
        </p:nvSpPr>
        <p:spPr>
          <a:xfrm>
            <a:off x="0" y="16543"/>
            <a:ext cx="7279761" cy="1251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latin typeface="メイリオ"/>
              <a:ea typeface="メイリオ"/>
              <a:cs typeface="メイリオ"/>
            </a:endParaRPr>
          </a:p>
        </p:txBody>
      </p:sp>
      <p:cxnSp>
        <p:nvCxnSpPr>
          <p:cNvPr id="9" name="直線コネクタ 8"/>
          <p:cNvCxnSpPr/>
          <p:nvPr/>
        </p:nvCxnSpPr>
        <p:spPr>
          <a:xfrm>
            <a:off x="265792" y="606424"/>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36260" y="96774"/>
            <a:ext cx="8715689" cy="461665"/>
          </a:xfrm>
          <a:prstGeom prst="rect">
            <a:avLst/>
          </a:prstGeom>
          <a:noFill/>
        </p:spPr>
        <p:txBody>
          <a:bodyPr wrap="square" rtlCol="0">
            <a:spAutoFit/>
          </a:bodyPr>
          <a:lstStyle/>
          <a:p>
            <a:r>
              <a:rPr lang="ja-JP" altLang="en-US" sz="2400" b="1" dirty="0">
                <a:latin typeface="メイリオ"/>
                <a:ea typeface="メイリオ"/>
                <a:cs typeface="メイリオ"/>
              </a:rPr>
              <a:t>まとめ：</a:t>
            </a:r>
            <a:r>
              <a:rPr lang="en-US" altLang="ja-JP" sz="2400" b="1" dirty="0">
                <a:latin typeface="メイリオ"/>
                <a:ea typeface="メイリオ"/>
                <a:cs typeface="メイリオ"/>
              </a:rPr>
              <a:t>LGBT</a:t>
            </a:r>
            <a:r>
              <a:rPr lang="ja-JP" altLang="en-US" sz="2400" b="1" dirty="0">
                <a:latin typeface="メイリオ"/>
                <a:ea typeface="メイリオ"/>
                <a:cs typeface="メイリオ"/>
              </a:rPr>
              <a:t>の就労支援</a:t>
            </a:r>
          </a:p>
        </p:txBody>
      </p:sp>
      <p:sp>
        <p:nvSpPr>
          <p:cNvPr id="14" name="テキスト ボックス 13"/>
          <p:cNvSpPr txBox="1"/>
          <p:nvPr/>
        </p:nvSpPr>
        <p:spPr>
          <a:xfrm>
            <a:off x="0" y="1456637"/>
            <a:ext cx="9144000" cy="3354765"/>
          </a:xfrm>
          <a:prstGeom prst="rect">
            <a:avLst/>
          </a:prstGeom>
          <a:noFill/>
        </p:spPr>
        <p:txBody>
          <a:bodyPr wrap="square" rtlCol="0">
            <a:spAutoFit/>
          </a:bodyPr>
          <a:lstStyle/>
          <a:p>
            <a:pPr marL="457200" indent="-457200">
              <a:buAutoNum type="arabicDbPlain" startAt="2"/>
            </a:pPr>
            <a:r>
              <a:rPr lang="en-US" altLang="ja-JP" sz="2000" dirty="0" smtClean="0">
                <a:latin typeface="メイリオ"/>
                <a:ea typeface="メイリオ"/>
                <a:cs typeface="メイリオ"/>
              </a:rPr>
              <a:t>LGBT</a:t>
            </a:r>
            <a:r>
              <a:rPr lang="ja-JP" altLang="en-US" sz="2000" dirty="0" smtClean="0">
                <a:latin typeface="メイリオ"/>
                <a:ea typeface="メイリオ"/>
                <a:cs typeface="メイリオ"/>
              </a:rPr>
              <a:t>から就労相談</a:t>
            </a:r>
            <a:r>
              <a:rPr lang="ja-JP" altLang="en-US" sz="2000" dirty="0">
                <a:latin typeface="メイリオ"/>
                <a:ea typeface="メイリオ"/>
                <a:cs typeface="メイリオ"/>
              </a:rPr>
              <a:t>を受けた</a:t>
            </a:r>
            <a:r>
              <a:rPr lang="ja-JP" altLang="en-US" sz="2000" dirty="0" smtClean="0">
                <a:latin typeface="メイリオ"/>
                <a:ea typeface="メイリオ"/>
                <a:cs typeface="メイリオ"/>
              </a:rPr>
              <a:t>支援者でも、適切</a:t>
            </a:r>
            <a:r>
              <a:rPr lang="ja-JP" altLang="en-US" sz="2000" dirty="0">
                <a:latin typeface="メイリオ"/>
                <a:ea typeface="メイリオ"/>
                <a:cs typeface="メイリオ"/>
              </a:rPr>
              <a:t>な支援が提供できていない可能性</a:t>
            </a:r>
            <a:r>
              <a:rPr lang="ja-JP" altLang="en-US" sz="2000" dirty="0" smtClean="0">
                <a:latin typeface="メイリオ"/>
                <a:ea typeface="メイリオ"/>
                <a:cs typeface="メイリオ"/>
              </a:rPr>
              <a:t>が挙げられました。</a:t>
            </a:r>
            <a:endParaRPr lang="ja-JP" altLang="en-US" sz="2000" dirty="0">
              <a:latin typeface="メイリオ"/>
              <a:ea typeface="メイリオ"/>
              <a:cs typeface="メイリオ"/>
            </a:endParaRPr>
          </a:p>
          <a:p>
            <a:endParaRPr lang="ja-JP" altLang="en-US" sz="2000" dirty="0">
              <a:latin typeface="メイリオ"/>
              <a:ea typeface="メイリオ"/>
              <a:cs typeface="メイリオ"/>
            </a:endParaRPr>
          </a:p>
          <a:p>
            <a:r>
              <a:rPr lang="ja-JP" altLang="en-US" sz="2000" dirty="0" smtClean="0">
                <a:latin typeface="メイリオ"/>
                <a:ea typeface="メイリオ"/>
                <a:cs typeface="メイリオ"/>
              </a:rPr>
              <a:t>　　支援者の</a:t>
            </a:r>
            <a:r>
              <a:rPr lang="en-US" altLang="ja-JP" sz="2000" dirty="0" smtClean="0">
                <a:latin typeface="メイリオ"/>
                <a:ea typeface="メイリオ"/>
                <a:cs typeface="メイリオ"/>
              </a:rPr>
              <a:t>95%</a:t>
            </a:r>
            <a:r>
              <a:rPr lang="ja-JP" altLang="en-US" sz="2000" dirty="0" smtClean="0">
                <a:latin typeface="メイリオ"/>
                <a:ea typeface="メイリオ"/>
                <a:cs typeface="メイリオ"/>
              </a:rPr>
              <a:t>が</a:t>
            </a:r>
            <a:r>
              <a:rPr lang="en-US" altLang="ja-JP" sz="2000" dirty="0" smtClean="0">
                <a:latin typeface="メイリオ"/>
                <a:ea typeface="メイリオ"/>
                <a:cs typeface="メイリオ"/>
              </a:rPr>
              <a:t>LGBT</a:t>
            </a:r>
            <a:r>
              <a:rPr lang="ja-JP" altLang="en-US" sz="2000" dirty="0" smtClean="0">
                <a:latin typeface="メイリオ"/>
                <a:ea typeface="メイリオ"/>
                <a:cs typeface="メイリオ"/>
              </a:rPr>
              <a:t>へ</a:t>
            </a:r>
            <a:r>
              <a:rPr lang="ja-JP" altLang="en-US" sz="2000" dirty="0">
                <a:latin typeface="メイリオ"/>
                <a:ea typeface="メイリオ"/>
                <a:cs typeface="メイリオ"/>
              </a:rPr>
              <a:t>の支援体制を整える必要があると回答</a:t>
            </a:r>
            <a:r>
              <a:rPr lang="ja-JP" altLang="en-US" sz="2000" dirty="0" smtClean="0">
                <a:latin typeface="メイリオ"/>
                <a:ea typeface="メイリオ"/>
                <a:cs typeface="メイリオ"/>
              </a:rPr>
              <a:t>し、</a:t>
            </a:r>
            <a:endParaRPr lang="en-US" altLang="ja-JP" sz="2000" dirty="0" smtClean="0">
              <a:latin typeface="メイリオ"/>
              <a:ea typeface="メイリオ"/>
              <a:cs typeface="メイリオ"/>
            </a:endParaRPr>
          </a:p>
          <a:p>
            <a:r>
              <a:rPr lang="ja-JP" altLang="ja-JP" sz="2000" dirty="0">
                <a:latin typeface="メイリオ"/>
                <a:ea typeface="メイリオ"/>
                <a:cs typeface="メイリオ"/>
              </a:rPr>
              <a:t>　</a:t>
            </a:r>
            <a:r>
              <a:rPr lang="ja-JP" altLang="en-US" sz="2000" dirty="0" smtClean="0">
                <a:latin typeface="メイリオ"/>
                <a:ea typeface="メイリオ"/>
                <a:cs typeface="メイリオ"/>
              </a:rPr>
              <a:t>　支援体制構築の課題</a:t>
            </a:r>
            <a:r>
              <a:rPr lang="ja-JP" altLang="en-US" sz="2000" dirty="0">
                <a:latin typeface="メイリオ"/>
                <a:ea typeface="メイリオ"/>
                <a:cs typeface="メイリオ"/>
              </a:rPr>
              <a:t>と</a:t>
            </a:r>
            <a:r>
              <a:rPr lang="ja-JP" altLang="en-US" sz="2000" dirty="0" smtClean="0">
                <a:latin typeface="メイリオ"/>
                <a:ea typeface="メイリオ"/>
                <a:cs typeface="メイリオ"/>
              </a:rPr>
              <a:t>して、支援者の</a:t>
            </a:r>
            <a:r>
              <a:rPr lang="en-US" altLang="ja-JP" sz="2000" dirty="0" smtClean="0">
                <a:latin typeface="メイリオ"/>
                <a:ea typeface="メイリオ"/>
                <a:cs typeface="メイリオ"/>
              </a:rPr>
              <a:t>LGBT</a:t>
            </a:r>
            <a:r>
              <a:rPr lang="ja-JP" altLang="en-US" sz="2000" dirty="0" smtClean="0">
                <a:latin typeface="メイリオ"/>
                <a:ea typeface="メイリオ"/>
                <a:cs typeface="メイリオ"/>
              </a:rPr>
              <a:t>への知識</a:t>
            </a:r>
            <a:r>
              <a:rPr lang="ja-JP" altLang="en-US" sz="2000" dirty="0">
                <a:latin typeface="メイリオ"/>
                <a:ea typeface="メイリオ"/>
                <a:cs typeface="メイリオ"/>
              </a:rPr>
              <a:t>不足</a:t>
            </a:r>
            <a:r>
              <a:rPr lang="ja-JP" altLang="en-US" sz="2000" dirty="0" smtClean="0">
                <a:latin typeface="メイリオ"/>
                <a:ea typeface="メイリオ"/>
                <a:cs typeface="メイリオ"/>
              </a:rPr>
              <a:t>が最上位でした。</a:t>
            </a:r>
            <a:endParaRPr lang="en-US" altLang="ja-JP" sz="2000" dirty="0" smtClean="0">
              <a:latin typeface="メイリオ"/>
              <a:ea typeface="メイリオ"/>
              <a:cs typeface="メイリオ"/>
            </a:endParaRPr>
          </a:p>
          <a:p>
            <a:endParaRPr lang="en-US" altLang="ja-JP" sz="2000" dirty="0" smtClean="0">
              <a:latin typeface="メイリオ"/>
              <a:ea typeface="メイリオ"/>
              <a:cs typeface="メイリオ"/>
            </a:endParaRPr>
          </a:p>
          <a:p>
            <a:r>
              <a:rPr lang="ja-JP" altLang="ja-JP" sz="2000" dirty="0">
                <a:latin typeface="メイリオ"/>
                <a:ea typeface="メイリオ"/>
                <a:cs typeface="メイリオ"/>
              </a:rPr>
              <a:t>　</a:t>
            </a:r>
            <a:r>
              <a:rPr lang="ja-JP" altLang="en-US" sz="2000" dirty="0" smtClean="0">
                <a:latin typeface="メイリオ"/>
                <a:ea typeface="メイリオ"/>
                <a:cs typeface="メイリオ"/>
              </a:rPr>
              <a:t>　</a:t>
            </a:r>
            <a:r>
              <a:rPr lang="en-US" altLang="ja-JP" sz="2400" b="1" u="sng" dirty="0" smtClean="0">
                <a:latin typeface="メイリオ"/>
                <a:ea typeface="メイリオ"/>
                <a:cs typeface="メイリオ"/>
              </a:rPr>
              <a:t>→</a:t>
            </a:r>
            <a:r>
              <a:rPr lang="ja-JP" altLang="en-US" sz="2400" b="1" u="sng" dirty="0" smtClean="0">
                <a:latin typeface="メイリオ"/>
                <a:ea typeface="メイリオ"/>
                <a:cs typeface="メイリオ"/>
              </a:rPr>
              <a:t>就労支援者へ</a:t>
            </a:r>
            <a:r>
              <a:rPr lang="en-US" altLang="ja-JP" sz="2400" b="1" u="sng" dirty="0" smtClean="0">
                <a:latin typeface="メイリオ"/>
                <a:ea typeface="メイリオ"/>
                <a:cs typeface="メイリオ"/>
              </a:rPr>
              <a:t>LGBT</a:t>
            </a:r>
            <a:r>
              <a:rPr lang="ja-JP" altLang="en-US" sz="2400" b="1" u="sng" dirty="0" smtClean="0">
                <a:latin typeface="メイリオ"/>
                <a:ea typeface="メイリオ"/>
                <a:cs typeface="メイリオ"/>
              </a:rPr>
              <a:t>の就労支援に関する知識提供は</a:t>
            </a:r>
            <a:endParaRPr lang="en-US" altLang="ja-JP" sz="2400" b="1" u="sng" dirty="0" smtClean="0">
              <a:latin typeface="メイリオ"/>
              <a:ea typeface="メイリオ"/>
              <a:cs typeface="メイリオ"/>
            </a:endParaRPr>
          </a:p>
          <a:p>
            <a:r>
              <a:rPr lang="ja-JP" altLang="ja-JP" sz="2400" b="1" dirty="0">
                <a:latin typeface="メイリオ"/>
                <a:ea typeface="メイリオ"/>
                <a:cs typeface="メイリオ"/>
              </a:rPr>
              <a:t>　</a:t>
            </a:r>
            <a:r>
              <a:rPr lang="ja-JP" altLang="en-US" sz="2400" b="1" dirty="0" smtClean="0">
                <a:latin typeface="メイリオ"/>
                <a:ea typeface="メイリオ"/>
                <a:cs typeface="メイリオ"/>
              </a:rPr>
              <a:t>　  </a:t>
            </a:r>
            <a:r>
              <a:rPr lang="ja-JP" altLang="en-US" sz="2400" b="1" u="sng" dirty="0" smtClean="0">
                <a:latin typeface="メイリオ"/>
                <a:ea typeface="メイリオ"/>
                <a:cs typeface="メイリオ"/>
              </a:rPr>
              <a:t>喫緊の課題と言えるでしょう。</a:t>
            </a:r>
            <a:endParaRPr lang="en-US" altLang="ja-JP" sz="2400" b="1" u="sng" dirty="0" smtClean="0">
              <a:latin typeface="メイリオ"/>
              <a:ea typeface="メイリオ"/>
              <a:cs typeface="メイリオ"/>
            </a:endParaRPr>
          </a:p>
          <a:p>
            <a:r>
              <a:rPr lang="en-US" altLang="ja-JP" sz="2400" b="1" dirty="0">
                <a:latin typeface="メイリオ"/>
                <a:ea typeface="メイリオ"/>
                <a:cs typeface="メイリオ"/>
              </a:rPr>
              <a:t> </a:t>
            </a:r>
            <a:r>
              <a:rPr lang="en-US" altLang="ja-JP" sz="2400" b="1" dirty="0" smtClean="0">
                <a:latin typeface="メイリオ"/>
                <a:ea typeface="メイリオ"/>
                <a:cs typeface="メイリオ"/>
              </a:rPr>
              <a:t>       </a:t>
            </a:r>
            <a:r>
              <a:rPr lang="ja-JP" altLang="en-US" sz="2400" b="1" u="sng" dirty="0" smtClean="0">
                <a:latin typeface="メイリオ"/>
                <a:ea typeface="メイリオ"/>
                <a:cs typeface="メイリオ"/>
              </a:rPr>
              <a:t>研修等の実施や教材提供等が望まれます。</a:t>
            </a:r>
            <a:endParaRPr lang="en-US" altLang="ja-JP" sz="2400" b="1" u="sng" dirty="0" smtClean="0">
              <a:latin typeface="メイリオ"/>
              <a:ea typeface="メイリオ"/>
              <a:cs typeface="メイリオ"/>
            </a:endParaRPr>
          </a:p>
          <a:p>
            <a:endParaRPr lang="en-US" altLang="ja-JP" sz="2000" b="1" u="sng" dirty="0" smtClean="0">
              <a:latin typeface="メイリオ"/>
              <a:ea typeface="メイリオ"/>
              <a:cs typeface="メイリオ"/>
            </a:endParaRPr>
          </a:p>
        </p:txBody>
      </p:sp>
      <p:sp>
        <p:nvSpPr>
          <p:cNvPr id="12"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54</a:t>
            </a:fld>
            <a:endParaRPr kumimoji="1" lang="ja-JP" altLang="en-US" dirty="0"/>
          </a:p>
        </p:txBody>
      </p:sp>
    </p:spTree>
    <p:extLst>
      <p:ext uri="{BB962C8B-B14F-4D97-AF65-F5344CB8AC3E}">
        <p14:creationId xmlns:p14="http://schemas.microsoft.com/office/powerpoint/2010/main" val="281412396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a16="http://schemas.microsoft.com/office/drawing/2014/main" xmlns="" id="{B72F74E8-AB7A-4E29-91C3-7644AB9331DE}"/>
              </a:ext>
            </a:extLst>
          </p:cNvPr>
          <p:cNvSpPr/>
          <p:nvPr/>
        </p:nvSpPr>
        <p:spPr>
          <a:xfrm>
            <a:off x="0" y="16543"/>
            <a:ext cx="7279761" cy="1251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latin typeface="メイリオ"/>
              <a:ea typeface="メイリオ"/>
              <a:cs typeface="メイリオ"/>
            </a:endParaRPr>
          </a:p>
        </p:txBody>
      </p:sp>
      <p:cxnSp>
        <p:nvCxnSpPr>
          <p:cNvPr id="9" name="直線コネクタ 8"/>
          <p:cNvCxnSpPr/>
          <p:nvPr/>
        </p:nvCxnSpPr>
        <p:spPr>
          <a:xfrm>
            <a:off x="265792" y="606424"/>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36260" y="96774"/>
            <a:ext cx="7043501" cy="461665"/>
          </a:xfrm>
          <a:prstGeom prst="rect">
            <a:avLst/>
          </a:prstGeom>
          <a:noFill/>
        </p:spPr>
        <p:txBody>
          <a:bodyPr wrap="square" rtlCol="0">
            <a:spAutoFit/>
          </a:bodyPr>
          <a:lstStyle/>
          <a:p>
            <a:r>
              <a:rPr lang="ja-JP" altLang="en-US" sz="2400" b="1" dirty="0" smtClean="0">
                <a:latin typeface="メイリオ"/>
                <a:ea typeface="メイリオ"/>
                <a:cs typeface="メイリオ"/>
              </a:rPr>
              <a:t>御礼とお願い</a:t>
            </a:r>
            <a:endParaRPr lang="ja-JP" altLang="en-US" sz="2400" b="1" dirty="0">
              <a:latin typeface="メイリオ"/>
              <a:ea typeface="メイリオ"/>
              <a:cs typeface="メイリオ"/>
            </a:endParaRPr>
          </a:p>
        </p:txBody>
      </p:sp>
      <p:sp>
        <p:nvSpPr>
          <p:cNvPr id="14" name="テキスト ボックス 13"/>
          <p:cNvSpPr txBox="1"/>
          <p:nvPr/>
        </p:nvSpPr>
        <p:spPr>
          <a:xfrm>
            <a:off x="127000" y="1055290"/>
            <a:ext cx="9017000" cy="5324535"/>
          </a:xfrm>
          <a:prstGeom prst="rect">
            <a:avLst/>
          </a:prstGeom>
          <a:noFill/>
        </p:spPr>
        <p:txBody>
          <a:bodyPr wrap="square" rtlCol="0">
            <a:spAutoFit/>
          </a:bodyPr>
          <a:lstStyle/>
          <a:p>
            <a:pPr marL="457200" indent="-457200">
              <a:buFont typeface="Wingdings" charset="2"/>
              <a:buChar char="p"/>
            </a:pPr>
            <a:r>
              <a:rPr lang="ja-JP" altLang="en-US" sz="2000" b="1" dirty="0" smtClean="0">
                <a:latin typeface="メイリオ"/>
                <a:ea typeface="メイリオ"/>
                <a:cs typeface="メイリオ"/>
              </a:rPr>
              <a:t>回答者</a:t>
            </a:r>
            <a:r>
              <a:rPr lang="ja-JP" altLang="en-US" sz="2000" b="1" dirty="0">
                <a:latin typeface="メイリオ"/>
                <a:ea typeface="メイリオ"/>
                <a:cs typeface="メイリオ"/>
              </a:rPr>
              <a:t>のみなさま、広報にご協力をいただいたみなさま、本当にありがとうございました</a:t>
            </a:r>
            <a:r>
              <a:rPr lang="ja-JP" altLang="en-US" sz="2000" b="1" dirty="0" smtClean="0">
                <a:latin typeface="メイリオ"/>
                <a:ea typeface="メイリオ"/>
                <a:cs typeface="メイリオ"/>
              </a:rPr>
              <a:t>。</a:t>
            </a:r>
            <a:endParaRPr lang="en-US" altLang="ja-JP" sz="2000" b="1" dirty="0" smtClean="0">
              <a:latin typeface="メイリオ"/>
              <a:ea typeface="メイリオ"/>
              <a:cs typeface="メイリオ"/>
            </a:endParaRPr>
          </a:p>
          <a:p>
            <a:pPr marL="457200" indent="-457200">
              <a:buFont typeface="Wingdings" charset="2"/>
              <a:buChar char="p"/>
            </a:pPr>
            <a:endParaRPr lang="en-US" altLang="ja-JP" sz="2000" b="1" dirty="0">
              <a:latin typeface="メイリオ"/>
              <a:ea typeface="メイリオ"/>
              <a:cs typeface="メイリオ"/>
            </a:endParaRPr>
          </a:p>
          <a:p>
            <a:pPr marL="457200" indent="-457200">
              <a:buFont typeface="Wingdings" charset="2"/>
              <a:buChar char="p"/>
            </a:pPr>
            <a:r>
              <a:rPr lang="ja-JP" altLang="en-US" sz="2000" b="1" dirty="0" smtClean="0">
                <a:latin typeface="メイリオ"/>
                <a:ea typeface="メイリオ"/>
                <a:cs typeface="メイリオ"/>
              </a:rPr>
              <a:t>本調査にご助言いただいた先生方、ご</a:t>
            </a:r>
            <a:r>
              <a:rPr lang="en-US" altLang="en-US" sz="2000" b="1" dirty="0" smtClean="0">
                <a:latin typeface="メイリオ"/>
                <a:ea typeface="メイリオ"/>
                <a:cs typeface="メイリオ"/>
              </a:rPr>
              <a:t>助成をいただいた日本財団様、本当にありがとうございました。</a:t>
            </a:r>
            <a:endParaRPr lang="en-US" altLang="ja-JP" sz="2000" b="1" dirty="0" smtClean="0">
              <a:latin typeface="メイリオ"/>
              <a:ea typeface="メイリオ"/>
              <a:cs typeface="メイリオ"/>
            </a:endParaRPr>
          </a:p>
          <a:p>
            <a:endParaRPr lang="en-US" altLang="ja-JP" sz="2000" b="1" dirty="0">
              <a:latin typeface="メイリオ"/>
              <a:ea typeface="メイリオ"/>
              <a:cs typeface="メイリオ"/>
            </a:endParaRPr>
          </a:p>
          <a:p>
            <a:pPr marL="457200" indent="-457200">
              <a:buFont typeface="Wingdings" charset="2"/>
              <a:buChar char="p"/>
            </a:pPr>
            <a:r>
              <a:rPr lang="ja-JP" altLang="en-US" sz="2000" b="1" dirty="0" smtClean="0">
                <a:latin typeface="メイリオ"/>
                <a:ea typeface="メイリオ"/>
                <a:cs typeface="メイリオ"/>
              </a:rPr>
              <a:t>メディアのみなさま、このイシューについて社会的な関心の喚起にご協力いただき、ありがとうございます。</a:t>
            </a:r>
            <a:endParaRPr lang="en-US" altLang="ja-JP" sz="2000" b="1" dirty="0" smtClean="0">
              <a:latin typeface="メイリオ"/>
              <a:ea typeface="メイリオ"/>
              <a:cs typeface="メイリオ"/>
            </a:endParaRPr>
          </a:p>
          <a:p>
            <a:pPr marL="457200" indent="-457200">
              <a:buFont typeface="Wingdings" charset="2"/>
              <a:buChar char="p"/>
            </a:pPr>
            <a:endParaRPr lang="en-US" altLang="ja-JP" sz="2000" b="1" dirty="0" smtClean="0">
              <a:latin typeface="メイリオ"/>
              <a:ea typeface="メイリオ"/>
              <a:cs typeface="メイリオ"/>
            </a:endParaRPr>
          </a:p>
          <a:p>
            <a:pPr marL="457200" indent="-457200">
              <a:buFont typeface="Wingdings" charset="2"/>
              <a:buChar char="p"/>
            </a:pPr>
            <a:r>
              <a:rPr lang="ja-JP" altLang="en-US" sz="2000" b="1" dirty="0" smtClean="0">
                <a:latin typeface="メイリオ"/>
                <a:ea typeface="メイリオ"/>
                <a:cs typeface="メイリオ"/>
              </a:rPr>
              <a:t>本調査報告は、追って</a:t>
            </a:r>
            <a:r>
              <a:rPr lang="en-US" altLang="ja-JP" sz="2000" b="1" dirty="0" err="1" smtClean="0">
                <a:latin typeface="メイリオ"/>
                <a:ea typeface="メイリオ"/>
                <a:cs typeface="メイリオ"/>
              </a:rPr>
              <a:t>ReBit</a:t>
            </a:r>
            <a:r>
              <a:rPr lang="ja-JP" altLang="en-US" sz="2000" b="1" dirty="0" smtClean="0">
                <a:latin typeface="メイリオ"/>
                <a:ea typeface="メイリオ"/>
                <a:cs typeface="メイリオ"/>
              </a:rPr>
              <a:t>のホームページに資料を公開します</a:t>
            </a:r>
            <a:endParaRPr lang="en-US" altLang="ja-JP" sz="2000" b="1" dirty="0" smtClean="0">
              <a:latin typeface="メイリオ"/>
              <a:ea typeface="メイリオ"/>
              <a:cs typeface="メイリオ"/>
            </a:endParaRPr>
          </a:p>
          <a:p>
            <a:pPr marL="457200" indent="-457200">
              <a:buFont typeface="Wingdings" charset="2"/>
              <a:buChar char="p"/>
            </a:pPr>
            <a:endParaRPr lang="en-US" altLang="ja-JP" sz="2000" b="1" dirty="0">
              <a:latin typeface="メイリオ"/>
              <a:ea typeface="メイリオ"/>
              <a:cs typeface="メイリオ"/>
            </a:endParaRPr>
          </a:p>
          <a:p>
            <a:pPr marL="457200" indent="-457200">
              <a:buFont typeface="Wingdings" charset="2"/>
              <a:buChar char="p"/>
            </a:pPr>
            <a:r>
              <a:rPr lang="en-US" altLang="ja-JP" sz="2000" b="1" dirty="0">
                <a:latin typeface="メイリオ"/>
                <a:ea typeface="メイリオ"/>
                <a:cs typeface="メイリオ"/>
              </a:rPr>
              <a:t>SOGI</a:t>
            </a:r>
            <a:r>
              <a:rPr lang="ja-JP" altLang="en-US" sz="2000" b="1" dirty="0">
                <a:latin typeface="メイリオ"/>
                <a:ea typeface="メイリオ"/>
                <a:cs typeface="メイリオ"/>
              </a:rPr>
              <a:t>に関する困難等へ適切な就労支援体制が構築されること</a:t>
            </a:r>
            <a:r>
              <a:rPr lang="ja-JP" altLang="en-US" sz="2000" b="1" dirty="0" smtClean="0">
                <a:latin typeface="メイリオ"/>
                <a:ea typeface="メイリオ"/>
                <a:cs typeface="メイリオ"/>
              </a:rPr>
              <a:t>、</a:t>
            </a:r>
            <a:r>
              <a:rPr lang="en-US" altLang="ja-JP" sz="2000" b="1" dirty="0" smtClean="0">
                <a:latin typeface="メイリオ"/>
                <a:ea typeface="メイリオ"/>
                <a:cs typeface="メイリオ"/>
              </a:rPr>
              <a:t>SOGI</a:t>
            </a:r>
            <a:r>
              <a:rPr lang="ja-JP" altLang="en-US" sz="2000" b="1" dirty="0">
                <a:latin typeface="メイリオ"/>
                <a:ea typeface="メイリオ"/>
                <a:cs typeface="メイリオ"/>
              </a:rPr>
              <a:t>にかかわらず公正な採用選考が実現することを通じ</a:t>
            </a:r>
            <a:r>
              <a:rPr lang="ja-JP" altLang="en-US" sz="2000" b="1" dirty="0" smtClean="0">
                <a:latin typeface="メイリオ"/>
                <a:ea typeface="メイリオ"/>
                <a:cs typeface="メイリオ"/>
              </a:rPr>
              <a:t>、</a:t>
            </a:r>
            <a:r>
              <a:rPr lang="en-US" altLang="ja-JP" sz="2000" b="1" dirty="0" smtClean="0">
                <a:latin typeface="メイリオ"/>
                <a:ea typeface="メイリオ"/>
                <a:cs typeface="メイリオ"/>
              </a:rPr>
              <a:t>SOGI</a:t>
            </a:r>
            <a:r>
              <a:rPr lang="ja-JP" altLang="en-US" sz="2000" b="1" dirty="0">
                <a:latin typeface="メイリオ"/>
                <a:ea typeface="メイリオ"/>
                <a:cs typeface="メイリオ"/>
              </a:rPr>
              <a:t>にかかわらず平等・公正な就職就労の機会がある社会の実現の一助となることを心より願っています。</a:t>
            </a:r>
          </a:p>
          <a:p>
            <a:pPr marL="457200" indent="-457200">
              <a:buFont typeface="Wingdings" charset="2"/>
              <a:buChar char="p"/>
            </a:pPr>
            <a:endParaRPr lang="en-US" altLang="ja-JP" sz="2000" b="1" dirty="0">
              <a:latin typeface="メイリオ"/>
              <a:ea typeface="メイリオ"/>
              <a:cs typeface="メイリオ"/>
            </a:endParaRPr>
          </a:p>
          <a:p>
            <a:pPr marL="457200" indent="-457200">
              <a:buFont typeface="Wingdings" charset="2"/>
              <a:buChar char="p"/>
            </a:pPr>
            <a:endParaRPr lang="en-US" altLang="ja-JP" sz="2000" b="1" dirty="0" smtClean="0">
              <a:latin typeface="メイリオ"/>
              <a:ea typeface="メイリオ"/>
              <a:cs typeface="メイリオ"/>
            </a:endParaRPr>
          </a:p>
        </p:txBody>
      </p:sp>
      <p:sp>
        <p:nvSpPr>
          <p:cNvPr id="10" name="スライド番号プレースホルダー 3"/>
          <p:cNvSpPr>
            <a:spLocks noGrp="1"/>
          </p:cNvSpPr>
          <p:nvPr>
            <p:ph type="sldNum" sz="quarter" idx="12"/>
          </p:nvPr>
        </p:nvSpPr>
        <p:spPr>
          <a:xfrm>
            <a:off x="0" y="6492877"/>
            <a:ext cx="2133600" cy="365125"/>
          </a:xfrm>
        </p:spPr>
        <p:txBody>
          <a:bodyPr/>
          <a:lstStyle/>
          <a:p>
            <a:fld id="{6738EFC2-4048-DD45-B63C-B1249E7041DB}" type="slidenum">
              <a:rPr kumimoji="1" lang="ja-JP" altLang="en-US" smtClean="0"/>
              <a:t>55</a:t>
            </a:fld>
            <a:endParaRPr kumimoji="1" lang="ja-JP" altLang="en-US" dirty="0"/>
          </a:p>
        </p:txBody>
      </p:sp>
    </p:spTree>
    <p:extLst>
      <p:ext uri="{BB962C8B-B14F-4D97-AF65-F5344CB8AC3E}">
        <p14:creationId xmlns:p14="http://schemas.microsoft.com/office/powerpoint/2010/main" val="277218782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94235" y="0"/>
            <a:ext cx="9607176" cy="7024339"/>
          </a:xfrm>
          <a:prstGeom prst="rect">
            <a:avLst/>
          </a:prstGeom>
          <a:solidFill>
            <a:schemeClr val="tx1">
              <a:lumMod val="85000"/>
              <a:lumOff val="1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endParaRPr kumimoji="1" lang="ja-JP" altLang="en-US" dirty="0"/>
          </a:p>
        </p:txBody>
      </p:sp>
      <p:sp>
        <p:nvSpPr>
          <p:cNvPr id="10" name="正方形/長方形 9"/>
          <p:cNvSpPr/>
          <p:nvPr/>
        </p:nvSpPr>
        <p:spPr>
          <a:xfrm>
            <a:off x="181453" y="6501119"/>
            <a:ext cx="184666" cy="523220"/>
          </a:xfrm>
          <a:prstGeom prst="rect">
            <a:avLst/>
          </a:prstGeom>
        </p:spPr>
        <p:txBody>
          <a:bodyPr wrap="none">
            <a:spAutoFit/>
          </a:bodyPr>
          <a:lstStyle/>
          <a:p>
            <a:endParaRPr lang="en-US" altLang="ja-JP" sz="1400" dirty="0"/>
          </a:p>
          <a:p>
            <a:endParaRPr lang="en-US" altLang="ja-JP" sz="1400" dirty="0" smtClean="0"/>
          </a:p>
        </p:txBody>
      </p:sp>
      <p:sp>
        <p:nvSpPr>
          <p:cNvPr id="16" name="スライド番号プレースホルダー 4"/>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6738EFC2-4048-DD45-B63C-B1249E7041DB}" type="slidenum">
              <a:rPr lang="ja-JP" altLang="en-US" smtClean="0">
                <a:solidFill>
                  <a:prstClr val="black">
                    <a:tint val="75000"/>
                  </a:prstClr>
                </a:solidFill>
              </a:rPr>
              <a:pPr/>
              <a:t>56</a:t>
            </a:fld>
            <a:endParaRPr lang="ja-JP" altLang="en-US" dirty="0">
              <a:solidFill>
                <a:prstClr val="black">
                  <a:tint val="75000"/>
                </a:prstClr>
              </a:solidFill>
            </a:endParaRPr>
          </a:p>
        </p:txBody>
      </p:sp>
      <p:sp>
        <p:nvSpPr>
          <p:cNvPr id="2" name="テキスト ボックス 1"/>
          <p:cNvSpPr txBox="1"/>
          <p:nvPr/>
        </p:nvSpPr>
        <p:spPr>
          <a:xfrm>
            <a:off x="210155" y="1018493"/>
            <a:ext cx="8777881" cy="4093428"/>
          </a:xfrm>
          <a:prstGeom prst="rect">
            <a:avLst/>
          </a:prstGeom>
          <a:noFill/>
        </p:spPr>
        <p:txBody>
          <a:bodyPr wrap="square" rtlCol="0">
            <a:spAutoFit/>
          </a:bodyPr>
          <a:lstStyle/>
          <a:p>
            <a:r>
              <a:rPr lang="ja-JP" altLang="en-US" sz="3200" b="1" dirty="0" smtClean="0">
                <a:solidFill>
                  <a:schemeClr val="bg1"/>
                </a:solidFill>
                <a:latin typeface="メイリオ"/>
                <a:ea typeface="メイリオ"/>
                <a:cs typeface="メイリオ"/>
              </a:rPr>
              <a:t>本件ご連絡先</a:t>
            </a:r>
            <a:endParaRPr lang="en-US" altLang="ja-JP" sz="3200" b="1" dirty="0" smtClean="0">
              <a:solidFill>
                <a:schemeClr val="bg1"/>
              </a:solidFill>
              <a:latin typeface="メイリオ"/>
              <a:ea typeface="メイリオ"/>
              <a:cs typeface="メイリオ"/>
            </a:endParaRPr>
          </a:p>
          <a:p>
            <a:endParaRPr lang="en-US" altLang="ja-JP" b="1" dirty="0" smtClean="0">
              <a:solidFill>
                <a:schemeClr val="bg1"/>
              </a:solidFill>
              <a:latin typeface="メイリオ"/>
              <a:ea typeface="メイリオ"/>
              <a:cs typeface="メイリオ"/>
            </a:endParaRPr>
          </a:p>
          <a:p>
            <a:endParaRPr lang="en-US" altLang="ja-JP" b="1" dirty="0" smtClean="0">
              <a:solidFill>
                <a:schemeClr val="bg1"/>
              </a:solidFill>
              <a:latin typeface="メイリオ"/>
              <a:ea typeface="メイリオ"/>
              <a:cs typeface="メイリオ"/>
            </a:endParaRPr>
          </a:p>
          <a:p>
            <a:r>
              <a:rPr lang="ja-JP" altLang="en-US" sz="3200" b="1" dirty="0" smtClean="0">
                <a:solidFill>
                  <a:schemeClr val="bg1"/>
                </a:solidFill>
                <a:latin typeface="メイリオ"/>
                <a:ea typeface="メイリオ"/>
                <a:cs typeface="メイリオ"/>
              </a:rPr>
              <a:t>認定特定非営利活動法人</a:t>
            </a:r>
            <a:r>
              <a:rPr lang="en-US" altLang="ja-JP" sz="3200" b="1" dirty="0" err="1" smtClean="0">
                <a:solidFill>
                  <a:schemeClr val="bg1"/>
                </a:solidFill>
                <a:latin typeface="メイリオ"/>
                <a:ea typeface="メイリオ"/>
                <a:cs typeface="メイリオ"/>
              </a:rPr>
              <a:t>ReBit</a:t>
            </a:r>
            <a:r>
              <a:rPr lang="ja-JP" altLang="en-US" sz="3200" b="1" dirty="0" smtClean="0">
                <a:solidFill>
                  <a:schemeClr val="bg1"/>
                </a:solidFill>
                <a:latin typeface="メイリオ"/>
                <a:ea typeface="メイリオ"/>
                <a:cs typeface="メイリオ"/>
              </a:rPr>
              <a:t>（りびっと）</a:t>
            </a:r>
            <a:endParaRPr lang="en-US" altLang="ja-JP" sz="3200" b="1" dirty="0" smtClean="0">
              <a:solidFill>
                <a:schemeClr val="bg1"/>
              </a:solidFill>
              <a:latin typeface="メイリオ"/>
              <a:ea typeface="メイリオ"/>
              <a:cs typeface="メイリオ"/>
            </a:endParaRPr>
          </a:p>
          <a:p>
            <a:r>
              <a:rPr lang="ja-JP" altLang="en-US" sz="3200" b="1" dirty="0" smtClean="0">
                <a:solidFill>
                  <a:schemeClr val="bg1"/>
                </a:solidFill>
                <a:latin typeface="メイリオ"/>
                <a:ea typeface="メイリオ"/>
                <a:cs typeface="メイリオ"/>
              </a:rPr>
              <a:t>代表理事</a:t>
            </a:r>
            <a:endParaRPr lang="en-US" altLang="ja-JP" sz="3200" b="1" dirty="0" smtClean="0">
              <a:solidFill>
                <a:schemeClr val="bg1"/>
              </a:solidFill>
              <a:latin typeface="メイリオ"/>
              <a:ea typeface="メイリオ"/>
              <a:cs typeface="メイリオ"/>
            </a:endParaRPr>
          </a:p>
          <a:p>
            <a:r>
              <a:rPr lang="ja-JP" altLang="en-US" sz="4000" b="1" dirty="0" smtClean="0">
                <a:solidFill>
                  <a:schemeClr val="bg1"/>
                </a:solidFill>
                <a:latin typeface="メイリオ"/>
                <a:ea typeface="メイリオ"/>
                <a:cs typeface="メイリオ"/>
              </a:rPr>
              <a:t>藥師実芳（やくしみか）</a:t>
            </a:r>
            <a:endParaRPr lang="en-US" altLang="ja-JP" sz="4000" b="1" dirty="0" smtClean="0">
              <a:solidFill>
                <a:schemeClr val="bg1"/>
              </a:solidFill>
              <a:latin typeface="メイリオ"/>
              <a:ea typeface="メイリオ"/>
              <a:cs typeface="メイリオ"/>
            </a:endParaRPr>
          </a:p>
          <a:p>
            <a:endParaRPr lang="en-US" altLang="ja-JP" sz="4000" b="1" dirty="0" smtClean="0">
              <a:solidFill>
                <a:schemeClr val="bg1"/>
              </a:solidFill>
              <a:latin typeface="メイリオ"/>
              <a:ea typeface="メイリオ"/>
              <a:cs typeface="メイリオ"/>
            </a:endParaRPr>
          </a:p>
          <a:p>
            <a:r>
              <a:rPr lang="en-US" altLang="ja-JP" sz="2400" b="1" dirty="0" smtClean="0">
                <a:solidFill>
                  <a:schemeClr val="bg1"/>
                </a:solidFill>
                <a:latin typeface="メイリオ"/>
                <a:ea typeface="メイリオ"/>
                <a:cs typeface="メイリオ"/>
              </a:rPr>
              <a:t>03-6278-9909/</a:t>
            </a:r>
            <a:r>
              <a:rPr kumimoji="1" lang="ja-JP" altLang="ja-JP" sz="2400" b="1" dirty="0" smtClean="0">
                <a:solidFill>
                  <a:schemeClr val="bg1"/>
                </a:solidFill>
                <a:latin typeface="メイリオ"/>
                <a:ea typeface="メイリオ"/>
                <a:cs typeface="メイリオ"/>
              </a:rPr>
              <a:t>0</a:t>
            </a:r>
            <a:r>
              <a:rPr kumimoji="1" lang="en-US" altLang="ja-JP" sz="2400" b="1" dirty="0" smtClean="0">
                <a:solidFill>
                  <a:schemeClr val="bg1"/>
                </a:solidFill>
                <a:latin typeface="メイリオ"/>
                <a:ea typeface="メイリオ"/>
                <a:cs typeface="メイリオ"/>
              </a:rPr>
              <a:t>90-2253-2813</a:t>
            </a:r>
          </a:p>
          <a:p>
            <a:r>
              <a:rPr lang="en-US" altLang="ja-JP" sz="2400" b="1" dirty="0" err="1" smtClean="0">
                <a:solidFill>
                  <a:schemeClr val="bg1"/>
                </a:solidFill>
                <a:latin typeface="メイリオ"/>
                <a:ea typeface="メイリオ"/>
                <a:cs typeface="メイリオ"/>
              </a:rPr>
              <a:t>info@rebitlgbt.org</a:t>
            </a:r>
            <a:endParaRPr kumimoji="1" lang="ja-JP" altLang="en-US" sz="2400" b="1" dirty="0">
              <a:solidFill>
                <a:schemeClr val="bg1"/>
              </a:solidFill>
              <a:latin typeface="メイリオ"/>
              <a:ea typeface="メイリオ"/>
              <a:cs typeface="メイリオ"/>
            </a:endParaRPr>
          </a:p>
        </p:txBody>
      </p:sp>
    </p:spTree>
    <p:extLst>
      <p:ext uri="{BB962C8B-B14F-4D97-AF65-F5344CB8AC3E}">
        <p14:creationId xmlns:p14="http://schemas.microsoft.com/office/powerpoint/2010/main" val="5833400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a16="http://schemas.microsoft.com/office/drawing/2014/main" xmlns="" id="{B72F74E8-AB7A-4E29-91C3-7644AB9331DE}"/>
              </a:ext>
            </a:extLst>
          </p:cNvPr>
          <p:cNvSpPr/>
          <p:nvPr/>
        </p:nvSpPr>
        <p:spPr>
          <a:xfrm>
            <a:off x="0" y="16543"/>
            <a:ext cx="7279761" cy="1251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latin typeface="メイリオ"/>
              <a:ea typeface="メイリオ"/>
              <a:cs typeface="メイリオ"/>
            </a:endParaRPr>
          </a:p>
        </p:txBody>
      </p:sp>
      <p:sp>
        <p:nvSpPr>
          <p:cNvPr id="4" name="スライド番号プレースホルダー 3"/>
          <p:cNvSpPr>
            <a:spLocks noGrp="1"/>
          </p:cNvSpPr>
          <p:nvPr>
            <p:ph type="sldNum" sz="quarter" idx="12"/>
          </p:nvPr>
        </p:nvSpPr>
        <p:spPr/>
        <p:txBody>
          <a:bodyPr/>
          <a:lstStyle/>
          <a:p>
            <a:fld id="{6738EFC2-4048-DD45-B63C-B1249E7041DB}" type="slidenum">
              <a:rPr kumimoji="1" lang="ja-JP" altLang="en-US" smtClean="0"/>
              <a:t>6</a:t>
            </a:fld>
            <a:endParaRPr kumimoji="1" lang="ja-JP" altLang="en-US"/>
          </a:p>
        </p:txBody>
      </p:sp>
      <p:cxnSp>
        <p:nvCxnSpPr>
          <p:cNvPr id="9" name="直線コネクタ 8"/>
          <p:cNvCxnSpPr/>
          <p:nvPr/>
        </p:nvCxnSpPr>
        <p:spPr>
          <a:xfrm>
            <a:off x="265792" y="761645"/>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36260" y="195551"/>
            <a:ext cx="7043501" cy="461665"/>
          </a:xfrm>
          <a:prstGeom prst="rect">
            <a:avLst/>
          </a:prstGeom>
          <a:noFill/>
        </p:spPr>
        <p:txBody>
          <a:bodyPr wrap="square" rtlCol="0">
            <a:spAutoFit/>
          </a:bodyPr>
          <a:lstStyle/>
          <a:p>
            <a:r>
              <a:rPr lang="ja-JP" altLang="en-US" sz="2400" b="1" dirty="0" smtClean="0">
                <a:latin typeface="メイリオ"/>
                <a:ea typeface="メイリオ"/>
                <a:cs typeface="メイリオ"/>
              </a:rPr>
              <a:t>調査概要</a:t>
            </a:r>
            <a:endParaRPr lang="ja-JP" altLang="en-US" sz="2400" b="1" dirty="0">
              <a:latin typeface="メイリオ"/>
              <a:ea typeface="メイリオ"/>
              <a:cs typeface="メイリオ"/>
            </a:endParaRPr>
          </a:p>
        </p:txBody>
      </p:sp>
      <p:sp>
        <p:nvSpPr>
          <p:cNvPr id="14" name="テキスト ボックス 13"/>
          <p:cNvSpPr txBox="1"/>
          <p:nvPr/>
        </p:nvSpPr>
        <p:spPr>
          <a:xfrm>
            <a:off x="56445" y="824440"/>
            <a:ext cx="9017000" cy="3477875"/>
          </a:xfrm>
          <a:prstGeom prst="rect">
            <a:avLst/>
          </a:prstGeom>
          <a:noFill/>
        </p:spPr>
        <p:txBody>
          <a:bodyPr wrap="square" rtlCol="0">
            <a:spAutoFit/>
          </a:bodyPr>
          <a:lstStyle/>
          <a:p>
            <a:endParaRPr lang="en-US" altLang="ja-JP" sz="2000" b="1" dirty="0">
              <a:latin typeface="メイリオ"/>
              <a:ea typeface="メイリオ"/>
              <a:cs typeface="メイリオ"/>
            </a:endParaRPr>
          </a:p>
          <a:p>
            <a:pPr marL="342900" indent="-342900">
              <a:buFont typeface="Wingdings" charset="2"/>
              <a:buChar char="p"/>
            </a:pPr>
            <a:r>
              <a:rPr lang="ja-JP" altLang="en-US" sz="2000" b="1" dirty="0" smtClean="0">
                <a:latin typeface="メイリオ"/>
                <a:ea typeface="メイリオ"/>
                <a:cs typeface="メイリオ"/>
              </a:rPr>
              <a:t>アンケート概要</a:t>
            </a:r>
            <a:endParaRPr lang="en-US" altLang="ja-JP" sz="2000" b="1" dirty="0">
              <a:latin typeface="メイリオ"/>
              <a:ea typeface="メイリオ"/>
              <a:cs typeface="メイリオ"/>
            </a:endParaRPr>
          </a:p>
          <a:p>
            <a:r>
              <a:rPr lang="ja-JP" altLang="en-US" sz="2000" b="1" dirty="0" smtClean="0">
                <a:latin typeface="メイリオ"/>
                <a:ea typeface="メイリオ"/>
                <a:cs typeface="メイリオ"/>
              </a:rPr>
              <a:t>　・ウェブ上</a:t>
            </a:r>
            <a:r>
              <a:rPr lang="ja-JP" altLang="en-US" sz="2000" b="1" dirty="0">
                <a:latin typeface="メイリオ"/>
                <a:ea typeface="メイリオ"/>
                <a:cs typeface="メイリオ"/>
              </a:rPr>
              <a:t>のアンケートフォーム（</a:t>
            </a:r>
            <a:r>
              <a:rPr lang="en-US" altLang="ja-JP" sz="2000" b="1" dirty="0" err="1">
                <a:latin typeface="メイリオ"/>
                <a:ea typeface="メイリオ"/>
                <a:cs typeface="メイリオ"/>
              </a:rPr>
              <a:t>SurveyMonkey</a:t>
            </a:r>
            <a:r>
              <a:rPr lang="en-US" altLang="ja-JP" sz="2000" b="1" dirty="0">
                <a:latin typeface="メイリオ"/>
                <a:ea typeface="メイリオ"/>
                <a:cs typeface="メイリオ"/>
              </a:rPr>
              <a:t> </a:t>
            </a:r>
            <a:r>
              <a:rPr lang="ja-JP" altLang="en-US" sz="2000" b="1" dirty="0">
                <a:latin typeface="メイリオ"/>
                <a:ea typeface="メイリオ"/>
                <a:cs typeface="メイリオ"/>
              </a:rPr>
              <a:t>有料版</a:t>
            </a:r>
            <a:r>
              <a:rPr lang="ja-JP" altLang="en-US" sz="2000" b="1" dirty="0" smtClean="0">
                <a:latin typeface="メイリオ"/>
                <a:ea typeface="メイリオ"/>
                <a:cs typeface="メイリオ"/>
              </a:rPr>
              <a:t>）</a:t>
            </a:r>
            <a:endParaRPr lang="en-US" altLang="ja-JP" sz="2000" b="1" dirty="0" smtClean="0">
              <a:latin typeface="メイリオ"/>
              <a:ea typeface="メイリオ"/>
              <a:cs typeface="メイリオ"/>
            </a:endParaRPr>
          </a:p>
          <a:p>
            <a:endParaRPr lang="en-US" altLang="ja-JP" sz="2000" b="1" dirty="0">
              <a:latin typeface="メイリオ"/>
              <a:ea typeface="メイリオ"/>
              <a:cs typeface="メイリオ"/>
            </a:endParaRPr>
          </a:p>
          <a:p>
            <a:r>
              <a:rPr lang="ja-JP" altLang="en-US" sz="2000" b="1" dirty="0" smtClean="0">
                <a:latin typeface="メイリオ"/>
                <a:ea typeface="メイリオ"/>
                <a:cs typeface="メイリオ"/>
              </a:rPr>
              <a:t>　・</a:t>
            </a:r>
            <a:r>
              <a:rPr lang="en-US" altLang="ja-JP" sz="2000" b="1" dirty="0" smtClean="0">
                <a:latin typeface="メイリオ"/>
                <a:ea typeface="メイリオ"/>
                <a:cs typeface="メイリオ"/>
              </a:rPr>
              <a:t>Twitter</a:t>
            </a:r>
            <a:r>
              <a:rPr lang="ja-JP" altLang="en-US" sz="2000" b="1" dirty="0">
                <a:latin typeface="メイリオ"/>
                <a:ea typeface="メイリオ"/>
                <a:cs typeface="メイリオ"/>
              </a:rPr>
              <a:t>、</a:t>
            </a:r>
            <a:r>
              <a:rPr lang="en-US" altLang="ja-JP" sz="2000" b="1" dirty="0">
                <a:latin typeface="メイリオ"/>
                <a:ea typeface="メイリオ"/>
                <a:cs typeface="メイリオ"/>
              </a:rPr>
              <a:t>Facebook</a:t>
            </a:r>
            <a:r>
              <a:rPr lang="ja-JP" altLang="en-US" sz="2000" b="1" dirty="0">
                <a:latin typeface="メイリオ"/>
                <a:ea typeface="メイリオ"/>
                <a:cs typeface="メイリオ"/>
              </a:rPr>
              <a:t>、</a:t>
            </a:r>
            <a:r>
              <a:rPr lang="en-US" altLang="ja-JP" sz="2000" b="1" dirty="0" err="1">
                <a:latin typeface="メイリオ"/>
                <a:ea typeface="メイリオ"/>
                <a:cs typeface="メイリオ"/>
              </a:rPr>
              <a:t>Instagram</a:t>
            </a:r>
            <a:r>
              <a:rPr lang="ja-JP" altLang="en-US" sz="2000" b="1" dirty="0">
                <a:latin typeface="メイリオ"/>
                <a:ea typeface="メイリオ"/>
                <a:cs typeface="メイリオ"/>
              </a:rPr>
              <a:t>、既存の</a:t>
            </a:r>
            <a:r>
              <a:rPr lang="en-US" altLang="ja-JP" sz="2000" b="1" dirty="0" err="1">
                <a:latin typeface="メイリオ"/>
                <a:ea typeface="メイリオ"/>
                <a:cs typeface="メイリオ"/>
              </a:rPr>
              <a:t>ReBit</a:t>
            </a:r>
            <a:r>
              <a:rPr lang="ja-JP" altLang="en-US" sz="2000" b="1" dirty="0">
                <a:latin typeface="メイリオ"/>
                <a:ea typeface="メイリオ"/>
                <a:cs typeface="メイリオ"/>
              </a:rPr>
              <a:t>のメンバーへの</a:t>
            </a:r>
            <a:r>
              <a:rPr lang="ja-JP" altLang="en-US" sz="2000" b="1" dirty="0" smtClean="0">
                <a:latin typeface="メイリオ"/>
                <a:ea typeface="メイリオ"/>
                <a:cs typeface="メイリオ"/>
              </a:rPr>
              <a:t>協力</a:t>
            </a:r>
            <a:endParaRPr lang="en-US" altLang="ja-JP" sz="2000" b="1" dirty="0" smtClean="0">
              <a:latin typeface="メイリオ"/>
              <a:ea typeface="メイリオ"/>
              <a:cs typeface="メイリオ"/>
            </a:endParaRPr>
          </a:p>
          <a:p>
            <a:r>
              <a:rPr lang="en-US" altLang="ja-JP" sz="2000" b="1" dirty="0">
                <a:latin typeface="メイリオ"/>
                <a:ea typeface="メイリオ"/>
                <a:cs typeface="メイリオ"/>
              </a:rPr>
              <a:t> </a:t>
            </a:r>
            <a:r>
              <a:rPr lang="en-US" altLang="ja-JP" sz="2000" b="1" dirty="0" smtClean="0">
                <a:latin typeface="メイリオ"/>
                <a:ea typeface="メイリオ"/>
                <a:cs typeface="メイリオ"/>
              </a:rPr>
              <a:t>    </a:t>
            </a:r>
            <a:r>
              <a:rPr lang="ja-JP" altLang="en-US" sz="2000" b="1" dirty="0" smtClean="0">
                <a:latin typeface="メイリオ"/>
                <a:ea typeface="メイリオ"/>
                <a:cs typeface="メイリオ"/>
              </a:rPr>
              <a:t>依頼、キャリアコンサルタント</a:t>
            </a:r>
            <a:r>
              <a:rPr lang="ja-JP" altLang="en-US" sz="2000" b="1" dirty="0">
                <a:latin typeface="メイリオ"/>
                <a:ea typeface="メイリオ"/>
                <a:cs typeface="メイリオ"/>
              </a:rPr>
              <a:t>協議会への協力依頼等で</a:t>
            </a:r>
            <a:r>
              <a:rPr lang="ja-JP" altLang="en-US" sz="2000" b="1" dirty="0" smtClean="0">
                <a:latin typeface="メイリオ"/>
                <a:ea typeface="メイリオ"/>
                <a:cs typeface="メイリオ"/>
              </a:rPr>
              <a:t>周知</a:t>
            </a:r>
            <a:endParaRPr lang="en-US" altLang="ja-JP" sz="2000" b="1" dirty="0" smtClean="0">
              <a:latin typeface="メイリオ"/>
              <a:ea typeface="メイリオ"/>
              <a:cs typeface="メイリオ"/>
            </a:endParaRPr>
          </a:p>
          <a:p>
            <a:endParaRPr lang="en-US" altLang="ja-JP" sz="2000" b="1" dirty="0" smtClean="0">
              <a:latin typeface="メイリオ"/>
              <a:ea typeface="メイリオ"/>
              <a:cs typeface="メイリオ"/>
            </a:endParaRPr>
          </a:p>
          <a:p>
            <a:r>
              <a:rPr lang="ja-JP" altLang="ja-JP" sz="2000" b="1" dirty="0" smtClean="0">
                <a:latin typeface="メイリオ"/>
                <a:ea typeface="メイリオ"/>
                <a:cs typeface="メイリオ"/>
              </a:rPr>
              <a:t>　</a:t>
            </a:r>
            <a:r>
              <a:rPr lang="ja-JP" altLang="en-US" sz="2000" b="1" dirty="0" smtClean="0">
                <a:latin typeface="メイリオ"/>
                <a:ea typeface="メイリオ"/>
                <a:cs typeface="メイリオ"/>
              </a:rPr>
              <a:t>・本アンケート</a:t>
            </a:r>
            <a:r>
              <a:rPr lang="ja-JP" altLang="en-US" sz="2000" b="1" dirty="0">
                <a:latin typeface="メイリオ"/>
                <a:ea typeface="メイリオ"/>
                <a:cs typeface="メイリオ"/>
              </a:rPr>
              <a:t>における質問項目の一部は、「</a:t>
            </a:r>
            <a:r>
              <a:rPr lang="en-US" altLang="ja-JP" sz="2000" b="1" dirty="0">
                <a:latin typeface="メイリオ"/>
                <a:ea typeface="メイリオ"/>
                <a:cs typeface="メイリオ"/>
              </a:rPr>
              <a:t>LGBT</a:t>
            </a:r>
            <a:r>
              <a:rPr lang="ja-JP" altLang="en-US" sz="2000" b="1" dirty="0">
                <a:latin typeface="メイリオ"/>
                <a:ea typeface="メイリオ"/>
                <a:cs typeface="メイリオ"/>
              </a:rPr>
              <a:t>と職場環境に関する</a:t>
            </a:r>
            <a:r>
              <a:rPr lang="ja-JP" altLang="en-US" sz="2000" b="1" dirty="0" smtClean="0">
                <a:latin typeface="メイリオ"/>
                <a:ea typeface="メイリオ"/>
                <a:cs typeface="メイリオ"/>
              </a:rPr>
              <a:t>ア</a:t>
            </a:r>
            <a:endParaRPr lang="en-US" altLang="ja-JP" sz="2000" b="1" dirty="0" smtClean="0">
              <a:latin typeface="メイリオ"/>
              <a:ea typeface="メイリオ"/>
              <a:cs typeface="メイリオ"/>
            </a:endParaRPr>
          </a:p>
          <a:p>
            <a:r>
              <a:rPr lang="ja-JP" altLang="ja-JP" sz="2000" b="1" dirty="0">
                <a:latin typeface="メイリオ"/>
                <a:ea typeface="メイリオ"/>
                <a:cs typeface="メイリオ"/>
              </a:rPr>
              <a:t>　</a:t>
            </a:r>
            <a:r>
              <a:rPr lang="ja-JP" altLang="en-US" sz="2000" b="1" dirty="0" smtClean="0">
                <a:latin typeface="メイリオ"/>
                <a:ea typeface="メイリオ"/>
                <a:cs typeface="メイリオ"/>
              </a:rPr>
              <a:t>　ンケート</a:t>
            </a:r>
            <a:r>
              <a:rPr lang="ja-JP" altLang="en-US" sz="2000" b="1" dirty="0">
                <a:latin typeface="メイリオ"/>
                <a:ea typeface="メイリオ"/>
                <a:cs typeface="メイリオ"/>
              </a:rPr>
              <a:t>調査」（</a:t>
            </a:r>
            <a:r>
              <a:rPr lang="en-US" altLang="ja-JP" sz="2000" b="1" dirty="0">
                <a:latin typeface="メイリオ"/>
                <a:ea typeface="メイリオ"/>
                <a:cs typeface="メイリオ"/>
              </a:rPr>
              <a:t>2014</a:t>
            </a:r>
            <a:r>
              <a:rPr lang="en-US" altLang="ja-JP" sz="2000" b="1" dirty="0" smtClean="0">
                <a:latin typeface="メイリオ"/>
                <a:ea typeface="メイリオ"/>
                <a:cs typeface="メイリオ"/>
              </a:rPr>
              <a:t>〜2016</a:t>
            </a:r>
            <a:r>
              <a:rPr lang="ja-JP" altLang="en-US" sz="2000" b="1" dirty="0">
                <a:latin typeface="メイリオ"/>
                <a:ea typeface="メイリオ"/>
                <a:cs typeface="メイリオ"/>
              </a:rPr>
              <a:t>年、特定非営利活動法人虹色</a:t>
            </a:r>
            <a:r>
              <a:rPr lang="ja-JP" altLang="en-US" sz="2000" b="1" dirty="0" smtClean="0">
                <a:latin typeface="メイリオ"/>
                <a:ea typeface="メイリオ"/>
                <a:cs typeface="メイリオ"/>
              </a:rPr>
              <a:t>ダイバーシ</a:t>
            </a:r>
            <a:endParaRPr lang="en-US" altLang="ja-JP" sz="2000" b="1" dirty="0" smtClean="0">
              <a:latin typeface="メイリオ"/>
              <a:ea typeface="メイリオ"/>
              <a:cs typeface="メイリオ"/>
            </a:endParaRPr>
          </a:p>
          <a:p>
            <a:r>
              <a:rPr lang="ja-JP" altLang="ja-JP" sz="2000" b="1" dirty="0">
                <a:latin typeface="メイリオ"/>
                <a:ea typeface="メイリオ"/>
                <a:cs typeface="メイリオ"/>
              </a:rPr>
              <a:t>　</a:t>
            </a:r>
            <a:r>
              <a:rPr lang="ja-JP" altLang="en-US" sz="2000" b="1" dirty="0" smtClean="0">
                <a:latin typeface="メイリオ"/>
                <a:ea typeface="メイリオ"/>
                <a:cs typeface="メイリオ"/>
              </a:rPr>
              <a:t>　ティ</a:t>
            </a:r>
            <a:r>
              <a:rPr lang="ja-JP" altLang="en-US" sz="2000" b="1" dirty="0">
                <a:latin typeface="メイリオ"/>
                <a:ea typeface="メイリオ"/>
                <a:cs typeface="メイリオ"/>
              </a:rPr>
              <a:t>、国際基督教大学ジェンダー研究センターによる</a:t>
            </a:r>
            <a:r>
              <a:rPr lang="ja-JP" altLang="en-US" sz="2000" b="1" dirty="0" smtClean="0">
                <a:latin typeface="メイリオ"/>
                <a:ea typeface="メイリオ"/>
                <a:cs typeface="メイリオ"/>
              </a:rPr>
              <a:t>共同調査</a:t>
            </a:r>
            <a:r>
              <a:rPr lang="ja-JP" altLang="en-US" sz="2000" b="1" dirty="0">
                <a:latin typeface="メイリオ"/>
                <a:ea typeface="メイリオ"/>
                <a:cs typeface="メイリオ"/>
              </a:rPr>
              <a:t>）の</a:t>
            </a:r>
            <a:r>
              <a:rPr lang="ja-JP" altLang="en-US" sz="2000" b="1" dirty="0" smtClean="0">
                <a:latin typeface="メイリオ"/>
                <a:ea typeface="メイリオ"/>
                <a:cs typeface="メイリオ"/>
              </a:rPr>
              <a:t>研究</a:t>
            </a:r>
            <a:endParaRPr lang="en-US" altLang="ja-JP" sz="2000" b="1" dirty="0" smtClean="0">
              <a:latin typeface="メイリオ"/>
              <a:ea typeface="メイリオ"/>
              <a:cs typeface="メイリオ"/>
            </a:endParaRPr>
          </a:p>
          <a:p>
            <a:r>
              <a:rPr lang="ja-JP" altLang="ja-JP" sz="2000" b="1" dirty="0">
                <a:latin typeface="メイリオ"/>
                <a:ea typeface="メイリオ"/>
                <a:cs typeface="メイリオ"/>
              </a:rPr>
              <a:t>　</a:t>
            </a:r>
            <a:r>
              <a:rPr lang="ja-JP" altLang="en-US" sz="2000" b="1" dirty="0" smtClean="0">
                <a:latin typeface="メイリオ"/>
                <a:ea typeface="メイリオ"/>
                <a:cs typeface="メイリオ"/>
              </a:rPr>
              <a:t>　成果</a:t>
            </a:r>
            <a:r>
              <a:rPr lang="ja-JP" altLang="en-US" sz="2000" b="1" dirty="0">
                <a:latin typeface="メイリオ"/>
                <a:ea typeface="メイリオ"/>
                <a:cs typeface="メイリオ"/>
              </a:rPr>
              <a:t>を参考にしています。</a:t>
            </a:r>
            <a:endParaRPr lang="en-US" altLang="ja-JP" sz="2000" b="1" dirty="0">
              <a:latin typeface="メイリオ"/>
              <a:ea typeface="メイリオ"/>
              <a:cs typeface="メイリオ"/>
            </a:endParaRPr>
          </a:p>
        </p:txBody>
      </p:sp>
    </p:spTree>
    <p:extLst>
      <p:ext uri="{BB962C8B-B14F-4D97-AF65-F5344CB8AC3E}">
        <p14:creationId xmlns:p14="http://schemas.microsoft.com/office/powerpoint/2010/main" val="14967226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94235" y="0"/>
            <a:ext cx="9607176" cy="7024339"/>
          </a:xfrm>
          <a:prstGeom prst="rect">
            <a:avLst/>
          </a:prstGeom>
          <a:solidFill>
            <a:schemeClr val="tx1">
              <a:lumMod val="85000"/>
              <a:lumOff val="1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81453" y="6501119"/>
            <a:ext cx="184666" cy="523220"/>
          </a:xfrm>
          <a:prstGeom prst="rect">
            <a:avLst/>
          </a:prstGeom>
        </p:spPr>
        <p:txBody>
          <a:bodyPr wrap="none">
            <a:spAutoFit/>
          </a:bodyPr>
          <a:lstStyle/>
          <a:p>
            <a:endParaRPr lang="en-US" altLang="ja-JP" sz="1400" dirty="0"/>
          </a:p>
          <a:p>
            <a:endParaRPr lang="en-US" altLang="ja-JP" sz="1400" dirty="0" smtClean="0"/>
          </a:p>
        </p:txBody>
      </p:sp>
      <p:sp>
        <p:nvSpPr>
          <p:cNvPr id="16" name="スライド番号プレースホルダー 4"/>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6738EFC2-4048-DD45-B63C-B1249E7041DB}" type="slidenum">
              <a:rPr lang="ja-JP" altLang="en-US" smtClean="0">
                <a:solidFill>
                  <a:prstClr val="black">
                    <a:tint val="75000"/>
                  </a:prstClr>
                </a:solidFill>
              </a:rPr>
              <a:pPr/>
              <a:t>7</a:t>
            </a:fld>
            <a:endParaRPr lang="ja-JP" altLang="en-US" dirty="0">
              <a:solidFill>
                <a:prstClr val="black">
                  <a:tint val="75000"/>
                </a:prstClr>
              </a:solidFill>
            </a:endParaRPr>
          </a:p>
        </p:txBody>
      </p:sp>
      <p:sp>
        <p:nvSpPr>
          <p:cNvPr id="2" name="テキスト ボックス 1"/>
          <p:cNvSpPr txBox="1"/>
          <p:nvPr/>
        </p:nvSpPr>
        <p:spPr>
          <a:xfrm>
            <a:off x="120509" y="2838195"/>
            <a:ext cx="9202786" cy="769441"/>
          </a:xfrm>
          <a:prstGeom prst="rect">
            <a:avLst/>
          </a:prstGeom>
          <a:noFill/>
        </p:spPr>
        <p:txBody>
          <a:bodyPr wrap="square" rtlCol="0">
            <a:spAutoFit/>
          </a:bodyPr>
          <a:lstStyle/>
          <a:p>
            <a:r>
              <a:rPr lang="ja-JP" altLang="en-US" sz="4400" b="1" dirty="0" smtClean="0">
                <a:solidFill>
                  <a:schemeClr val="bg1"/>
                </a:solidFill>
                <a:latin typeface="メイリオ"/>
                <a:ea typeface="メイリオ"/>
                <a:cs typeface="メイリオ"/>
              </a:rPr>
              <a:t>調査１「</a:t>
            </a:r>
            <a:r>
              <a:rPr lang="en-US" altLang="ja-JP" sz="4400" b="1" dirty="0" smtClean="0">
                <a:solidFill>
                  <a:schemeClr val="bg1"/>
                </a:solidFill>
                <a:latin typeface="メイリオ"/>
                <a:ea typeface="メイリオ"/>
                <a:cs typeface="メイリオ"/>
              </a:rPr>
              <a:t>LGBT</a:t>
            </a:r>
            <a:r>
              <a:rPr lang="ja-JP" altLang="en-US" sz="4400" b="1" dirty="0">
                <a:solidFill>
                  <a:schemeClr val="bg1"/>
                </a:solidFill>
                <a:latin typeface="メイリオ"/>
                <a:ea typeface="メイリオ"/>
                <a:cs typeface="メイリオ"/>
              </a:rPr>
              <a:t>就活経験</a:t>
            </a:r>
            <a:r>
              <a:rPr lang="ja-JP" altLang="en-US" sz="4400" b="1" dirty="0" smtClean="0">
                <a:solidFill>
                  <a:schemeClr val="bg1"/>
                </a:solidFill>
                <a:latin typeface="メイリオ"/>
                <a:ea typeface="メイリオ"/>
                <a:cs typeface="メイリオ"/>
              </a:rPr>
              <a:t>調査」概要</a:t>
            </a:r>
            <a:endParaRPr lang="en-US" altLang="ja-JP" sz="4400" b="1" dirty="0" smtClean="0">
              <a:solidFill>
                <a:schemeClr val="bg1"/>
              </a:solidFill>
              <a:latin typeface="メイリオ"/>
              <a:ea typeface="メイリオ"/>
              <a:cs typeface="メイリオ"/>
            </a:endParaRPr>
          </a:p>
        </p:txBody>
      </p:sp>
    </p:spTree>
    <p:extLst>
      <p:ext uri="{BB962C8B-B14F-4D97-AF65-F5344CB8AC3E}">
        <p14:creationId xmlns:p14="http://schemas.microsoft.com/office/powerpoint/2010/main" val="40375351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a16="http://schemas.microsoft.com/office/drawing/2014/main" xmlns="" id="{B72F74E8-AB7A-4E29-91C3-7644AB9331DE}"/>
              </a:ext>
            </a:extLst>
          </p:cNvPr>
          <p:cNvSpPr/>
          <p:nvPr/>
        </p:nvSpPr>
        <p:spPr>
          <a:xfrm>
            <a:off x="0" y="16543"/>
            <a:ext cx="7279761" cy="1251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latin typeface="メイリオ"/>
              <a:ea typeface="メイリオ"/>
              <a:cs typeface="メイリオ"/>
            </a:endParaRPr>
          </a:p>
        </p:txBody>
      </p:sp>
      <p:sp>
        <p:nvSpPr>
          <p:cNvPr id="4" name="スライド番号プレースホルダー 3"/>
          <p:cNvSpPr>
            <a:spLocks noGrp="1"/>
          </p:cNvSpPr>
          <p:nvPr>
            <p:ph type="sldNum" sz="quarter" idx="12"/>
          </p:nvPr>
        </p:nvSpPr>
        <p:spPr/>
        <p:txBody>
          <a:bodyPr/>
          <a:lstStyle/>
          <a:p>
            <a:fld id="{6738EFC2-4048-DD45-B63C-B1249E7041DB}" type="slidenum">
              <a:rPr kumimoji="1" lang="ja-JP" altLang="en-US" smtClean="0"/>
              <a:t>8</a:t>
            </a:fld>
            <a:endParaRPr kumimoji="1" lang="ja-JP" altLang="en-US"/>
          </a:p>
        </p:txBody>
      </p:sp>
      <p:cxnSp>
        <p:nvCxnSpPr>
          <p:cNvPr id="9" name="直線コネクタ 8"/>
          <p:cNvCxnSpPr/>
          <p:nvPr/>
        </p:nvCxnSpPr>
        <p:spPr>
          <a:xfrm>
            <a:off x="265792" y="1082600"/>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36260" y="195551"/>
            <a:ext cx="7853417" cy="830997"/>
          </a:xfrm>
          <a:prstGeom prst="rect">
            <a:avLst/>
          </a:prstGeom>
          <a:noFill/>
        </p:spPr>
        <p:txBody>
          <a:bodyPr wrap="square" rtlCol="0">
            <a:spAutoFit/>
          </a:bodyPr>
          <a:lstStyle/>
          <a:p>
            <a:r>
              <a:rPr lang="ja-JP" altLang="en-US" sz="2400" b="1" dirty="0">
                <a:latin typeface="メイリオ"/>
                <a:ea typeface="メイリオ"/>
                <a:cs typeface="メイリオ"/>
              </a:rPr>
              <a:t>調査１</a:t>
            </a:r>
            <a:r>
              <a:rPr lang="ja-JP" altLang="en-US" sz="2400" b="1" dirty="0" smtClean="0">
                <a:latin typeface="メイリオ"/>
                <a:ea typeface="メイリオ"/>
                <a:cs typeface="メイリオ"/>
              </a:rPr>
              <a:t>）「</a:t>
            </a:r>
            <a:r>
              <a:rPr lang="en-US" altLang="ja-JP" sz="2400" b="1" dirty="0" smtClean="0">
                <a:latin typeface="メイリオ"/>
                <a:ea typeface="メイリオ"/>
                <a:cs typeface="メイリオ"/>
              </a:rPr>
              <a:t>LGBT</a:t>
            </a:r>
            <a:r>
              <a:rPr lang="ja-JP" altLang="en-US" sz="2400" b="1" dirty="0">
                <a:latin typeface="メイリオ"/>
                <a:ea typeface="メイリオ"/>
                <a:cs typeface="メイリオ"/>
              </a:rPr>
              <a:t>や性的マイノリティ</a:t>
            </a:r>
            <a:r>
              <a:rPr lang="ja-JP" altLang="en-US" sz="2400" b="1" dirty="0" smtClean="0">
                <a:latin typeface="メイリオ"/>
                <a:ea typeface="メイリオ"/>
                <a:cs typeface="メイリオ"/>
              </a:rPr>
              <a:t>の</a:t>
            </a:r>
            <a:endParaRPr lang="en-US" altLang="ja-JP" sz="2400" b="1" dirty="0" smtClean="0">
              <a:latin typeface="メイリオ"/>
              <a:ea typeface="メイリオ"/>
              <a:cs typeface="メイリオ"/>
            </a:endParaRPr>
          </a:p>
          <a:p>
            <a:r>
              <a:rPr lang="ja-JP" altLang="ja-JP" sz="2400" b="1" dirty="0">
                <a:latin typeface="メイリオ"/>
                <a:ea typeface="メイリオ"/>
                <a:cs typeface="メイリオ"/>
              </a:rPr>
              <a:t>　</a:t>
            </a:r>
            <a:r>
              <a:rPr lang="ja-JP" altLang="en-US" sz="2400" b="1" dirty="0" smtClean="0">
                <a:latin typeface="メイリオ"/>
                <a:ea typeface="メイリオ"/>
                <a:cs typeface="メイリオ"/>
              </a:rPr>
              <a:t>　　　就職</a:t>
            </a:r>
            <a:r>
              <a:rPr lang="ja-JP" altLang="en-US" sz="2400" b="1" dirty="0">
                <a:latin typeface="メイリオ"/>
                <a:ea typeface="メイリオ"/>
                <a:cs typeface="メイリオ"/>
              </a:rPr>
              <a:t>活動に関する現状</a:t>
            </a:r>
            <a:r>
              <a:rPr lang="ja-JP" altLang="en-US" sz="2400" b="1" dirty="0" smtClean="0">
                <a:latin typeface="メイリオ"/>
                <a:ea typeface="メイリオ"/>
                <a:cs typeface="メイリオ"/>
              </a:rPr>
              <a:t>調査」対象者</a:t>
            </a:r>
            <a:r>
              <a:rPr lang="ja-JP" altLang="en-US" sz="2400" b="1" dirty="0">
                <a:latin typeface="メイリオ"/>
                <a:ea typeface="メイリオ"/>
                <a:cs typeface="メイリオ"/>
              </a:rPr>
              <a:t>と定義</a:t>
            </a:r>
          </a:p>
        </p:txBody>
      </p:sp>
      <p:sp>
        <p:nvSpPr>
          <p:cNvPr id="14" name="テキスト ボックス 13"/>
          <p:cNvSpPr txBox="1"/>
          <p:nvPr/>
        </p:nvSpPr>
        <p:spPr>
          <a:xfrm>
            <a:off x="127000" y="1338978"/>
            <a:ext cx="8918222" cy="5078313"/>
          </a:xfrm>
          <a:prstGeom prst="rect">
            <a:avLst/>
          </a:prstGeom>
          <a:noFill/>
        </p:spPr>
        <p:txBody>
          <a:bodyPr wrap="square" rtlCol="0">
            <a:spAutoFit/>
          </a:bodyPr>
          <a:lstStyle/>
          <a:p>
            <a:pPr marL="342900" indent="-342900">
              <a:buFont typeface="Wingdings" charset="2"/>
              <a:buChar char="p"/>
            </a:pPr>
            <a:r>
              <a:rPr lang="ja-JP" altLang="en-US" sz="2400" b="1" u="sng" dirty="0" smtClean="0">
                <a:latin typeface="メイリオ"/>
                <a:ea typeface="メイリオ"/>
                <a:cs typeface="メイリオ"/>
              </a:rPr>
              <a:t>概要</a:t>
            </a:r>
            <a:endParaRPr lang="en-US" altLang="ja-JP" sz="2400" b="1" u="sng" dirty="0" smtClean="0">
              <a:latin typeface="メイリオ"/>
              <a:ea typeface="メイリオ"/>
              <a:cs typeface="メイリオ"/>
            </a:endParaRPr>
          </a:p>
          <a:p>
            <a:r>
              <a:rPr lang="ja-JP" altLang="en-US" sz="2000" b="1" dirty="0" smtClean="0">
                <a:latin typeface="メイリオ"/>
                <a:ea typeface="メイリオ"/>
                <a:cs typeface="メイリオ"/>
              </a:rPr>
              <a:t>　</a:t>
            </a:r>
            <a:r>
              <a:rPr lang="ja-JP" altLang="en-US" sz="2000" b="1" dirty="0">
                <a:latin typeface="メイリオ"/>
                <a:ea typeface="メイリオ"/>
                <a:cs typeface="メイリオ"/>
              </a:rPr>
              <a:t>　・期間：</a:t>
            </a:r>
            <a:r>
              <a:rPr lang="en-US" altLang="ja-JP" sz="2000" b="1" dirty="0">
                <a:latin typeface="メイリオ"/>
                <a:ea typeface="メイリオ"/>
                <a:cs typeface="メイリオ"/>
              </a:rPr>
              <a:t>2018</a:t>
            </a:r>
            <a:r>
              <a:rPr lang="ja-JP" altLang="en-US" sz="2000" b="1" dirty="0">
                <a:latin typeface="メイリオ"/>
                <a:ea typeface="メイリオ"/>
                <a:cs typeface="メイリオ"/>
              </a:rPr>
              <a:t>年</a:t>
            </a:r>
            <a:r>
              <a:rPr lang="en-US" altLang="ja-JP" sz="2000" b="1" dirty="0">
                <a:latin typeface="メイリオ"/>
                <a:ea typeface="メイリオ"/>
                <a:cs typeface="メイリオ"/>
              </a:rPr>
              <a:t>7</a:t>
            </a:r>
            <a:r>
              <a:rPr lang="ja-JP" altLang="en-US" sz="2000" b="1" dirty="0">
                <a:latin typeface="メイリオ"/>
                <a:ea typeface="メイリオ"/>
                <a:cs typeface="メイリオ"/>
              </a:rPr>
              <a:t>月</a:t>
            </a:r>
            <a:r>
              <a:rPr lang="en-US" altLang="ja-JP" sz="2000" b="1" dirty="0">
                <a:latin typeface="メイリオ"/>
                <a:ea typeface="メイリオ"/>
                <a:cs typeface="メイリオ"/>
              </a:rPr>
              <a:t>30</a:t>
            </a:r>
            <a:r>
              <a:rPr lang="ja-JP" altLang="en-US" sz="2000" b="1" dirty="0">
                <a:latin typeface="メイリオ"/>
                <a:ea typeface="メイリオ"/>
                <a:cs typeface="メイリオ"/>
              </a:rPr>
              <a:t>日</a:t>
            </a:r>
            <a:r>
              <a:rPr lang="en-US" altLang="ja-JP" sz="2000" b="1" dirty="0">
                <a:latin typeface="メイリオ"/>
                <a:ea typeface="メイリオ"/>
                <a:cs typeface="メイリオ"/>
              </a:rPr>
              <a:t>〜9</a:t>
            </a:r>
            <a:r>
              <a:rPr lang="ja-JP" altLang="en-US" sz="2000" b="1" dirty="0" smtClean="0">
                <a:latin typeface="メイリオ"/>
                <a:ea typeface="メイリオ"/>
                <a:cs typeface="メイリオ"/>
              </a:rPr>
              <a:t>月</a:t>
            </a:r>
            <a:r>
              <a:rPr lang="en-US" altLang="ja-JP" sz="2000" b="1" dirty="0">
                <a:latin typeface="メイリオ"/>
                <a:ea typeface="メイリオ"/>
                <a:cs typeface="メイリオ"/>
              </a:rPr>
              <a:t>8</a:t>
            </a:r>
            <a:r>
              <a:rPr lang="ja-JP" altLang="en-US" sz="2000" b="1" dirty="0" smtClean="0">
                <a:latin typeface="メイリオ"/>
                <a:ea typeface="メイリオ"/>
                <a:cs typeface="メイリオ"/>
              </a:rPr>
              <a:t>日（</a:t>
            </a:r>
            <a:r>
              <a:rPr lang="en-US" altLang="ja-JP" sz="2000" b="1" dirty="0" smtClean="0">
                <a:latin typeface="メイリオ"/>
                <a:ea typeface="メイリオ"/>
                <a:cs typeface="メイリオ"/>
              </a:rPr>
              <a:t>40</a:t>
            </a:r>
            <a:r>
              <a:rPr lang="ja-JP" altLang="en-US" sz="2000" b="1" dirty="0" smtClean="0">
                <a:latin typeface="メイリオ"/>
                <a:ea typeface="メイリオ"/>
                <a:cs typeface="メイリオ"/>
              </a:rPr>
              <a:t>日間</a:t>
            </a:r>
            <a:r>
              <a:rPr lang="ja-JP" altLang="en-US" sz="2000" b="1" dirty="0">
                <a:latin typeface="メイリオ"/>
                <a:ea typeface="メイリオ"/>
                <a:cs typeface="メイリオ"/>
              </a:rPr>
              <a:t>）</a:t>
            </a:r>
          </a:p>
          <a:p>
            <a:r>
              <a:rPr lang="ja-JP" altLang="en-US" sz="2000" b="1" dirty="0">
                <a:latin typeface="メイリオ"/>
                <a:ea typeface="メイリオ"/>
                <a:cs typeface="メイリオ"/>
              </a:rPr>
              <a:t>　</a:t>
            </a:r>
            <a:r>
              <a:rPr lang="en-US" altLang="ja-JP" sz="2000" b="1" dirty="0" smtClean="0">
                <a:latin typeface="メイリオ"/>
                <a:ea typeface="メイリオ"/>
                <a:cs typeface="メイリオ"/>
              </a:rPr>
              <a:t>   </a:t>
            </a:r>
            <a:r>
              <a:rPr lang="ja-JP" altLang="en-US" sz="2000" b="1" dirty="0" smtClean="0">
                <a:latin typeface="メイリオ"/>
                <a:ea typeface="メイリオ"/>
                <a:cs typeface="メイリオ"/>
              </a:rPr>
              <a:t>・回答者：</a:t>
            </a:r>
            <a:r>
              <a:rPr lang="ja-JP" altLang="ja-JP" sz="2000" b="1" dirty="0" smtClean="0">
                <a:latin typeface="メイリオ"/>
                <a:ea typeface="メイリオ"/>
                <a:cs typeface="メイリオ"/>
              </a:rPr>
              <a:t>6</a:t>
            </a:r>
            <a:r>
              <a:rPr lang="en-US" altLang="ja-JP" sz="2000" b="1" dirty="0" smtClean="0">
                <a:latin typeface="メイリオ"/>
                <a:ea typeface="メイリオ"/>
                <a:cs typeface="メイリオ"/>
              </a:rPr>
              <a:t>03</a:t>
            </a:r>
            <a:r>
              <a:rPr lang="ja-JP" altLang="en-US" sz="2000" b="1" dirty="0" smtClean="0">
                <a:latin typeface="メイリオ"/>
                <a:ea typeface="メイリオ"/>
                <a:cs typeface="メイリオ"/>
              </a:rPr>
              <a:t>回答</a:t>
            </a:r>
            <a:r>
              <a:rPr lang="ja-JP" altLang="en-US" sz="2000" b="1" dirty="0">
                <a:latin typeface="メイリオ"/>
                <a:ea typeface="メイリオ"/>
                <a:cs typeface="メイリオ"/>
              </a:rPr>
              <a:t>　</a:t>
            </a:r>
            <a:r>
              <a:rPr lang="en-US" altLang="ja-JP" sz="2000" b="1" dirty="0" smtClean="0">
                <a:latin typeface="メイリオ"/>
                <a:ea typeface="メイリオ"/>
                <a:cs typeface="メイリオ"/>
              </a:rPr>
              <a:t>※</a:t>
            </a:r>
            <a:r>
              <a:rPr lang="ja-JP" altLang="en-US" sz="2000" b="1" dirty="0" smtClean="0">
                <a:latin typeface="メイリオ"/>
                <a:ea typeface="メイリオ"/>
                <a:cs typeface="メイリオ"/>
              </a:rPr>
              <a:t>うち、有効回答</a:t>
            </a:r>
            <a:r>
              <a:rPr lang="en-US" altLang="ja-JP" sz="2000" b="1" dirty="0" smtClean="0">
                <a:latin typeface="メイリオ"/>
                <a:ea typeface="メイリオ"/>
                <a:cs typeface="メイリオ"/>
              </a:rPr>
              <a:t>241</a:t>
            </a:r>
            <a:r>
              <a:rPr lang="ja-JP" altLang="en-US" sz="2000" b="1" dirty="0" smtClean="0">
                <a:latin typeface="メイリオ"/>
                <a:ea typeface="メイリオ"/>
                <a:cs typeface="メイリオ"/>
              </a:rPr>
              <a:t>回答</a:t>
            </a:r>
            <a:endParaRPr lang="en-US" altLang="ja-JP" sz="2000" b="1" dirty="0" smtClean="0">
              <a:latin typeface="メイリオ"/>
              <a:ea typeface="メイリオ"/>
              <a:cs typeface="メイリオ"/>
            </a:endParaRPr>
          </a:p>
          <a:p>
            <a:endParaRPr lang="en-US" altLang="ja-JP" sz="2400" b="1" u="sng" dirty="0" smtClean="0">
              <a:latin typeface="メイリオ"/>
              <a:ea typeface="メイリオ"/>
              <a:cs typeface="メイリオ"/>
            </a:endParaRPr>
          </a:p>
          <a:p>
            <a:pPr marL="342900" indent="-342900">
              <a:buFont typeface="Wingdings" charset="2"/>
              <a:buChar char="p"/>
            </a:pPr>
            <a:r>
              <a:rPr lang="ja-JP" altLang="en-US" sz="2400" b="1" u="sng" dirty="0" smtClean="0">
                <a:latin typeface="メイリオ"/>
                <a:ea typeface="メイリオ"/>
                <a:cs typeface="メイリオ"/>
              </a:rPr>
              <a:t>対象者</a:t>
            </a:r>
            <a:endParaRPr lang="ja-JP" altLang="en-US" sz="2400" b="1" u="sng" dirty="0">
              <a:latin typeface="メイリオ"/>
              <a:ea typeface="メイリオ"/>
              <a:cs typeface="メイリオ"/>
            </a:endParaRPr>
          </a:p>
          <a:p>
            <a:r>
              <a:rPr lang="ja-JP" altLang="en-US" sz="2000" b="1" dirty="0">
                <a:latin typeface="メイリオ"/>
                <a:ea typeface="メイリオ"/>
                <a:cs typeface="メイリオ"/>
              </a:rPr>
              <a:t>　</a:t>
            </a:r>
            <a:r>
              <a:rPr lang="ja-JP" altLang="en-US" sz="2000" b="1" dirty="0" smtClean="0">
                <a:latin typeface="メイリオ"/>
                <a:ea typeface="メイリオ"/>
                <a:cs typeface="メイリオ"/>
              </a:rPr>
              <a:t>１）中学校、高等学校、中等教育学校、特別支援学校、各種学校、高等</a:t>
            </a:r>
            <a:endParaRPr lang="en-US" altLang="ja-JP" sz="2000" b="1" dirty="0" smtClean="0">
              <a:latin typeface="メイリオ"/>
              <a:ea typeface="メイリオ"/>
              <a:cs typeface="メイリオ"/>
            </a:endParaRPr>
          </a:p>
          <a:p>
            <a:r>
              <a:rPr lang="ja-JP" altLang="ja-JP" sz="2000" b="1" dirty="0">
                <a:latin typeface="メイリオ"/>
                <a:ea typeface="メイリオ"/>
                <a:cs typeface="メイリオ"/>
              </a:rPr>
              <a:t>　</a:t>
            </a:r>
            <a:r>
              <a:rPr lang="ja-JP" altLang="en-US" sz="2000" b="1" dirty="0" smtClean="0">
                <a:latin typeface="メイリオ"/>
                <a:ea typeface="メイリオ"/>
                <a:cs typeface="メイリオ"/>
              </a:rPr>
              <a:t>　　専門</a:t>
            </a:r>
            <a:r>
              <a:rPr lang="ja-JP" altLang="en-US" sz="2000" b="1" dirty="0">
                <a:latin typeface="メイリオ"/>
                <a:ea typeface="メイリオ"/>
                <a:cs typeface="メイリオ"/>
              </a:rPr>
              <a:t>学校、専修学校、専門学校、短期大学、大学</a:t>
            </a:r>
            <a:r>
              <a:rPr lang="ja-JP" altLang="en-US" sz="2000" b="1" dirty="0" smtClean="0">
                <a:latin typeface="メイリオ"/>
                <a:ea typeface="メイリオ"/>
                <a:cs typeface="メイリオ"/>
              </a:rPr>
              <a:t>、大学院</a:t>
            </a:r>
            <a:r>
              <a:rPr lang="ja-JP" altLang="en-US" sz="2000" b="1" dirty="0">
                <a:latin typeface="メイリオ"/>
                <a:ea typeface="メイリオ"/>
                <a:cs typeface="メイリオ"/>
              </a:rPr>
              <a:t>の</a:t>
            </a:r>
            <a:r>
              <a:rPr lang="ja-JP" altLang="en-US" sz="2000" b="1" dirty="0" smtClean="0">
                <a:latin typeface="メイリオ"/>
                <a:ea typeface="メイリオ"/>
                <a:cs typeface="メイリオ"/>
              </a:rPr>
              <a:t>いずれ</a:t>
            </a:r>
            <a:endParaRPr lang="en-US" altLang="ja-JP" sz="2000" b="1" dirty="0" smtClean="0">
              <a:latin typeface="メイリオ"/>
              <a:ea typeface="メイリオ"/>
              <a:cs typeface="メイリオ"/>
            </a:endParaRPr>
          </a:p>
          <a:p>
            <a:r>
              <a:rPr lang="ja-JP" altLang="ja-JP" sz="2000" b="1" dirty="0">
                <a:latin typeface="メイリオ"/>
                <a:ea typeface="メイリオ"/>
                <a:cs typeface="メイリオ"/>
              </a:rPr>
              <a:t>　</a:t>
            </a:r>
            <a:r>
              <a:rPr lang="ja-JP" altLang="en-US" sz="2000" b="1" dirty="0" smtClean="0">
                <a:latin typeface="メイリオ"/>
                <a:ea typeface="メイリオ"/>
                <a:cs typeface="メイリオ"/>
              </a:rPr>
              <a:t>　　かを卒業</a:t>
            </a:r>
            <a:r>
              <a:rPr lang="ja-JP" altLang="en-US" sz="2000" b="1" dirty="0">
                <a:latin typeface="メイリオ"/>
                <a:ea typeface="メイリオ"/>
                <a:cs typeface="メイリオ"/>
              </a:rPr>
              <a:t>した</a:t>
            </a:r>
            <a:r>
              <a:rPr lang="ja-JP" altLang="en-US" sz="2000" b="1" dirty="0" smtClean="0">
                <a:latin typeface="メイリオ"/>
                <a:ea typeface="メイリオ"/>
                <a:cs typeface="メイリオ"/>
              </a:rPr>
              <a:t>方</a:t>
            </a:r>
            <a:endParaRPr lang="en-US" altLang="ja-JP" sz="2000" b="1" dirty="0" smtClean="0">
              <a:latin typeface="メイリオ"/>
              <a:ea typeface="メイリオ"/>
              <a:cs typeface="メイリオ"/>
            </a:endParaRPr>
          </a:p>
          <a:p>
            <a:r>
              <a:rPr lang="ja-JP" altLang="ja-JP" sz="2000" b="1" dirty="0">
                <a:latin typeface="メイリオ"/>
                <a:ea typeface="メイリオ"/>
                <a:cs typeface="メイリオ"/>
              </a:rPr>
              <a:t>　</a:t>
            </a:r>
            <a:r>
              <a:rPr lang="ja-JP" altLang="en-US" sz="2000" b="1" dirty="0" smtClean="0">
                <a:latin typeface="メイリオ"/>
                <a:ea typeface="メイリオ"/>
                <a:cs typeface="メイリオ"/>
              </a:rPr>
              <a:t>２</a:t>
            </a:r>
            <a:r>
              <a:rPr lang="ja-JP" altLang="en-US" sz="2000" b="1" dirty="0">
                <a:latin typeface="メイリオ"/>
                <a:ea typeface="メイリオ"/>
                <a:cs typeface="メイリオ"/>
              </a:rPr>
              <a:t>）</a:t>
            </a:r>
            <a:r>
              <a:rPr lang="en-US" altLang="ja-JP" sz="2000" b="1" dirty="0">
                <a:latin typeface="メイリオ"/>
                <a:ea typeface="メイリオ"/>
                <a:cs typeface="メイリオ"/>
              </a:rPr>
              <a:t>2008</a:t>
            </a:r>
            <a:r>
              <a:rPr lang="ja-JP" altLang="en-US" sz="2000" b="1" dirty="0">
                <a:latin typeface="メイリオ"/>
                <a:ea typeface="メイリオ"/>
                <a:cs typeface="メイリオ"/>
              </a:rPr>
              <a:t>年</a:t>
            </a:r>
            <a:r>
              <a:rPr lang="en-US" altLang="ja-JP" sz="2000" b="1" dirty="0">
                <a:latin typeface="メイリオ"/>
                <a:ea typeface="メイリオ"/>
                <a:cs typeface="メイリオ"/>
              </a:rPr>
              <a:t>4</a:t>
            </a:r>
            <a:r>
              <a:rPr lang="ja-JP" altLang="en-US" sz="2000" b="1" dirty="0">
                <a:latin typeface="メイリオ"/>
                <a:ea typeface="メイリオ"/>
                <a:cs typeface="メイリオ"/>
              </a:rPr>
              <a:t>月</a:t>
            </a:r>
            <a:r>
              <a:rPr lang="en-US" altLang="ja-JP" sz="2000" b="1" dirty="0">
                <a:latin typeface="メイリオ"/>
                <a:ea typeface="メイリオ"/>
                <a:cs typeface="メイリオ"/>
              </a:rPr>
              <a:t>〜2018</a:t>
            </a:r>
            <a:r>
              <a:rPr lang="ja-JP" altLang="en-US" sz="2000" b="1" dirty="0">
                <a:latin typeface="メイリオ"/>
                <a:ea typeface="メイリオ"/>
                <a:cs typeface="メイリオ"/>
              </a:rPr>
              <a:t>年</a:t>
            </a:r>
            <a:r>
              <a:rPr lang="en-US" altLang="ja-JP" sz="2000" b="1" dirty="0">
                <a:latin typeface="メイリオ"/>
                <a:ea typeface="メイリオ"/>
                <a:cs typeface="メイリオ"/>
              </a:rPr>
              <a:t>3</a:t>
            </a:r>
            <a:r>
              <a:rPr lang="ja-JP" altLang="en-US" sz="2000" b="1" dirty="0">
                <a:latin typeface="メイリオ"/>
                <a:ea typeface="メイリオ"/>
                <a:cs typeface="メイリオ"/>
              </a:rPr>
              <a:t>月に在学中に、就職活動（新卒就活）</a:t>
            </a:r>
            <a:r>
              <a:rPr lang="ja-JP" altLang="en-US" sz="2000" b="1" dirty="0" smtClean="0">
                <a:latin typeface="メイリオ"/>
                <a:ea typeface="メイリオ"/>
                <a:cs typeface="メイリオ"/>
              </a:rPr>
              <a:t>を日本</a:t>
            </a:r>
            <a:endParaRPr lang="en-US" altLang="ja-JP" sz="2000" b="1" dirty="0" smtClean="0">
              <a:latin typeface="メイリオ"/>
              <a:ea typeface="メイリオ"/>
              <a:cs typeface="メイリオ"/>
            </a:endParaRPr>
          </a:p>
          <a:p>
            <a:r>
              <a:rPr lang="ja-JP" altLang="ja-JP" sz="2000" b="1" dirty="0">
                <a:latin typeface="メイリオ"/>
                <a:ea typeface="メイリオ"/>
                <a:cs typeface="メイリオ"/>
              </a:rPr>
              <a:t>　</a:t>
            </a:r>
            <a:r>
              <a:rPr lang="ja-JP" altLang="en-US" sz="2000" b="1" dirty="0" smtClean="0">
                <a:latin typeface="メイリオ"/>
                <a:ea typeface="メイリオ"/>
                <a:cs typeface="メイリオ"/>
              </a:rPr>
              <a:t>　　国内</a:t>
            </a:r>
            <a:r>
              <a:rPr lang="ja-JP" altLang="en-US" sz="2000" b="1" dirty="0">
                <a:latin typeface="メイリオ"/>
                <a:ea typeface="メイリオ"/>
                <a:cs typeface="メイリオ"/>
              </a:rPr>
              <a:t>で経験した方（以下、「本調査における定義」参照）</a:t>
            </a:r>
          </a:p>
          <a:p>
            <a:r>
              <a:rPr lang="ja-JP" altLang="en-US" sz="2000" b="1" dirty="0">
                <a:latin typeface="メイリオ"/>
                <a:ea typeface="メイリオ"/>
                <a:cs typeface="メイリオ"/>
              </a:rPr>
              <a:t>　３）就職活動を経て、就労経験のある方（現在求職中・休職中でも</a:t>
            </a:r>
            <a:r>
              <a:rPr lang="ja-JP" altLang="en-US" sz="2000" b="1" dirty="0" smtClean="0">
                <a:latin typeface="メイリオ"/>
                <a:ea typeface="メイリオ"/>
                <a:cs typeface="メイリオ"/>
              </a:rPr>
              <a:t>、一度</a:t>
            </a:r>
            <a:endParaRPr lang="en-US" altLang="ja-JP" sz="2000" b="1" dirty="0" smtClean="0">
              <a:latin typeface="メイリオ"/>
              <a:ea typeface="メイリオ"/>
              <a:cs typeface="メイリオ"/>
            </a:endParaRPr>
          </a:p>
          <a:p>
            <a:r>
              <a:rPr lang="ja-JP" altLang="ja-JP" sz="2000" b="1" dirty="0">
                <a:latin typeface="メイリオ"/>
                <a:ea typeface="メイリオ"/>
                <a:cs typeface="メイリオ"/>
              </a:rPr>
              <a:t>　</a:t>
            </a:r>
            <a:r>
              <a:rPr lang="ja-JP" altLang="en-US" sz="2000" b="1" dirty="0" smtClean="0">
                <a:latin typeface="メイリオ"/>
                <a:ea typeface="メイリオ"/>
                <a:cs typeface="メイリオ"/>
              </a:rPr>
              <a:t>　　以上</a:t>
            </a:r>
            <a:r>
              <a:rPr lang="ja-JP" altLang="en-US" sz="2000" b="1" dirty="0">
                <a:latin typeface="メイリオ"/>
                <a:ea typeface="メイリオ"/>
                <a:cs typeface="メイリオ"/>
              </a:rPr>
              <a:t>の就労経験があればご回答いただけます）</a:t>
            </a:r>
          </a:p>
          <a:p>
            <a:r>
              <a:rPr lang="ja-JP" altLang="en-US" sz="2000" b="1" dirty="0">
                <a:latin typeface="メイリオ"/>
                <a:ea typeface="メイリオ"/>
                <a:cs typeface="メイリオ"/>
              </a:rPr>
              <a:t>　４）就職活動のときに性的マイノリティであると自認していた</a:t>
            </a:r>
            <a:r>
              <a:rPr lang="ja-JP" altLang="en-US" sz="2000" b="1" dirty="0" smtClean="0">
                <a:latin typeface="メイリオ"/>
                <a:ea typeface="メイリオ"/>
                <a:cs typeface="メイリオ"/>
              </a:rPr>
              <a:t>方</a:t>
            </a:r>
            <a:endParaRPr lang="en-US" altLang="ja-JP" sz="2000" b="1" dirty="0" smtClean="0">
              <a:latin typeface="メイリオ"/>
              <a:ea typeface="メイリオ"/>
              <a:cs typeface="メイリオ"/>
            </a:endParaRPr>
          </a:p>
          <a:p>
            <a:endParaRPr lang="en-US" altLang="ja-JP" sz="2400" b="1" u="sng" dirty="0">
              <a:latin typeface="メイリオ"/>
              <a:ea typeface="メイリオ"/>
              <a:cs typeface="メイリオ"/>
            </a:endParaRPr>
          </a:p>
          <a:p>
            <a:endParaRPr lang="ja-JP" altLang="en-US" sz="2000" b="1" dirty="0">
              <a:latin typeface="メイリオ"/>
              <a:ea typeface="メイリオ"/>
              <a:cs typeface="メイリオ"/>
            </a:endParaRPr>
          </a:p>
        </p:txBody>
      </p:sp>
      <p:sp>
        <p:nvSpPr>
          <p:cNvPr id="16" name="正方形/長方形 15"/>
          <p:cNvSpPr/>
          <p:nvPr/>
        </p:nvSpPr>
        <p:spPr>
          <a:xfrm>
            <a:off x="6546484" y="-15679"/>
            <a:ext cx="648000" cy="324000"/>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17" name="正方形/長方形 16"/>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18" name="正方形/長方形 17"/>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19" name="正方形/長方形 18"/>
          <p:cNvSpPr/>
          <p:nvPr/>
        </p:nvSpPr>
        <p:spPr>
          <a:xfrm>
            <a:off x="8490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Tree>
    <p:extLst>
      <p:ext uri="{BB962C8B-B14F-4D97-AF65-F5344CB8AC3E}">
        <p14:creationId xmlns:p14="http://schemas.microsoft.com/office/powerpoint/2010/main" val="13055617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a16="http://schemas.microsoft.com/office/drawing/2014/main" xmlns="" id="{B72F74E8-AB7A-4E29-91C3-7644AB9331DE}"/>
              </a:ext>
            </a:extLst>
          </p:cNvPr>
          <p:cNvSpPr/>
          <p:nvPr/>
        </p:nvSpPr>
        <p:spPr>
          <a:xfrm>
            <a:off x="0" y="16543"/>
            <a:ext cx="7279761" cy="1251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latin typeface="メイリオ"/>
              <a:ea typeface="メイリオ"/>
              <a:cs typeface="メイリオ"/>
            </a:endParaRPr>
          </a:p>
        </p:txBody>
      </p:sp>
      <p:sp>
        <p:nvSpPr>
          <p:cNvPr id="4" name="スライド番号プレースホルダー 3"/>
          <p:cNvSpPr>
            <a:spLocks noGrp="1"/>
          </p:cNvSpPr>
          <p:nvPr>
            <p:ph type="sldNum" sz="quarter" idx="12"/>
          </p:nvPr>
        </p:nvSpPr>
        <p:spPr/>
        <p:txBody>
          <a:bodyPr/>
          <a:lstStyle/>
          <a:p>
            <a:fld id="{6738EFC2-4048-DD45-B63C-B1249E7041DB}" type="slidenum">
              <a:rPr kumimoji="1" lang="ja-JP" altLang="en-US" smtClean="0"/>
              <a:t>9</a:t>
            </a:fld>
            <a:endParaRPr kumimoji="1" lang="ja-JP" altLang="en-US"/>
          </a:p>
        </p:txBody>
      </p:sp>
      <p:cxnSp>
        <p:nvCxnSpPr>
          <p:cNvPr id="9" name="直線コネクタ 8"/>
          <p:cNvCxnSpPr/>
          <p:nvPr/>
        </p:nvCxnSpPr>
        <p:spPr>
          <a:xfrm>
            <a:off x="265792" y="761645"/>
            <a:ext cx="7013969" cy="1"/>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36260" y="195551"/>
            <a:ext cx="7043501" cy="461665"/>
          </a:xfrm>
          <a:prstGeom prst="rect">
            <a:avLst/>
          </a:prstGeom>
          <a:noFill/>
        </p:spPr>
        <p:txBody>
          <a:bodyPr wrap="square" rtlCol="0">
            <a:spAutoFit/>
          </a:bodyPr>
          <a:lstStyle/>
          <a:p>
            <a:r>
              <a:rPr lang="ja-JP" altLang="en-US" sz="2400" b="1" dirty="0" smtClean="0">
                <a:latin typeface="メイリオ"/>
                <a:ea typeface="メイリオ"/>
                <a:cs typeface="メイリオ"/>
              </a:rPr>
              <a:t>設問構成</a:t>
            </a:r>
            <a:endParaRPr lang="ja-JP" altLang="en-US" sz="2400" b="1" dirty="0">
              <a:latin typeface="メイリオ"/>
              <a:ea typeface="メイリオ"/>
              <a:cs typeface="メイリオ"/>
            </a:endParaRPr>
          </a:p>
        </p:txBody>
      </p:sp>
      <p:sp>
        <p:nvSpPr>
          <p:cNvPr id="14" name="テキスト ボックス 13"/>
          <p:cNvSpPr txBox="1"/>
          <p:nvPr/>
        </p:nvSpPr>
        <p:spPr>
          <a:xfrm>
            <a:off x="123372" y="962658"/>
            <a:ext cx="9020628" cy="5116785"/>
          </a:xfrm>
          <a:prstGeom prst="rect">
            <a:avLst/>
          </a:prstGeom>
          <a:noFill/>
        </p:spPr>
        <p:txBody>
          <a:bodyPr wrap="square" rtlCol="0">
            <a:spAutoFit/>
          </a:bodyPr>
          <a:lstStyle/>
          <a:p>
            <a:pPr marL="285750" indent="-285750">
              <a:buFont typeface="Wingdings" charset="2"/>
              <a:buChar char="p"/>
            </a:pPr>
            <a:r>
              <a:rPr lang="ja-JP" altLang="ja-JP" sz="2400" b="1" dirty="0">
                <a:latin typeface="メイリオ"/>
                <a:ea typeface="メイリオ"/>
                <a:cs typeface="メイリオ"/>
              </a:rPr>
              <a:t>設問は全</a:t>
            </a:r>
            <a:r>
              <a:rPr lang="en-US" altLang="ja-JP" sz="2400" b="1" dirty="0">
                <a:latin typeface="メイリオ"/>
                <a:ea typeface="メイリオ"/>
                <a:cs typeface="メイリオ"/>
              </a:rPr>
              <a:t>64</a:t>
            </a:r>
            <a:r>
              <a:rPr lang="ja-JP" altLang="ja-JP" sz="2400" b="1" dirty="0" smtClean="0">
                <a:latin typeface="メイリオ"/>
                <a:ea typeface="メイリオ"/>
                <a:cs typeface="メイリオ"/>
              </a:rPr>
              <a:t>個。</a:t>
            </a:r>
            <a:endParaRPr lang="en-US" altLang="ja-JP" sz="2400" b="1" dirty="0" smtClean="0">
              <a:latin typeface="メイリオ"/>
              <a:ea typeface="メイリオ"/>
              <a:cs typeface="メイリオ"/>
            </a:endParaRPr>
          </a:p>
          <a:p>
            <a:r>
              <a:rPr lang="ja-JP" altLang="ja-JP" sz="2400" b="1" dirty="0">
                <a:latin typeface="メイリオ"/>
                <a:ea typeface="メイリオ"/>
                <a:cs typeface="メイリオ"/>
              </a:rPr>
              <a:t>　</a:t>
            </a:r>
            <a:r>
              <a:rPr lang="ja-JP" altLang="en-US" sz="2400" b="1" dirty="0" smtClean="0">
                <a:latin typeface="メイリオ"/>
                <a:ea typeface="メイリオ"/>
                <a:cs typeface="メイリオ"/>
              </a:rPr>
              <a:t>解答</a:t>
            </a:r>
            <a:r>
              <a:rPr lang="ja-JP" altLang="ja-JP" sz="2400" b="1" dirty="0" smtClean="0">
                <a:latin typeface="メイリオ"/>
                <a:ea typeface="メイリオ"/>
                <a:cs typeface="メイリオ"/>
              </a:rPr>
              <a:t>により</a:t>
            </a:r>
            <a:r>
              <a:rPr lang="ja-JP" altLang="ja-JP" sz="2400" b="1" dirty="0">
                <a:latin typeface="メイリオ"/>
                <a:ea typeface="メイリオ"/>
                <a:cs typeface="メイリオ"/>
              </a:rPr>
              <a:t>設問数は異なり、回答者は</a:t>
            </a:r>
            <a:r>
              <a:rPr lang="en-US" altLang="ja-JP" sz="2400" b="1" dirty="0">
                <a:latin typeface="メイリオ"/>
                <a:ea typeface="メイリオ"/>
                <a:cs typeface="メイリオ"/>
              </a:rPr>
              <a:t>48</a:t>
            </a:r>
            <a:r>
              <a:rPr lang="ja-JP" altLang="ja-JP" sz="2400" b="1" dirty="0">
                <a:latin typeface="メイリオ"/>
                <a:ea typeface="メイリオ"/>
                <a:cs typeface="メイリオ"/>
              </a:rPr>
              <a:t>〜</a:t>
            </a:r>
            <a:r>
              <a:rPr lang="en-US" altLang="ja-JP" sz="2400" b="1" dirty="0">
                <a:latin typeface="メイリオ"/>
                <a:ea typeface="メイリオ"/>
                <a:cs typeface="メイリオ"/>
              </a:rPr>
              <a:t>56</a:t>
            </a:r>
            <a:r>
              <a:rPr lang="ja-JP" altLang="ja-JP" sz="2400" b="1" dirty="0">
                <a:latin typeface="メイリオ"/>
                <a:ea typeface="メイリオ"/>
                <a:cs typeface="メイリオ"/>
              </a:rPr>
              <a:t>個を</a:t>
            </a:r>
            <a:r>
              <a:rPr lang="ja-JP" altLang="ja-JP" sz="2400" b="1" dirty="0" smtClean="0">
                <a:latin typeface="メイリオ"/>
                <a:ea typeface="メイリオ"/>
                <a:cs typeface="メイリオ"/>
              </a:rPr>
              <a:t>回答。</a:t>
            </a:r>
            <a:endParaRPr lang="en-US" altLang="ja-JP" sz="2400" b="1" dirty="0" smtClean="0">
              <a:latin typeface="メイリオ"/>
              <a:ea typeface="メイリオ"/>
              <a:cs typeface="メイリオ"/>
            </a:endParaRPr>
          </a:p>
          <a:p>
            <a:pPr marL="285750" indent="-285750">
              <a:buFont typeface="Wingdings" charset="2"/>
              <a:buChar char="p"/>
            </a:pPr>
            <a:r>
              <a:rPr lang="ja-JP" altLang="ja-JP" sz="2400" b="1" dirty="0" smtClean="0">
                <a:latin typeface="メイリオ"/>
                <a:ea typeface="メイリオ"/>
                <a:cs typeface="メイリオ"/>
              </a:rPr>
              <a:t>一部</a:t>
            </a:r>
            <a:r>
              <a:rPr lang="ja-JP" altLang="ja-JP" sz="2400" b="1" dirty="0">
                <a:latin typeface="メイリオ"/>
                <a:ea typeface="メイリオ"/>
                <a:cs typeface="メイリオ"/>
              </a:rPr>
              <a:t>設問を必須回答とし、他は任意</a:t>
            </a:r>
            <a:r>
              <a:rPr lang="ja-JP" altLang="ja-JP" sz="2400" b="1" dirty="0" smtClean="0">
                <a:latin typeface="メイリオ"/>
                <a:ea typeface="メイリオ"/>
                <a:cs typeface="メイリオ"/>
              </a:rPr>
              <a:t>回答。</a:t>
            </a:r>
            <a:endParaRPr lang="en-US" altLang="ja-JP" sz="2400" b="1" dirty="0" smtClean="0">
              <a:latin typeface="メイリオ"/>
              <a:ea typeface="メイリオ"/>
              <a:cs typeface="メイリオ"/>
            </a:endParaRPr>
          </a:p>
          <a:p>
            <a:endParaRPr lang="en-US" altLang="ja-JP" sz="1050" b="1" dirty="0" smtClean="0">
              <a:latin typeface="メイリオ"/>
              <a:ea typeface="メイリオ"/>
              <a:cs typeface="メイリオ"/>
            </a:endParaRPr>
          </a:p>
          <a:p>
            <a:pPr marL="285750" indent="-285750">
              <a:buFont typeface="Wingdings" charset="2"/>
              <a:buChar char="p"/>
            </a:pPr>
            <a:r>
              <a:rPr lang="ja-JP" altLang="ja-JP" sz="2400" b="1" dirty="0" smtClean="0">
                <a:latin typeface="メイリオ"/>
                <a:ea typeface="メイリオ"/>
                <a:cs typeface="メイリオ"/>
              </a:rPr>
              <a:t>設問</a:t>
            </a:r>
            <a:r>
              <a:rPr lang="ja-JP" altLang="ja-JP" sz="2400" b="1" dirty="0">
                <a:latin typeface="メイリオ"/>
                <a:ea typeface="メイリオ"/>
                <a:cs typeface="メイリオ"/>
              </a:rPr>
              <a:t>の構成は</a:t>
            </a:r>
            <a:r>
              <a:rPr lang="ja-JP" altLang="ja-JP" sz="2400" b="1" dirty="0" smtClean="0">
                <a:latin typeface="メイリオ"/>
                <a:ea typeface="メイリオ"/>
                <a:cs typeface="メイリオ"/>
              </a:rPr>
              <a:t>以下</a:t>
            </a:r>
            <a:r>
              <a:rPr lang="en-US" altLang="ja-JP" sz="2400" b="1" dirty="0" smtClean="0">
                <a:latin typeface="メイリオ"/>
                <a:ea typeface="メイリオ"/>
                <a:cs typeface="メイリオ"/>
              </a:rPr>
              <a:t>10</a:t>
            </a:r>
            <a:r>
              <a:rPr lang="ja-JP" altLang="en-US" sz="2400" b="1" dirty="0" smtClean="0">
                <a:latin typeface="メイリオ"/>
                <a:ea typeface="メイリオ"/>
                <a:cs typeface="メイリオ"/>
              </a:rPr>
              <a:t>軸</a:t>
            </a:r>
            <a:endParaRPr lang="ja-JP" altLang="ja-JP" sz="2400" b="1" dirty="0">
              <a:latin typeface="メイリオ"/>
              <a:ea typeface="メイリオ"/>
              <a:cs typeface="メイリオ"/>
            </a:endParaRPr>
          </a:p>
          <a:p>
            <a:r>
              <a:rPr lang="ja-JP" altLang="en-US" sz="2000" b="1" dirty="0" smtClean="0">
                <a:latin typeface="メイリオ"/>
                <a:ea typeface="メイリオ"/>
                <a:cs typeface="メイリオ"/>
              </a:rPr>
              <a:t>　１　</a:t>
            </a:r>
            <a:r>
              <a:rPr lang="ja-JP" altLang="ja-JP" sz="2000" b="1" dirty="0" smtClean="0">
                <a:latin typeface="メイリオ"/>
                <a:ea typeface="メイリオ"/>
                <a:cs typeface="メイリオ"/>
              </a:rPr>
              <a:t>回答者</a:t>
            </a:r>
            <a:r>
              <a:rPr lang="ja-JP" altLang="ja-JP" sz="2000" b="1" dirty="0">
                <a:latin typeface="メイリオ"/>
                <a:ea typeface="メイリオ"/>
                <a:cs typeface="メイリオ"/>
              </a:rPr>
              <a:t>属性について</a:t>
            </a:r>
          </a:p>
          <a:p>
            <a:r>
              <a:rPr lang="ja-JP" altLang="en-US" sz="2000" b="1" dirty="0" smtClean="0">
                <a:latin typeface="メイリオ"/>
                <a:ea typeface="メイリオ"/>
                <a:cs typeface="メイリオ"/>
              </a:rPr>
              <a:t>　２　</a:t>
            </a:r>
            <a:r>
              <a:rPr lang="ja-JP" altLang="ja-JP" sz="2000" b="1" dirty="0" smtClean="0">
                <a:latin typeface="メイリオ"/>
                <a:ea typeface="メイリオ"/>
                <a:cs typeface="メイリオ"/>
              </a:rPr>
              <a:t>性別</a:t>
            </a:r>
            <a:r>
              <a:rPr lang="ja-JP" altLang="ja-JP" sz="2000" b="1" dirty="0">
                <a:latin typeface="メイリオ"/>
                <a:ea typeface="メイリオ"/>
                <a:cs typeface="メイリオ"/>
              </a:rPr>
              <a:t>違和について（性別違和があると答えた者</a:t>
            </a:r>
            <a:r>
              <a:rPr lang="ja-JP" altLang="ja-JP" sz="2000" b="1" dirty="0" smtClean="0">
                <a:latin typeface="メイリオ"/>
                <a:ea typeface="メイリオ"/>
                <a:cs typeface="メイリオ"/>
              </a:rPr>
              <a:t>のみ）</a:t>
            </a:r>
            <a:endParaRPr lang="ja-JP" altLang="ja-JP" sz="2000" b="1" dirty="0">
              <a:latin typeface="メイリオ"/>
              <a:ea typeface="メイリオ"/>
              <a:cs typeface="メイリオ"/>
            </a:endParaRPr>
          </a:p>
          <a:p>
            <a:r>
              <a:rPr lang="ja-JP" altLang="en-US" sz="2000" b="1" dirty="0" smtClean="0">
                <a:latin typeface="メイリオ"/>
                <a:ea typeface="メイリオ"/>
                <a:cs typeface="メイリオ"/>
              </a:rPr>
              <a:t>　３　</a:t>
            </a:r>
            <a:r>
              <a:rPr lang="ja-JP" altLang="ja-JP" sz="2000" b="1" dirty="0" smtClean="0">
                <a:latin typeface="メイリオ"/>
                <a:ea typeface="メイリオ"/>
                <a:cs typeface="メイリオ"/>
              </a:rPr>
              <a:t>就</a:t>
            </a:r>
            <a:r>
              <a:rPr lang="ja-JP" altLang="ja-JP" sz="2000" b="1" dirty="0">
                <a:latin typeface="メイリオ"/>
                <a:ea typeface="メイリオ"/>
                <a:cs typeface="メイリオ"/>
              </a:rPr>
              <a:t>活時の在学状況、最終学歴について</a:t>
            </a:r>
          </a:p>
          <a:p>
            <a:r>
              <a:rPr lang="ja-JP" altLang="en-US" sz="2000" b="1" dirty="0" smtClean="0">
                <a:latin typeface="メイリオ"/>
                <a:ea typeface="メイリオ"/>
                <a:cs typeface="メイリオ"/>
              </a:rPr>
              <a:t>　４　</a:t>
            </a:r>
            <a:r>
              <a:rPr lang="ja-JP" altLang="ja-JP" sz="2000" b="1" dirty="0" smtClean="0">
                <a:latin typeface="メイリオ"/>
                <a:ea typeface="メイリオ"/>
                <a:cs typeface="メイリオ"/>
              </a:rPr>
              <a:t>就</a:t>
            </a:r>
            <a:r>
              <a:rPr lang="ja-JP" altLang="ja-JP" sz="2000" b="1" dirty="0">
                <a:latin typeface="メイリオ"/>
                <a:ea typeface="メイリオ"/>
                <a:cs typeface="メイリオ"/>
              </a:rPr>
              <a:t>活経験について</a:t>
            </a:r>
          </a:p>
          <a:p>
            <a:r>
              <a:rPr lang="ja-JP" altLang="en-US" sz="2000" b="1" dirty="0" smtClean="0">
                <a:latin typeface="メイリオ"/>
                <a:ea typeface="メイリオ"/>
                <a:cs typeface="メイリオ"/>
              </a:rPr>
              <a:t>　５　</a:t>
            </a:r>
            <a:r>
              <a:rPr lang="ja-JP" altLang="ja-JP" sz="2000" b="1" dirty="0" smtClean="0">
                <a:latin typeface="メイリオ"/>
                <a:ea typeface="メイリオ"/>
                <a:cs typeface="メイリオ"/>
              </a:rPr>
              <a:t>就</a:t>
            </a:r>
            <a:r>
              <a:rPr lang="ja-JP" altLang="ja-JP" sz="2000" b="1" dirty="0">
                <a:latin typeface="メイリオ"/>
                <a:ea typeface="メイリオ"/>
                <a:cs typeface="メイリオ"/>
              </a:rPr>
              <a:t>活時の</a:t>
            </a:r>
            <a:r>
              <a:rPr lang="en-US" altLang="ja-JP" sz="2000" b="1" dirty="0">
                <a:latin typeface="メイリオ"/>
                <a:ea typeface="メイリオ"/>
                <a:cs typeface="メイリオ"/>
              </a:rPr>
              <a:t>SOGI</a:t>
            </a:r>
            <a:r>
              <a:rPr lang="ja-JP" altLang="ja-JP" sz="2000" b="1" dirty="0">
                <a:latin typeface="メイリオ"/>
                <a:ea typeface="メイリオ"/>
                <a:cs typeface="メイリオ"/>
              </a:rPr>
              <a:t>に関する困難等経験について</a:t>
            </a:r>
          </a:p>
          <a:p>
            <a:r>
              <a:rPr lang="ja-JP" altLang="en-US" sz="2000" b="1" dirty="0" smtClean="0">
                <a:latin typeface="メイリオ"/>
                <a:ea typeface="メイリオ"/>
                <a:cs typeface="メイリオ"/>
              </a:rPr>
              <a:t>　６　</a:t>
            </a:r>
            <a:r>
              <a:rPr lang="ja-JP" altLang="ja-JP" sz="2000" b="1" dirty="0" smtClean="0">
                <a:latin typeface="メイリオ"/>
                <a:ea typeface="メイリオ"/>
                <a:cs typeface="メイリオ"/>
              </a:rPr>
              <a:t>就</a:t>
            </a:r>
            <a:r>
              <a:rPr lang="ja-JP" altLang="ja-JP" sz="2000" b="1" dirty="0">
                <a:latin typeface="メイリオ"/>
                <a:ea typeface="メイリオ"/>
                <a:cs typeface="メイリオ"/>
              </a:rPr>
              <a:t>活時の</a:t>
            </a:r>
            <a:r>
              <a:rPr lang="en-US" altLang="ja-JP" sz="2000" b="1" dirty="0">
                <a:latin typeface="メイリオ"/>
                <a:ea typeface="メイリオ"/>
                <a:cs typeface="メイリオ"/>
              </a:rPr>
              <a:t>SOGI</a:t>
            </a:r>
            <a:r>
              <a:rPr lang="ja-JP" altLang="ja-JP" sz="2000" b="1" dirty="0">
                <a:latin typeface="メイリオ"/>
                <a:ea typeface="メイリオ"/>
                <a:cs typeface="メイリオ"/>
              </a:rPr>
              <a:t>に関する困難等の相談経験について</a:t>
            </a:r>
          </a:p>
          <a:p>
            <a:r>
              <a:rPr lang="ja-JP" altLang="en-US" sz="2000" b="1" dirty="0" smtClean="0">
                <a:latin typeface="メイリオ"/>
                <a:ea typeface="メイリオ"/>
                <a:cs typeface="メイリオ"/>
              </a:rPr>
              <a:t>　７　</a:t>
            </a:r>
            <a:r>
              <a:rPr lang="ja-JP" altLang="ja-JP" sz="2000" b="1" dirty="0" smtClean="0">
                <a:latin typeface="メイリオ"/>
                <a:ea typeface="メイリオ"/>
                <a:cs typeface="メイリオ"/>
              </a:rPr>
              <a:t>内定</a:t>
            </a:r>
            <a:r>
              <a:rPr lang="ja-JP" altLang="ja-JP" sz="2000" b="1" dirty="0">
                <a:latin typeface="メイリオ"/>
                <a:ea typeface="メイリオ"/>
                <a:cs typeface="メイリオ"/>
              </a:rPr>
              <a:t>から入社３年目の</a:t>
            </a:r>
            <a:r>
              <a:rPr lang="en-US" altLang="ja-JP" sz="2000" b="1" dirty="0">
                <a:latin typeface="メイリオ"/>
                <a:ea typeface="メイリオ"/>
                <a:cs typeface="メイリオ"/>
              </a:rPr>
              <a:t>SOGI</a:t>
            </a:r>
            <a:r>
              <a:rPr lang="ja-JP" altLang="ja-JP" sz="2000" b="1" dirty="0">
                <a:latin typeface="メイリオ"/>
                <a:ea typeface="メイリオ"/>
                <a:cs typeface="メイリオ"/>
              </a:rPr>
              <a:t>に関する困難等経験について</a:t>
            </a:r>
          </a:p>
          <a:p>
            <a:r>
              <a:rPr lang="ja-JP" altLang="en-US" sz="2000" b="1" dirty="0" smtClean="0">
                <a:latin typeface="メイリオ"/>
                <a:ea typeface="メイリオ"/>
                <a:cs typeface="メイリオ"/>
              </a:rPr>
              <a:t>　８　</a:t>
            </a:r>
            <a:r>
              <a:rPr lang="ja-JP" altLang="ja-JP" sz="2000" b="1" dirty="0" smtClean="0">
                <a:latin typeface="メイリオ"/>
                <a:ea typeface="メイリオ"/>
                <a:cs typeface="メイリオ"/>
              </a:rPr>
              <a:t>入社</a:t>
            </a:r>
            <a:r>
              <a:rPr lang="ja-JP" altLang="ja-JP" sz="2000" b="1" dirty="0">
                <a:latin typeface="メイリオ"/>
                <a:ea typeface="メイリオ"/>
                <a:cs typeface="メイリオ"/>
              </a:rPr>
              <a:t>１社目について</a:t>
            </a:r>
          </a:p>
          <a:p>
            <a:r>
              <a:rPr lang="ja-JP" altLang="en-US" sz="2000" b="1" dirty="0" smtClean="0">
                <a:latin typeface="メイリオ"/>
                <a:ea typeface="メイリオ"/>
                <a:cs typeface="メイリオ"/>
              </a:rPr>
              <a:t>　９　</a:t>
            </a:r>
            <a:r>
              <a:rPr lang="ja-JP" altLang="ja-JP" sz="2000" b="1" dirty="0" smtClean="0">
                <a:latin typeface="メイリオ"/>
                <a:ea typeface="メイリオ"/>
                <a:cs typeface="メイリオ"/>
              </a:rPr>
              <a:t>障</a:t>
            </a:r>
            <a:r>
              <a:rPr lang="ja-JP" altLang="ja-JP" sz="2000" b="1" dirty="0">
                <a:latin typeface="メイリオ"/>
                <a:ea typeface="メイリオ"/>
                <a:cs typeface="メイリオ"/>
              </a:rPr>
              <a:t>がい特性について</a:t>
            </a:r>
          </a:p>
          <a:p>
            <a:r>
              <a:rPr lang="ja-JP" altLang="en-US" sz="2000" b="1" dirty="0" smtClean="0">
                <a:latin typeface="メイリオ"/>
                <a:ea typeface="メイリオ"/>
                <a:cs typeface="メイリオ"/>
              </a:rPr>
              <a:t>　１０　</a:t>
            </a:r>
            <a:r>
              <a:rPr lang="ja-JP" altLang="ja-JP" sz="2000" b="1" dirty="0" smtClean="0">
                <a:latin typeface="メイリオ"/>
                <a:ea typeface="メイリオ"/>
                <a:cs typeface="メイリオ"/>
              </a:rPr>
              <a:t>コメント</a:t>
            </a:r>
            <a:r>
              <a:rPr lang="ja-JP" altLang="ja-JP" sz="2000" b="1" dirty="0">
                <a:latin typeface="メイリオ"/>
                <a:ea typeface="メイリオ"/>
                <a:cs typeface="メイリオ"/>
              </a:rPr>
              <a:t>等</a:t>
            </a:r>
          </a:p>
          <a:p>
            <a:endParaRPr lang="ja-JP" altLang="en-US" sz="2000" b="1" dirty="0">
              <a:latin typeface="メイリオ"/>
              <a:ea typeface="メイリオ"/>
              <a:cs typeface="メイリオ"/>
            </a:endParaRPr>
          </a:p>
        </p:txBody>
      </p:sp>
      <p:sp>
        <p:nvSpPr>
          <p:cNvPr id="16" name="正方形/長方形 15"/>
          <p:cNvSpPr/>
          <p:nvPr/>
        </p:nvSpPr>
        <p:spPr>
          <a:xfrm>
            <a:off x="6546484" y="-15679"/>
            <a:ext cx="648000" cy="324000"/>
          </a:xfrm>
          <a:prstGeom prst="rect">
            <a:avLst/>
          </a:prstGeom>
          <a:solidFill>
            <a:srgbClr val="BFBF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メイリオ"/>
                <a:ea typeface="メイリオ"/>
                <a:cs typeface="メイリオ"/>
              </a:rPr>
              <a:t>LGBT</a:t>
            </a:r>
            <a:endParaRPr kumimoji="1" lang="ja-JP" altLang="en-US" sz="1400" dirty="0">
              <a:solidFill>
                <a:schemeClr val="tx1"/>
              </a:solidFill>
              <a:latin typeface="メイリオ"/>
              <a:ea typeface="メイリオ"/>
              <a:cs typeface="メイリオ"/>
            </a:endParaRPr>
          </a:p>
        </p:txBody>
      </p:sp>
      <p:sp>
        <p:nvSpPr>
          <p:cNvPr id="17" name="正方形/長方形 16"/>
          <p:cNvSpPr/>
          <p:nvPr/>
        </p:nvSpPr>
        <p:spPr>
          <a:xfrm>
            <a:off x="7194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メイリオ"/>
                <a:ea typeface="メイリオ"/>
                <a:cs typeface="メイリオ"/>
              </a:rPr>
              <a:t>LGB</a:t>
            </a:r>
            <a:r>
              <a:rPr kumimoji="1" lang="ja-JP" altLang="en-US" sz="1200" dirty="0" smtClean="0">
                <a:solidFill>
                  <a:schemeClr val="tx1"/>
                </a:solidFill>
                <a:latin typeface="メイリオ"/>
                <a:ea typeface="メイリオ"/>
                <a:cs typeface="メイリオ"/>
              </a:rPr>
              <a:t>他</a:t>
            </a:r>
            <a:endParaRPr kumimoji="1" lang="ja-JP" altLang="en-US" sz="1200" dirty="0">
              <a:solidFill>
                <a:schemeClr val="tx1"/>
              </a:solidFill>
              <a:latin typeface="メイリオ"/>
              <a:ea typeface="メイリオ"/>
              <a:cs typeface="メイリオ"/>
            </a:endParaRPr>
          </a:p>
        </p:txBody>
      </p:sp>
      <p:sp>
        <p:nvSpPr>
          <p:cNvPr id="18" name="正方形/長方形 17"/>
          <p:cNvSpPr/>
          <p:nvPr/>
        </p:nvSpPr>
        <p:spPr>
          <a:xfrm>
            <a:off x="7842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latin typeface="メイリオ"/>
                <a:ea typeface="メイリオ"/>
                <a:cs typeface="メイリオ"/>
              </a:rPr>
              <a:t>T</a:t>
            </a:r>
            <a:endParaRPr kumimoji="1" lang="ja-JP" altLang="en-US" sz="1600" dirty="0">
              <a:solidFill>
                <a:schemeClr val="tx1"/>
              </a:solidFill>
              <a:latin typeface="メイリオ"/>
              <a:ea typeface="メイリオ"/>
              <a:cs typeface="メイリオ"/>
            </a:endParaRPr>
          </a:p>
        </p:txBody>
      </p:sp>
      <p:sp>
        <p:nvSpPr>
          <p:cNvPr id="19" name="正方形/長方形 18"/>
          <p:cNvSpPr/>
          <p:nvPr/>
        </p:nvSpPr>
        <p:spPr>
          <a:xfrm>
            <a:off x="8490484" y="-15679"/>
            <a:ext cx="648000" cy="324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メイリオ"/>
                <a:ea typeface="メイリオ"/>
                <a:cs typeface="メイリオ"/>
              </a:rPr>
              <a:t>支援者</a:t>
            </a:r>
            <a:endParaRPr kumimoji="1" lang="ja-JP" altLang="en-US" sz="1200" dirty="0">
              <a:solidFill>
                <a:schemeClr val="tx1"/>
              </a:solidFill>
              <a:latin typeface="メイリオ"/>
              <a:ea typeface="メイリオ"/>
              <a:cs typeface="メイリオ"/>
            </a:endParaRPr>
          </a:p>
        </p:txBody>
      </p:sp>
    </p:spTree>
    <p:extLst>
      <p:ext uri="{BB962C8B-B14F-4D97-AF65-F5344CB8AC3E}">
        <p14:creationId xmlns:p14="http://schemas.microsoft.com/office/powerpoint/2010/main" val="28166200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124128</TotalTime>
  <Words>4395</Words>
  <Application>Microsoft Macintosh PowerPoint</Application>
  <PresentationFormat>画面に合わせる (4:3)</PresentationFormat>
  <Paragraphs>997</Paragraphs>
  <Slides>56</Slides>
  <Notes>26</Notes>
  <HiddenSlides>0</HiddenSlides>
  <MMClips>0</MMClips>
  <ScaleCrop>false</ScaleCrop>
  <HeadingPairs>
    <vt:vector size="4" baseType="variant">
      <vt:variant>
        <vt:lpstr>テーマ</vt:lpstr>
      </vt:variant>
      <vt:variant>
        <vt:i4>1</vt:i4>
      </vt:variant>
      <vt:variant>
        <vt:lpstr>スライド タイトル</vt:lpstr>
      </vt:variant>
      <vt:variant>
        <vt:i4>56</vt:i4>
      </vt:variant>
    </vt:vector>
  </HeadingPairs>
  <TitlesOfParts>
    <vt:vector size="57" baseType="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藥師実芳</dc:creator>
  <cp:lastModifiedBy>Yakushi</cp:lastModifiedBy>
  <cp:revision>1041</cp:revision>
  <cp:lastPrinted>2019-02-07T08:13:21Z</cp:lastPrinted>
  <dcterms:created xsi:type="dcterms:W3CDTF">2014-07-22T15:04:41Z</dcterms:created>
  <dcterms:modified xsi:type="dcterms:W3CDTF">2019-03-18T06:42:35Z</dcterms:modified>
</cp:coreProperties>
</file>