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37">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g888ZbLb+M4mhs0wD9NkNUutYrA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2B7180-2600-4FFE-8A87-3E75BB087F73}">
  <a:tblStyle styleId="{D92B7180-2600-4FFE-8A87-3E75BB087F73}" styleName="Table_0">
    <a:wholeTbl>
      <a:tcTxStyle b="off" i="off">
        <a:font>
          <a:latin typeface="游ゴシック"/>
          <a:ea typeface="游ゴシック"/>
          <a:cs typeface="游ゴシック"/>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游ゴシック"/>
          <a:ea typeface="游ゴシック"/>
          <a:cs typeface="游ゴシック"/>
        </a:font>
        <a:schemeClr val="lt1"/>
      </a:tcTxStyle>
      <a:tcStyle>
        <a:tcBdr/>
        <a:fill>
          <a:solidFill>
            <a:schemeClr val="accent1"/>
          </a:solidFill>
        </a:fill>
      </a:tcStyle>
    </a:lastCol>
    <a:firstCol>
      <a:tcTxStyle b="on" i="off">
        <a:font>
          <a:latin typeface="游ゴシック"/>
          <a:ea typeface="游ゴシック"/>
          <a:cs typeface="游ゴシック"/>
        </a:font>
        <a:schemeClr val="lt1"/>
      </a:tcTxStyle>
      <a:tcStyle>
        <a:tcBdr/>
        <a:fill>
          <a:solidFill>
            <a:schemeClr val="accent1"/>
          </a:solidFill>
        </a:fill>
      </a:tcStyle>
    </a:firstCol>
    <a:lastRow>
      <a:tcTxStyle b="on" i="off">
        <a:font>
          <a:latin typeface="游ゴシック"/>
          <a:ea typeface="游ゴシック"/>
          <a:cs typeface="游ゴシック"/>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游ゴシック"/>
          <a:ea typeface="游ゴシック"/>
          <a:cs typeface="游ゴシック"/>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6"/>
  </p:normalViewPr>
  <p:slideViewPr>
    <p:cSldViewPr snapToGrid="0">
      <p:cViewPr varScale="1">
        <p:scale>
          <a:sx n="105" d="100"/>
          <a:sy n="105" d="100"/>
        </p:scale>
        <p:origin x="840" y="176"/>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23" Type="http://schemas.openxmlformats.org/officeDocument/2006/relationships/tableStyles" Target="tableStyles.xml"/><Relationship Id="rId10" Type="http://schemas.openxmlformats.org/officeDocument/2006/relationships/slide" Target="slides/slide9.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ja-JP"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 name="Google Shape;3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3" name="Google Shape;17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 name="Google Shape;3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 name="Google Shape;5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 name="Google Shape;8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 name="Google Shape;10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23df4ad9bf_1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 name="Google Shape;139;g123df4ad9bf_1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0fbfc195a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g10fbfc195a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p:cSld name="タイトル スライド">
    <p:bg>
      <p:bgPr>
        <a:solidFill>
          <a:srgbClr val="F8473B"/>
        </a:solidFill>
        <a:effectLst/>
      </p:bgPr>
    </p:bg>
    <p:spTree>
      <p:nvGrpSpPr>
        <p:cNvPr id="1" name="Shape 15"/>
        <p:cNvGrpSpPr/>
        <p:nvPr/>
      </p:nvGrpSpPr>
      <p:grpSpPr>
        <a:xfrm>
          <a:off x="0" y="0"/>
          <a:ext cx="0" cy="0"/>
          <a:chOff x="0" y="0"/>
          <a:chExt cx="0" cy="0"/>
        </a:xfrm>
      </p:grpSpPr>
      <p:sp>
        <p:nvSpPr>
          <p:cNvPr id="16" name="Google Shape;16;p22"/>
          <p:cNvSpPr/>
          <p:nvPr/>
        </p:nvSpPr>
        <p:spPr>
          <a:xfrm>
            <a:off x="0" y="0"/>
            <a:ext cx="6096000" cy="3429000"/>
          </a:xfrm>
          <a:prstGeom prst="roundRect">
            <a:avLst>
              <a:gd name="adj" fmla="val 0"/>
            </a:avLst>
          </a:prstGeom>
          <a:solidFill>
            <a:srgbClr val="42AF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p22"/>
          <p:cNvSpPr/>
          <p:nvPr/>
        </p:nvSpPr>
        <p:spPr>
          <a:xfrm>
            <a:off x="120000" y="117000"/>
            <a:ext cx="11952000" cy="6624000"/>
          </a:xfrm>
          <a:prstGeom prst="roundRect">
            <a:avLst>
              <a:gd name="adj"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とコンテンツ">
  <p:cSld name="タイトルとコンテンツ">
    <p:bg>
      <p:bgPr>
        <a:solidFill>
          <a:srgbClr val="F8473B"/>
        </a:solidFill>
        <a:effectLst/>
      </p:bgPr>
    </p:bg>
    <p:spTree>
      <p:nvGrpSpPr>
        <p:cNvPr id="1" name="Shape 18"/>
        <p:cNvGrpSpPr/>
        <p:nvPr/>
      </p:nvGrpSpPr>
      <p:grpSpPr>
        <a:xfrm>
          <a:off x="0" y="0"/>
          <a:ext cx="0" cy="0"/>
          <a:chOff x="0" y="0"/>
          <a:chExt cx="0" cy="0"/>
        </a:xfrm>
      </p:grpSpPr>
      <p:sp>
        <p:nvSpPr>
          <p:cNvPr id="19" name="Google Shape;19;p23"/>
          <p:cNvSpPr/>
          <p:nvPr/>
        </p:nvSpPr>
        <p:spPr>
          <a:xfrm>
            <a:off x="0" y="0"/>
            <a:ext cx="6096000" cy="3429000"/>
          </a:xfrm>
          <a:prstGeom prst="roundRect">
            <a:avLst>
              <a:gd name="adj" fmla="val 0"/>
            </a:avLst>
          </a:prstGeom>
          <a:solidFill>
            <a:srgbClr val="42AF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 name="Google Shape;20;p23"/>
          <p:cNvSpPr/>
          <p:nvPr/>
        </p:nvSpPr>
        <p:spPr>
          <a:xfrm>
            <a:off x="102000" y="99000"/>
            <a:ext cx="11988000" cy="6660000"/>
          </a:xfrm>
          <a:prstGeom prst="roundRect">
            <a:avLst>
              <a:gd name="adj"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 name="Google Shape;21;p23"/>
          <p:cNvSpPr txBox="1">
            <a:spLocks noGrp="1"/>
          </p:cNvSpPr>
          <p:nvPr>
            <p:ph type="dt" idx="10"/>
          </p:nvPr>
        </p:nvSpPr>
        <p:spPr>
          <a:xfrm>
            <a:off x="211732" y="6447870"/>
            <a:ext cx="2743200" cy="25387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2" name="Google Shape;22;p23" descr="社会を変えるバイトならソーシャルバイト"/>
          <p:cNvPicPr preferRelativeResize="0"/>
          <p:nvPr/>
        </p:nvPicPr>
        <p:blipFill rotWithShape="1">
          <a:blip r:embed="rId2">
            <a:alphaModFix/>
          </a:blip>
          <a:srcRect l="13721" t="15556" r="13573" b="14258"/>
          <a:stretch/>
        </p:blipFill>
        <p:spPr>
          <a:xfrm>
            <a:off x="11175523" y="300728"/>
            <a:ext cx="708133" cy="478400"/>
          </a:xfrm>
          <a:prstGeom prst="rect">
            <a:avLst/>
          </a:prstGeom>
          <a:noFill/>
          <a:ln>
            <a:noFill/>
          </a:ln>
        </p:spPr>
      </p:pic>
      <p:sp>
        <p:nvSpPr>
          <p:cNvPr id="23" name="Google Shape;23;p23"/>
          <p:cNvSpPr txBox="1">
            <a:spLocks noGrp="1"/>
          </p:cNvSpPr>
          <p:nvPr>
            <p:ph type="sldNum" idx="12"/>
          </p:nvPr>
        </p:nvSpPr>
        <p:spPr>
          <a:xfrm>
            <a:off x="9237068" y="6447871"/>
            <a:ext cx="2743200" cy="25387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
        <p:nvSpPr>
          <p:cNvPr id="24" name="Google Shape;24;p23"/>
          <p:cNvSpPr txBox="1">
            <a:spLocks noGrp="1"/>
          </p:cNvSpPr>
          <p:nvPr>
            <p:ph type="title"/>
          </p:nvPr>
        </p:nvSpPr>
        <p:spPr>
          <a:xfrm>
            <a:off x="308344" y="270747"/>
            <a:ext cx="10460552" cy="64109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3F3F3F"/>
              </a:buClr>
              <a:buSzPts val="2800"/>
              <a:buFont typeface="Arial"/>
              <a:buNone/>
              <a:defRPr sz="2800" b="1" i="0">
                <a:solidFill>
                  <a:srgbClr val="3F3F3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3"/>
          <p:cNvSpPr txBox="1">
            <a:spLocks noGrp="1"/>
          </p:cNvSpPr>
          <p:nvPr>
            <p:ph type="body" idx="1"/>
          </p:nvPr>
        </p:nvSpPr>
        <p:spPr>
          <a:xfrm>
            <a:off x="407988" y="1083586"/>
            <a:ext cx="11376025" cy="95219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600"/>
              </a:spcBef>
              <a:spcAft>
                <a:spcPts val="0"/>
              </a:spcAft>
              <a:buClr>
                <a:srgbClr val="3F3F3F"/>
              </a:buClr>
              <a:buSzPts val="2000"/>
              <a:buNone/>
              <a:defRPr sz="2000" b="1" i="0">
                <a:solidFill>
                  <a:srgbClr val="3F3F3F"/>
                </a:solidFill>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b="1" i="0">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b="1" i="0">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b="1" i="0">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b="1"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3974">
          <p15:clr>
            <a:srgbClr val="FBAE40"/>
          </p15:clr>
        </p15:guide>
        <p15:guide id="2" pos="257">
          <p15:clr>
            <a:srgbClr val="FBAE40"/>
          </p15:clr>
        </p15:guide>
        <p15:guide id="3" pos="7423">
          <p15:clr>
            <a:srgbClr val="FBAE40"/>
          </p15:clr>
        </p15:guide>
        <p15:guide id="4" orient="horz" pos="663">
          <p15:clr>
            <a:srgbClr val="FBAE40"/>
          </p15:clr>
        </p15:guide>
        <p15:guide id="5" orient="horz" pos="145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タイトルとコンテンツ">
  <p:cSld name="2_タイトルとコンテンツ">
    <p:bg>
      <p:bgPr>
        <a:solidFill>
          <a:schemeClr val="lt1"/>
        </a:solidFill>
        <a:effectLst/>
      </p:bgPr>
    </p:bg>
    <p:spTree>
      <p:nvGrpSpPr>
        <p:cNvPr id="1" name="Shape 26"/>
        <p:cNvGrpSpPr/>
        <p:nvPr/>
      </p:nvGrpSpPr>
      <p:grpSpPr>
        <a:xfrm>
          <a:off x="0" y="0"/>
          <a:ext cx="0" cy="0"/>
          <a:chOff x="0" y="0"/>
          <a:chExt cx="0" cy="0"/>
        </a:xfrm>
      </p:grpSpPr>
      <p:pic>
        <p:nvPicPr>
          <p:cNvPr id="27" name="Google Shape;27;p25" descr="砂浜でフリスビーを遊んでいる男性と夕日&#10;&#10;中程度の精度で自動的に生成された説明"/>
          <p:cNvPicPr preferRelativeResize="0"/>
          <p:nvPr/>
        </p:nvPicPr>
        <p:blipFill rotWithShape="1">
          <a:blip r:embed="rId2">
            <a:alphaModFix/>
          </a:blip>
          <a:srcRect b="15590"/>
          <a:stretch/>
        </p:blipFill>
        <p:spPr>
          <a:xfrm>
            <a:off x="0" y="1"/>
            <a:ext cx="12192000" cy="6858000"/>
          </a:xfrm>
          <a:prstGeom prst="rect">
            <a:avLst/>
          </a:prstGeom>
          <a:noFill/>
          <a:ln>
            <a:noFill/>
          </a:ln>
        </p:spPr>
      </p:pic>
      <p:sp>
        <p:nvSpPr>
          <p:cNvPr id="28" name="Google Shape;28;p25"/>
          <p:cNvSpPr txBox="1">
            <a:spLocks noGrp="1"/>
          </p:cNvSpPr>
          <p:nvPr>
            <p:ph type="dt" idx="10"/>
          </p:nvPr>
        </p:nvSpPr>
        <p:spPr>
          <a:xfrm>
            <a:off x="211732" y="6447870"/>
            <a:ext cx="2743200" cy="25387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b="0"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5"/>
          <p:cNvSpPr txBox="1">
            <a:spLocks noGrp="1"/>
          </p:cNvSpPr>
          <p:nvPr>
            <p:ph type="sldNum" idx="12"/>
          </p:nvPr>
        </p:nvSpPr>
        <p:spPr>
          <a:xfrm>
            <a:off x="9237068" y="6447871"/>
            <a:ext cx="2743200" cy="25387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xmlns:p15="http://schemas.microsoft.com/office/powerpoint/2012/main">
        <p15:guide id="1" orient="horz" pos="3974">
          <p15:clr>
            <a:srgbClr val="FBAE40"/>
          </p15:clr>
        </p15:guide>
        <p15:guide id="2" pos="257">
          <p15:clr>
            <a:srgbClr val="FBAE40"/>
          </p15:clr>
        </p15:guide>
        <p15:guide id="3" pos="7423">
          <p15:clr>
            <a:srgbClr val="FBAE40"/>
          </p15:clr>
        </p15:guide>
        <p15:guide id="4" orient="horz" pos="663">
          <p15:clr>
            <a:srgbClr val="FBAE40"/>
          </p15:clr>
        </p15:guide>
        <p15:guide id="5" orient="horz" pos="1457">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grpSp>
        <p:nvGrpSpPr>
          <p:cNvPr id="34" name="Google Shape;34;p1"/>
          <p:cNvGrpSpPr/>
          <p:nvPr/>
        </p:nvGrpSpPr>
        <p:grpSpPr>
          <a:xfrm>
            <a:off x="2888225" y="1853803"/>
            <a:ext cx="6415549" cy="3150394"/>
            <a:chOff x="2888225" y="1746069"/>
            <a:chExt cx="6415549" cy="3150394"/>
          </a:xfrm>
        </p:grpSpPr>
        <p:pic>
          <p:nvPicPr>
            <p:cNvPr id="35" name="Google Shape;35;p1" descr="社会を変えるバイトならソーシャルバイト"/>
            <p:cNvPicPr preferRelativeResize="0"/>
            <p:nvPr/>
          </p:nvPicPr>
          <p:blipFill rotWithShape="1">
            <a:blip r:embed="rId3">
              <a:alphaModFix/>
            </a:blip>
            <a:srcRect l="13721" t="15556" r="13573" b="14258"/>
            <a:stretch/>
          </p:blipFill>
          <p:spPr>
            <a:xfrm>
              <a:off x="4484789" y="1746069"/>
              <a:ext cx="3222421" cy="2177001"/>
            </a:xfrm>
            <a:prstGeom prst="rect">
              <a:avLst/>
            </a:prstGeom>
            <a:noFill/>
            <a:ln>
              <a:noFill/>
            </a:ln>
          </p:spPr>
        </p:pic>
        <p:sp>
          <p:nvSpPr>
            <p:cNvPr id="36" name="Google Shape;36;p1"/>
            <p:cNvSpPr/>
            <p:nvPr/>
          </p:nvSpPr>
          <p:spPr>
            <a:xfrm>
              <a:off x="2888225" y="4247534"/>
              <a:ext cx="6415549" cy="648929"/>
            </a:xfrm>
            <a:prstGeom prst="roundRect">
              <a:avLst>
                <a:gd name="adj" fmla="val 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ja-JP" sz="2400" b="1" i="0" u="none" strike="noStrike" cap="none">
                  <a:solidFill>
                    <a:srgbClr val="3F3F3F"/>
                  </a:solidFill>
                  <a:latin typeface="Arial"/>
                  <a:ea typeface="Arial"/>
                  <a:cs typeface="Arial"/>
                  <a:sym typeface="Arial"/>
                </a:rPr>
                <a:t>ソーシャルバイト 報告書</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6"/>
          <p:cNvSpPr txBox="1">
            <a:spLocks noGrp="1"/>
          </p:cNvSpPr>
          <p:nvPr>
            <p:ph type="dt" idx="10"/>
          </p:nvPr>
        </p:nvSpPr>
        <p:spPr>
          <a:xfrm>
            <a:off x="211732" y="6447870"/>
            <a:ext cx="2743200" cy="253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ja-JP"/>
              <a:t>© 2021ME-RISE 2</a:t>
            </a:r>
            <a:endParaRPr/>
          </a:p>
        </p:txBody>
      </p:sp>
      <p:sp>
        <p:nvSpPr>
          <p:cNvPr id="176" name="Google Shape;176;p26"/>
          <p:cNvSpPr txBox="1">
            <a:spLocks noGrp="1"/>
          </p:cNvSpPr>
          <p:nvPr>
            <p:ph type="sldNum" idx="12"/>
          </p:nvPr>
        </p:nvSpPr>
        <p:spPr>
          <a:xfrm>
            <a:off x="9237068" y="6447871"/>
            <a:ext cx="2743200" cy="253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10</a:t>
            </a:fld>
            <a:endParaRPr/>
          </a:p>
        </p:txBody>
      </p:sp>
      <p:sp>
        <p:nvSpPr>
          <p:cNvPr id="177" name="Google Shape;177;p26"/>
          <p:cNvSpPr txBox="1">
            <a:spLocks noGrp="1"/>
          </p:cNvSpPr>
          <p:nvPr>
            <p:ph type="title"/>
          </p:nvPr>
        </p:nvSpPr>
        <p:spPr>
          <a:xfrm>
            <a:off x="308344" y="270747"/>
            <a:ext cx="10460700" cy="64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2800"/>
              <a:buFont typeface="Arial"/>
              <a:buNone/>
            </a:pPr>
            <a:r>
              <a:rPr lang="ja-JP"/>
              <a:t>学生の声</a:t>
            </a:r>
            <a:endParaRPr/>
          </a:p>
        </p:txBody>
      </p:sp>
      <p:sp>
        <p:nvSpPr>
          <p:cNvPr id="178" name="Google Shape;178;p26"/>
          <p:cNvSpPr/>
          <p:nvPr/>
        </p:nvSpPr>
        <p:spPr>
          <a:xfrm>
            <a:off x="407988" y="3672580"/>
            <a:ext cx="11174412" cy="2775289"/>
          </a:xfrm>
          <a:prstGeom prst="roundRect">
            <a:avLst>
              <a:gd name="adj" fmla="val 0"/>
            </a:avLst>
          </a:prstGeom>
          <a:solidFill>
            <a:srgbClr val="F2F2F2"/>
          </a:solidFill>
          <a:ln>
            <a:noFill/>
          </a:ln>
        </p:spPr>
        <p:txBody>
          <a:bodyPr spcFirstLastPara="1" wrap="square" lIns="1620000"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1400" b="1" i="0" u="none" strike="noStrike" cap="none">
              <a:solidFill>
                <a:srgbClr val="595959"/>
              </a:solidFill>
              <a:latin typeface="Arial"/>
              <a:ea typeface="Arial"/>
              <a:cs typeface="Arial"/>
              <a:sym typeface="Arial"/>
            </a:endParaRPr>
          </a:p>
        </p:txBody>
      </p:sp>
      <p:sp>
        <p:nvSpPr>
          <p:cNvPr id="179" name="Google Shape;179;p26"/>
          <p:cNvSpPr txBox="1"/>
          <p:nvPr/>
        </p:nvSpPr>
        <p:spPr>
          <a:xfrm>
            <a:off x="3147302" y="4208475"/>
            <a:ext cx="8246428" cy="2031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400" b="0" i="0" u="none" strike="noStrike" cap="none">
                <a:solidFill>
                  <a:srgbClr val="000000"/>
                </a:solidFill>
                <a:latin typeface="Arial"/>
                <a:ea typeface="Arial"/>
                <a:cs typeface="Arial"/>
                <a:sym typeface="Arial"/>
              </a:rPr>
              <a:t>自分が今まで学んでいた分野やソーシャルカレッジで社長の佐藤さんのお話を聞いたことから、リタワークスで働かせていただくことになりました。最初は、知識や経験がない中で自分に出来ることはあるのかと不安でいっぱいでしたが、社員さんや学生アルバイトの皆さんにサポートして頂きながら今では日々の業務にも慣れ、沢山のことを経験させていただいています。入社してから、社会課題を解決したいという団体様やリタワークスの皆さんの想いや活動を間近に感じる瞬間が何度もありました。利他のため、社会のために動く方々を知り、お話をする中で自分の考え方も大きく変わり、視野がとても広くなったと感じています。また、学生にも様々な業務を任せてくださっていて、日々悩みながらも楽しく働かせていたただいており、リタワークスの皆さんから沢山のことを吸収して学ばさせていただけていることがとても幸せです。</a:t>
            </a:r>
            <a:endParaRPr/>
          </a:p>
        </p:txBody>
      </p:sp>
      <p:sp>
        <p:nvSpPr>
          <p:cNvPr id="180" name="Google Shape;180;p26"/>
          <p:cNvSpPr/>
          <p:nvPr/>
        </p:nvSpPr>
        <p:spPr>
          <a:xfrm>
            <a:off x="407987" y="1113908"/>
            <a:ext cx="11174413" cy="2257111"/>
          </a:xfrm>
          <a:prstGeom prst="roundRect">
            <a:avLst>
              <a:gd name="adj" fmla="val 0"/>
            </a:avLst>
          </a:prstGeom>
          <a:solidFill>
            <a:srgbClr val="F2F2F2"/>
          </a:solidFill>
          <a:ln>
            <a:noFill/>
          </a:ln>
        </p:spPr>
        <p:txBody>
          <a:bodyPr spcFirstLastPara="1" wrap="square" lIns="1620000"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1400" b="1" i="0" u="none" strike="noStrike" cap="none">
              <a:solidFill>
                <a:srgbClr val="595959"/>
              </a:solidFill>
              <a:latin typeface="Arial"/>
              <a:ea typeface="Arial"/>
              <a:cs typeface="Arial"/>
              <a:sym typeface="Arial"/>
            </a:endParaRPr>
          </a:p>
        </p:txBody>
      </p:sp>
      <p:sp>
        <p:nvSpPr>
          <p:cNvPr id="181" name="Google Shape;181;p26"/>
          <p:cNvSpPr txBox="1"/>
          <p:nvPr/>
        </p:nvSpPr>
        <p:spPr>
          <a:xfrm>
            <a:off x="630013" y="3805581"/>
            <a:ext cx="48397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400" b="1" i="0" u="none" strike="noStrike" cap="none">
                <a:solidFill>
                  <a:srgbClr val="000000"/>
                </a:solidFill>
                <a:latin typeface="Arial"/>
                <a:ea typeface="Arial"/>
                <a:cs typeface="Arial"/>
                <a:sym typeface="Arial"/>
              </a:rPr>
              <a:t>University of Winchester・３学年</a:t>
            </a:r>
            <a:endParaRPr sz="2400" b="0" i="0" u="none" strike="noStrike" cap="none">
              <a:solidFill>
                <a:srgbClr val="000000"/>
              </a:solidFill>
              <a:latin typeface="Arial"/>
              <a:ea typeface="Arial"/>
              <a:cs typeface="Arial"/>
              <a:sym typeface="Arial"/>
            </a:endParaRPr>
          </a:p>
        </p:txBody>
      </p:sp>
      <p:sp>
        <p:nvSpPr>
          <p:cNvPr id="182" name="Google Shape;182;p26"/>
          <p:cNvSpPr txBox="1"/>
          <p:nvPr/>
        </p:nvSpPr>
        <p:spPr>
          <a:xfrm>
            <a:off x="736797" y="1228163"/>
            <a:ext cx="508211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800" b="0" i="0" u="none" strike="noStrike" cap="none">
                <a:solidFill>
                  <a:srgbClr val="000000"/>
                </a:solidFill>
                <a:latin typeface="Arial"/>
                <a:ea typeface="Arial"/>
                <a:cs typeface="Arial"/>
                <a:sym typeface="Arial"/>
              </a:rPr>
              <a:t>立教大学・４学年</a:t>
            </a:r>
            <a:endParaRPr sz="1800" b="0" i="0" u="none" strike="noStrike" cap="none">
              <a:solidFill>
                <a:srgbClr val="000000"/>
              </a:solidFill>
              <a:latin typeface="Arial"/>
              <a:ea typeface="Arial"/>
              <a:cs typeface="Arial"/>
              <a:sym typeface="Arial"/>
            </a:endParaRPr>
          </a:p>
        </p:txBody>
      </p:sp>
      <p:sp>
        <p:nvSpPr>
          <p:cNvPr id="183" name="Google Shape;183;p26"/>
          <p:cNvSpPr txBox="1"/>
          <p:nvPr/>
        </p:nvSpPr>
        <p:spPr>
          <a:xfrm>
            <a:off x="2899760" y="1559433"/>
            <a:ext cx="8682640" cy="166199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400" b="0" i="0" u="none" strike="noStrike" cap="none">
                <a:solidFill>
                  <a:srgbClr val="000000"/>
                </a:solidFill>
                <a:latin typeface="Arial"/>
                <a:ea typeface="Arial"/>
                <a:cs typeface="Arial"/>
                <a:sym typeface="Arial"/>
              </a:rPr>
              <a:t>a私は自分の就活経験をダイレクトに活かすことのできる仕事を実際にインターンでさせていただいています。同年代の方と一緒に作業する機会も多く、想像以上に日々楽しく働くことができています！ 一から企画を作り、運営しているので大変なこともありますが、f2fスタッフの池谷さんから具体的なアドバイスをいただきながら進めさせていただいています。とても良い経験をしていることを実感しており、将来にとても役に立つことを確信しています！</a:t>
            </a:r>
            <a:endParaRPr/>
          </a:p>
          <a:p>
            <a:pPr marL="0" marR="0" lvl="0" indent="0" algn="l" rtl="0">
              <a:lnSpc>
                <a:spcPct val="100000"/>
              </a:lnSpc>
              <a:spcBef>
                <a:spcPts val="0"/>
              </a:spcBef>
              <a:spcAft>
                <a:spcPts val="0"/>
              </a:spcAft>
              <a:buNone/>
            </a:pPr>
            <a:br>
              <a:rPr lang="ja-JP" sz="1600" b="0" i="0" u="none" strike="noStrike" cap="none">
                <a:solidFill>
                  <a:srgbClr val="000000"/>
                </a:solidFill>
                <a:latin typeface="Arial"/>
                <a:ea typeface="Arial"/>
                <a:cs typeface="Arial"/>
                <a:sym typeface="Arial"/>
              </a:rPr>
            </a:br>
            <a:endParaRPr sz="1600" b="0" i="0" u="none" strike="noStrike" cap="none">
              <a:solidFill>
                <a:srgbClr val="000000"/>
              </a:solidFill>
              <a:latin typeface="Arial"/>
              <a:ea typeface="Arial"/>
              <a:cs typeface="Arial"/>
              <a:sym typeface="Arial"/>
            </a:endParaRPr>
          </a:p>
        </p:txBody>
      </p:sp>
      <p:pic>
        <p:nvPicPr>
          <p:cNvPr id="184" name="Google Shape;184;p26"/>
          <p:cNvPicPr preferRelativeResize="0"/>
          <p:nvPr/>
        </p:nvPicPr>
        <p:blipFill rotWithShape="1">
          <a:blip r:embed="rId3">
            <a:alphaModFix/>
          </a:blip>
          <a:srcRect/>
          <a:stretch/>
        </p:blipFill>
        <p:spPr>
          <a:xfrm>
            <a:off x="698145" y="4414919"/>
            <a:ext cx="2159000" cy="1397000"/>
          </a:xfrm>
          <a:prstGeom prst="rect">
            <a:avLst/>
          </a:prstGeom>
          <a:noFill/>
          <a:ln>
            <a:noFill/>
          </a:ln>
        </p:spPr>
      </p:pic>
      <p:pic>
        <p:nvPicPr>
          <p:cNvPr id="185" name="Google Shape;185;p26"/>
          <p:cNvPicPr preferRelativeResize="0"/>
          <p:nvPr/>
        </p:nvPicPr>
        <p:blipFill rotWithShape="1">
          <a:blip r:embed="rId4">
            <a:alphaModFix/>
          </a:blip>
          <a:srcRect/>
          <a:stretch/>
        </p:blipFill>
        <p:spPr>
          <a:xfrm>
            <a:off x="620767" y="1730495"/>
            <a:ext cx="2159000" cy="1397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7"/>
          <p:cNvSpPr txBox="1">
            <a:spLocks noGrp="1"/>
          </p:cNvSpPr>
          <p:nvPr>
            <p:ph type="dt" idx="10"/>
          </p:nvPr>
        </p:nvSpPr>
        <p:spPr>
          <a:xfrm>
            <a:off x="211732" y="6447870"/>
            <a:ext cx="2743200" cy="253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ja-JP"/>
              <a:t>© 2021ME-RISE 2</a:t>
            </a:r>
            <a:endParaRPr/>
          </a:p>
        </p:txBody>
      </p:sp>
      <p:sp>
        <p:nvSpPr>
          <p:cNvPr id="191" name="Google Shape;191;p27"/>
          <p:cNvSpPr txBox="1">
            <a:spLocks noGrp="1"/>
          </p:cNvSpPr>
          <p:nvPr>
            <p:ph type="sldNum" idx="12"/>
          </p:nvPr>
        </p:nvSpPr>
        <p:spPr>
          <a:xfrm>
            <a:off x="9237068" y="6447871"/>
            <a:ext cx="2743200" cy="253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11</a:t>
            </a:fld>
            <a:endParaRPr/>
          </a:p>
        </p:txBody>
      </p:sp>
      <p:sp>
        <p:nvSpPr>
          <p:cNvPr id="192" name="Google Shape;192;p27"/>
          <p:cNvSpPr txBox="1">
            <a:spLocks noGrp="1"/>
          </p:cNvSpPr>
          <p:nvPr>
            <p:ph type="title"/>
          </p:nvPr>
        </p:nvSpPr>
        <p:spPr>
          <a:xfrm>
            <a:off x="308344" y="270747"/>
            <a:ext cx="10460700" cy="64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2800"/>
              <a:buFont typeface="Arial"/>
              <a:buNone/>
            </a:pPr>
            <a:r>
              <a:rPr lang="ja-JP"/>
              <a:t>学生の声</a:t>
            </a:r>
            <a:endParaRPr/>
          </a:p>
        </p:txBody>
      </p:sp>
      <p:sp>
        <p:nvSpPr>
          <p:cNvPr id="193" name="Google Shape;193;p27"/>
          <p:cNvSpPr/>
          <p:nvPr/>
        </p:nvSpPr>
        <p:spPr>
          <a:xfrm>
            <a:off x="584512" y="1113908"/>
            <a:ext cx="11255185" cy="2736875"/>
          </a:xfrm>
          <a:prstGeom prst="roundRect">
            <a:avLst>
              <a:gd name="adj" fmla="val 0"/>
            </a:avLst>
          </a:prstGeom>
          <a:solidFill>
            <a:srgbClr val="F2F2F2"/>
          </a:solidFill>
          <a:ln>
            <a:noFill/>
          </a:ln>
        </p:spPr>
        <p:txBody>
          <a:bodyPr spcFirstLastPara="1" wrap="square" lIns="1620000"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1400" b="1" i="0" u="none" strike="noStrike" cap="none">
              <a:solidFill>
                <a:srgbClr val="595959"/>
              </a:solidFill>
              <a:latin typeface="Arial"/>
              <a:ea typeface="Arial"/>
              <a:cs typeface="Arial"/>
              <a:sym typeface="Arial"/>
            </a:endParaRPr>
          </a:p>
        </p:txBody>
      </p:sp>
      <p:sp>
        <p:nvSpPr>
          <p:cNvPr id="194" name="Google Shape;194;p27"/>
          <p:cNvSpPr/>
          <p:nvPr/>
        </p:nvSpPr>
        <p:spPr>
          <a:xfrm>
            <a:off x="584512" y="4089594"/>
            <a:ext cx="11255185" cy="2358275"/>
          </a:xfrm>
          <a:prstGeom prst="roundRect">
            <a:avLst>
              <a:gd name="adj" fmla="val 0"/>
            </a:avLst>
          </a:prstGeom>
          <a:solidFill>
            <a:srgbClr val="F2F2F2"/>
          </a:solidFill>
          <a:ln>
            <a:noFill/>
          </a:ln>
        </p:spPr>
        <p:txBody>
          <a:bodyPr spcFirstLastPara="1" wrap="square" lIns="1620000"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1400" b="1" i="0" u="none" strike="noStrike" cap="none">
              <a:solidFill>
                <a:srgbClr val="595959"/>
              </a:solidFill>
              <a:latin typeface="Arial"/>
              <a:ea typeface="Arial"/>
              <a:cs typeface="Arial"/>
              <a:sym typeface="Arial"/>
            </a:endParaRPr>
          </a:p>
        </p:txBody>
      </p:sp>
      <p:sp>
        <p:nvSpPr>
          <p:cNvPr id="195" name="Google Shape;195;p27"/>
          <p:cNvSpPr txBox="1"/>
          <p:nvPr/>
        </p:nvSpPr>
        <p:spPr>
          <a:xfrm>
            <a:off x="717801" y="1195005"/>
            <a:ext cx="5082111"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2000" b="0" i="0" u="none" strike="noStrike" cap="none">
                <a:solidFill>
                  <a:srgbClr val="000000"/>
                </a:solidFill>
                <a:latin typeface="Arial"/>
                <a:ea typeface="Arial"/>
                <a:cs typeface="Arial"/>
                <a:sym typeface="Arial"/>
              </a:rPr>
              <a:t>立命館大学・４学年</a:t>
            </a:r>
            <a:endParaRPr sz="2000" b="0" i="0" u="none" strike="noStrike" cap="none">
              <a:solidFill>
                <a:srgbClr val="000000"/>
              </a:solidFill>
              <a:latin typeface="Arial"/>
              <a:ea typeface="Arial"/>
              <a:cs typeface="Arial"/>
              <a:sym typeface="Arial"/>
            </a:endParaRPr>
          </a:p>
        </p:txBody>
      </p:sp>
      <p:sp>
        <p:nvSpPr>
          <p:cNvPr id="196" name="Google Shape;196;p27"/>
          <p:cNvSpPr/>
          <p:nvPr/>
        </p:nvSpPr>
        <p:spPr>
          <a:xfrm>
            <a:off x="3178356" y="4893321"/>
            <a:ext cx="8661341" cy="954107"/>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ja-JP" sz="1400" b="0" i="0" u="none" strike="noStrike" cap="none">
                <a:solidFill>
                  <a:schemeClr val="dk1"/>
                </a:solidFill>
                <a:latin typeface="Arial"/>
                <a:ea typeface="Arial"/>
                <a:cs typeface="Arial"/>
                <a:sym typeface="Arial"/>
              </a:rPr>
              <a:t>実際に活動してみて、初めこそは不安も大きかったのですが、先輩やスタッフの方の子どもたちとの接し方をみて学ばせてもらったり、アドバイスをしていただいたりしたおかげで不安が楽しいになるまで早かったです。子どもたちからおいしいをきくことができたり、ゲームなどを通して一緒に笑いあうことができたりするのが一番のやりがいになっています。もっと早く知りたかったなと思いますね。</a:t>
            </a:r>
            <a:endParaRPr/>
          </a:p>
        </p:txBody>
      </p:sp>
      <p:sp>
        <p:nvSpPr>
          <p:cNvPr id="197" name="Google Shape;197;p27"/>
          <p:cNvSpPr txBox="1"/>
          <p:nvPr/>
        </p:nvSpPr>
        <p:spPr>
          <a:xfrm>
            <a:off x="717801" y="4147799"/>
            <a:ext cx="483976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2400" b="0" i="0" u="none" strike="noStrike" cap="none">
                <a:solidFill>
                  <a:srgbClr val="050505"/>
                </a:solidFill>
                <a:latin typeface="Arial"/>
                <a:ea typeface="Arial"/>
                <a:cs typeface="Arial"/>
                <a:sym typeface="Arial"/>
              </a:rPr>
              <a:t>大阪教育大学・３学年</a:t>
            </a:r>
            <a:endParaRPr sz="2400" b="0" i="0" u="none" strike="noStrike" cap="none">
              <a:solidFill>
                <a:srgbClr val="000000"/>
              </a:solidFill>
              <a:latin typeface="Arial"/>
              <a:ea typeface="Arial"/>
              <a:cs typeface="Arial"/>
              <a:sym typeface="Arial"/>
            </a:endParaRPr>
          </a:p>
        </p:txBody>
      </p:sp>
      <p:pic>
        <p:nvPicPr>
          <p:cNvPr id="198" name="Google Shape;198;p27"/>
          <p:cNvPicPr preferRelativeResize="0"/>
          <p:nvPr/>
        </p:nvPicPr>
        <p:blipFill rotWithShape="1">
          <a:blip r:embed="rId3">
            <a:alphaModFix/>
          </a:blip>
          <a:srcRect/>
          <a:stretch/>
        </p:blipFill>
        <p:spPr>
          <a:xfrm>
            <a:off x="878785" y="4893321"/>
            <a:ext cx="2159000" cy="1397000"/>
          </a:xfrm>
          <a:prstGeom prst="rect">
            <a:avLst/>
          </a:prstGeom>
          <a:noFill/>
          <a:ln>
            <a:noFill/>
          </a:ln>
        </p:spPr>
      </p:pic>
      <p:pic>
        <p:nvPicPr>
          <p:cNvPr id="199" name="Google Shape;199;p27"/>
          <p:cNvPicPr preferRelativeResize="0"/>
          <p:nvPr/>
        </p:nvPicPr>
        <p:blipFill rotWithShape="1">
          <a:blip r:embed="rId4">
            <a:alphaModFix/>
          </a:blip>
          <a:srcRect/>
          <a:stretch/>
        </p:blipFill>
        <p:spPr>
          <a:xfrm>
            <a:off x="757827" y="1730495"/>
            <a:ext cx="2159000" cy="1397000"/>
          </a:xfrm>
          <a:prstGeom prst="rect">
            <a:avLst/>
          </a:prstGeom>
          <a:noFill/>
          <a:ln>
            <a:noFill/>
          </a:ln>
        </p:spPr>
      </p:pic>
      <p:sp>
        <p:nvSpPr>
          <p:cNvPr id="200" name="Google Shape;200;p27"/>
          <p:cNvSpPr txBox="1"/>
          <p:nvPr/>
        </p:nvSpPr>
        <p:spPr>
          <a:xfrm>
            <a:off x="3178356" y="1676211"/>
            <a:ext cx="8661341" cy="18158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400" b="0" i="0" u="none" strike="noStrike" cap="none">
                <a:solidFill>
                  <a:srgbClr val="000000"/>
                </a:solidFill>
                <a:latin typeface="Arial"/>
                <a:ea typeface="Arial"/>
                <a:cs typeface="Arial"/>
                <a:sym typeface="Arial"/>
              </a:rPr>
              <a:t>とにかく、働きやすいです。職員や学生スタッフなど、一緒に働くメンバーがみんな優しくて、良い人ばかりです。困ったことがあるときには、いつでも相談に乗ってくれます。これまでいくつかバイトをしたことがありますが、働く環境については断トツで良いと思います。 活動自体も、普通に楽しいです。ガイドヘルパーでは、植物園や博物館など、普段自分が行かないような場所に行けるので、毎回のお出かけが楽しみです。また、利用者さんと長期的に関わっているうちに、だんだん打ち解けてくれるのがとても嬉しいです。 ソーシャルバイトのような活動は、福祉に関心がある人だけがやるようなイメージでしたが、そんなことはありませんでした。もちろん、そういった方が多いことは事実ですが、自分のように、福祉に関心のない人でも楽しんでできるものなんだと思いました。</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8"/>
          <p:cNvSpPr txBox="1">
            <a:spLocks noGrp="1"/>
          </p:cNvSpPr>
          <p:nvPr>
            <p:ph type="dt" idx="10"/>
          </p:nvPr>
        </p:nvSpPr>
        <p:spPr>
          <a:xfrm>
            <a:off x="211732" y="6447870"/>
            <a:ext cx="2743200" cy="253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ja-JP"/>
              <a:t>© 2021ME-RISE 2</a:t>
            </a:r>
            <a:endParaRPr/>
          </a:p>
        </p:txBody>
      </p:sp>
      <p:sp>
        <p:nvSpPr>
          <p:cNvPr id="206" name="Google Shape;206;p28"/>
          <p:cNvSpPr txBox="1">
            <a:spLocks noGrp="1"/>
          </p:cNvSpPr>
          <p:nvPr>
            <p:ph type="sldNum" idx="12"/>
          </p:nvPr>
        </p:nvSpPr>
        <p:spPr>
          <a:xfrm>
            <a:off x="9237068" y="6447871"/>
            <a:ext cx="2743200" cy="253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12</a:t>
            </a:fld>
            <a:endParaRPr/>
          </a:p>
        </p:txBody>
      </p:sp>
      <p:sp>
        <p:nvSpPr>
          <p:cNvPr id="207" name="Google Shape;207;p28"/>
          <p:cNvSpPr txBox="1">
            <a:spLocks noGrp="1"/>
          </p:cNvSpPr>
          <p:nvPr>
            <p:ph type="title"/>
          </p:nvPr>
        </p:nvSpPr>
        <p:spPr>
          <a:xfrm>
            <a:off x="308344" y="270747"/>
            <a:ext cx="10460700" cy="64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2800"/>
              <a:buFont typeface="Arial"/>
              <a:buNone/>
            </a:pPr>
            <a:r>
              <a:rPr lang="ja-JP"/>
              <a:t>研修会｜年間4回実施</a:t>
            </a:r>
            <a:endParaRPr/>
          </a:p>
        </p:txBody>
      </p:sp>
      <p:sp>
        <p:nvSpPr>
          <p:cNvPr id="208" name="Google Shape;208;p28"/>
          <p:cNvSpPr/>
          <p:nvPr/>
        </p:nvSpPr>
        <p:spPr>
          <a:xfrm>
            <a:off x="407988" y="3672581"/>
            <a:ext cx="5549467" cy="2287012"/>
          </a:xfrm>
          <a:prstGeom prst="roundRect">
            <a:avLst>
              <a:gd name="adj" fmla="val 0"/>
            </a:avLst>
          </a:prstGeom>
          <a:solidFill>
            <a:srgbClr val="F2F2F2"/>
          </a:solidFill>
          <a:ln>
            <a:noFill/>
          </a:ln>
        </p:spPr>
        <p:txBody>
          <a:bodyPr spcFirstLastPara="1" wrap="square" lIns="1620000"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1400" b="1" i="0" u="none" strike="noStrike" cap="none">
              <a:solidFill>
                <a:srgbClr val="595959"/>
              </a:solidFill>
              <a:latin typeface="Arial"/>
              <a:ea typeface="Arial"/>
              <a:cs typeface="Arial"/>
              <a:sym typeface="Arial"/>
            </a:endParaRPr>
          </a:p>
        </p:txBody>
      </p:sp>
      <p:sp>
        <p:nvSpPr>
          <p:cNvPr id="209" name="Google Shape;209;p28"/>
          <p:cNvSpPr txBox="1"/>
          <p:nvPr/>
        </p:nvSpPr>
        <p:spPr>
          <a:xfrm>
            <a:off x="3156678" y="4423035"/>
            <a:ext cx="2662231"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400" b="1" i="0" u="none" strike="noStrike" cap="none">
                <a:solidFill>
                  <a:srgbClr val="000000"/>
                </a:solidFill>
                <a:latin typeface="Arial"/>
                <a:ea typeface="Arial"/>
                <a:cs typeface="Arial"/>
                <a:sym typeface="Arial"/>
              </a:rPr>
              <a:t>子どもが売られない世界をつくる〜19歳、児童買春撲滅への挑戦〜</a:t>
            </a:r>
            <a:endParaRPr/>
          </a:p>
        </p:txBody>
      </p:sp>
      <p:sp>
        <p:nvSpPr>
          <p:cNvPr id="210" name="Google Shape;210;p28"/>
          <p:cNvSpPr/>
          <p:nvPr/>
        </p:nvSpPr>
        <p:spPr>
          <a:xfrm>
            <a:off x="407987" y="1113909"/>
            <a:ext cx="5549467" cy="2224096"/>
          </a:xfrm>
          <a:prstGeom prst="roundRect">
            <a:avLst>
              <a:gd name="adj" fmla="val 0"/>
            </a:avLst>
          </a:prstGeom>
          <a:solidFill>
            <a:srgbClr val="F2F2F2"/>
          </a:solidFill>
          <a:ln>
            <a:noFill/>
          </a:ln>
        </p:spPr>
        <p:txBody>
          <a:bodyPr spcFirstLastPara="1" wrap="square" lIns="1620000"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1400" b="1" i="0" u="none" strike="noStrike" cap="none">
              <a:solidFill>
                <a:srgbClr val="595959"/>
              </a:solidFill>
              <a:latin typeface="Arial"/>
              <a:ea typeface="Arial"/>
              <a:cs typeface="Arial"/>
              <a:sym typeface="Arial"/>
            </a:endParaRPr>
          </a:p>
        </p:txBody>
      </p:sp>
      <p:sp>
        <p:nvSpPr>
          <p:cNvPr id="211" name="Google Shape;211;p28"/>
          <p:cNvSpPr/>
          <p:nvPr/>
        </p:nvSpPr>
        <p:spPr>
          <a:xfrm>
            <a:off x="6196415" y="1113909"/>
            <a:ext cx="5549467" cy="2224096"/>
          </a:xfrm>
          <a:prstGeom prst="roundRect">
            <a:avLst>
              <a:gd name="adj" fmla="val 0"/>
            </a:avLst>
          </a:prstGeom>
          <a:solidFill>
            <a:srgbClr val="F2F2F2"/>
          </a:solidFill>
          <a:ln>
            <a:noFill/>
          </a:ln>
        </p:spPr>
        <p:txBody>
          <a:bodyPr spcFirstLastPara="1" wrap="square" lIns="1620000"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1400" b="1" i="0" u="none" strike="noStrike" cap="none">
              <a:solidFill>
                <a:srgbClr val="595959"/>
              </a:solidFill>
              <a:latin typeface="Arial"/>
              <a:ea typeface="Arial"/>
              <a:cs typeface="Arial"/>
              <a:sym typeface="Arial"/>
            </a:endParaRPr>
          </a:p>
        </p:txBody>
      </p:sp>
      <p:sp>
        <p:nvSpPr>
          <p:cNvPr id="212" name="Google Shape;212;p28"/>
          <p:cNvSpPr/>
          <p:nvPr/>
        </p:nvSpPr>
        <p:spPr>
          <a:xfrm>
            <a:off x="6196415" y="3731009"/>
            <a:ext cx="5549467" cy="2224096"/>
          </a:xfrm>
          <a:prstGeom prst="roundRect">
            <a:avLst>
              <a:gd name="adj" fmla="val 0"/>
            </a:avLst>
          </a:prstGeom>
          <a:solidFill>
            <a:srgbClr val="F2F2F2"/>
          </a:solidFill>
          <a:ln>
            <a:noFill/>
          </a:ln>
        </p:spPr>
        <p:txBody>
          <a:bodyPr spcFirstLastPara="1" wrap="square" lIns="1620000"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1400" b="1" i="0" u="none" strike="noStrike" cap="none">
              <a:solidFill>
                <a:srgbClr val="595959"/>
              </a:solidFill>
              <a:latin typeface="Arial"/>
              <a:ea typeface="Arial"/>
              <a:cs typeface="Arial"/>
              <a:sym typeface="Arial"/>
            </a:endParaRPr>
          </a:p>
        </p:txBody>
      </p:sp>
      <p:sp>
        <p:nvSpPr>
          <p:cNvPr id="213" name="Google Shape;213;p28"/>
          <p:cNvSpPr txBox="1"/>
          <p:nvPr/>
        </p:nvSpPr>
        <p:spPr>
          <a:xfrm>
            <a:off x="630013" y="3805581"/>
            <a:ext cx="483976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400" b="0" i="0" u="none" strike="noStrike" cap="none">
                <a:solidFill>
                  <a:srgbClr val="000000"/>
                </a:solidFill>
                <a:latin typeface="Arial"/>
                <a:ea typeface="Arial"/>
                <a:cs typeface="Arial"/>
                <a:sym typeface="Arial"/>
              </a:rPr>
              <a:t>認定NPO法人かものはしプロジェクト共同創業者　村田 早耶香様</a:t>
            </a:r>
            <a:endParaRPr sz="2400" b="0" i="0" u="none" strike="noStrike" cap="none">
              <a:solidFill>
                <a:srgbClr val="000000"/>
              </a:solidFill>
              <a:latin typeface="Arial"/>
              <a:ea typeface="Arial"/>
              <a:cs typeface="Arial"/>
              <a:sym typeface="Arial"/>
            </a:endParaRPr>
          </a:p>
        </p:txBody>
      </p:sp>
      <p:sp>
        <p:nvSpPr>
          <p:cNvPr id="214" name="Google Shape;214;p28"/>
          <p:cNvSpPr txBox="1"/>
          <p:nvPr/>
        </p:nvSpPr>
        <p:spPr>
          <a:xfrm>
            <a:off x="2979263" y="1753284"/>
            <a:ext cx="2839645"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400" b="1" i="0" u="none" strike="noStrike" cap="none">
                <a:solidFill>
                  <a:srgbClr val="000000"/>
                </a:solidFill>
                <a:latin typeface="Arial"/>
                <a:ea typeface="Arial"/>
                <a:cs typeface="Arial"/>
                <a:sym typeface="Arial"/>
              </a:rPr>
              <a:t>ホームレス状態を生み出さないニホンに 〜ホームレスの人をはじめとする生活困窮者への就労支援、生活支援〜</a:t>
            </a:r>
            <a:endParaRPr/>
          </a:p>
        </p:txBody>
      </p:sp>
      <p:sp>
        <p:nvSpPr>
          <p:cNvPr id="215" name="Google Shape;215;p28"/>
          <p:cNvSpPr txBox="1"/>
          <p:nvPr/>
        </p:nvSpPr>
        <p:spPr>
          <a:xfrm>
            <a:off x="6329704" y="1195005"/>
            <a:ext cx="508211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400" b="0" i="0" u="none" strike="noStrike" cap="none">
                <a:solidFill>
                  <a:srgbClr val="000000"/>
                </a:solidFill>
                <a:latin typeface="Arial"/>
                <a:ea typeface="Arial"/>
                <a:cs typeface="Arial"/>
                <a:sym typeface="Arial"/>
              </a:rPr>
              <a:t>特定非営利活動法人あっとすくーる理事長　渡剛　様</a:t>
            </a:r>
            <a:endParaRPr sz="1400" b="0" i="0" u="none" strike="noStrike" cap="none">
              <a:solidFill>
                <a:srgbClr val="000000"/>
              </a:solidFill>
              <a:latin typeface="Arial"/>
              <a:ea typeface="Arial"/>
              <a:cs typeface="Arial"/>
              <a:sym typeface="Arial"/>
            </a:endParaRPr>
          </a:p>
        </p:txBody>
      </p:sp>
      <p:sp>
        <p:nvSpPr>
          <p:cNvPr id="216" name="Google Shape;216;p28"/>
          <p:cNvSpPr txBox="1"/>
          <p:nvPr/>
        </p:nvSpPr>
        <p:spPr>
          <a:xfrm>
            <a:off x="8906238" y="1601106"/>
            <a:ext cx="2694092" cy="9848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400" b="1" i="0" u="none" strike="noStrike" cap="none">
                <a:solidFill>
                  <a:srgbClr val="000000"/>
                </a:solidFill>
                <a:latin typeface="Arial"/>
                <a:ea typeface="Arial"/>
                <a:cs typeface="Arial"/>
                <a:sym typeface="Arial"/>
              </a:rPr>
              <a:t>「子どもの貧困」の課題を知る〜ひとり親家庭の学習支援の活動を通して学ぶ〜</a:t>
            </a:r>
            <a:endParaRPr/>
          </a:p>
          <a:p>
            <a:pPr marL="0" marR="0" lvl="0" indent="0" algn="l"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p:txBody>
      </p:sp>
      <p:sp>
        <p:nvSpPr>
          <p:cNvPr id="217" name="Google Shape;217;p28"/>
          <p:cNvSpPr/>
          <p:nvPr/>
        </p:nvSpPr>
        <p:spPr>
          <a:xfrm>
            <a:off x="9522935" y="4413400"/>
            <a:ext cx="2077395" cy="138499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ja-JP" sz="1400" b="1" i="0" u="none" strike="noStrike" cap="none">
                <a:solidFill>
                  <a:schemeClr val="dk1"/>
                </a:solidFill>
                <a:latin typeface="Arial"/>
                <a:ea typeface="Arial"/>
                <a:cs typeface="Arial"/>
                <a:sym typeface="Arial"/>
              </a:rPr>
              <a:t>インターンシップの価値とは〜インターンシップを通して何を得るのか〜</a:t>
            </a:r>
            <a:endParaRPr/>
          </a:p>
          <a:p>
            <a:pPr marL="0" marR="0" lvl="0" indent="0" algn="l" rtl="0">
              <a:lnSpc>
                <a:spcPct val="100000"/>
              </a:lnSpc>
              <a:spcBef>
                <a:spcPts val="0"/>
              </a:spcBef>
              <a:spcAft>
                <a:spcPts val="0"/>
              </a:spcAft>
              <a:buClr>
                <a:schemeClr val="dk1"/>
              </a:buClr>
              <a:buSzPts val="1400"/>
              <a:buFont typeface="Arial"/>
              <a:buNone/>
            </a:pPr>
            <a:br>
              <a:rPr lang="ja-JP" sz="1400" b="0" i="0" u="none" strike="noStrike" cap="none">
                <a:solidFill>
                  <a:schemeClr val="dk1"/>
                </a:solidFill>
                <a:latin typeface="Arial"/>
                <a:ea typeface="Arial"/>
                <a:cs typeface="Arial"/>
                <a:sym typeface="Arial"/>
              </a:rPr>
            </a:br>
            <a:endParaRPr sz="1400" b="0" i="0" u="none" strike="noStrike" cap="none">
              <a:solidFill>
                <a:srgbClr val="050505"/>
              </a:solidFill>
              <a:latin typeface="Arial"/>
              <a:ea typeface="Arial"/>
              <a:cs typeface="Arial"/>
              <a:sym typeface="Arial"/>
            </a:endParaRPr>
          </a:p>
        </p:txBody>
      </p:sp>
      <p:sp>
        <p:nvSpPr>
          <p:cNvPr id="218" name="Google Shape;218;p28"/>
          <p:cNvSpPr txBox="1"/>
          <p:nvPr/>
        </p:nvSpPr>
        <p:spPr>
          <a:xfrm>
            <a:off x="6329704" y="3850786"/>
            <a:ext cx="483976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400" b="0" i="0" u="none" strike="noStrike" cap="none">
                <a:solidFill>
                  <a:srgbClr val="000000"/>
                </a:solidFill>
                <a:latin typeface="Arial"/>
                <a:ea typeface="Arial"/>
                <a:cs typeface="Arial"/>
                <a:sym typeface="Arial"/>
              </a:rPr>
              <a:t>NPO法人ETIC理事兼事務局長．鈴木敦子様</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ja-JP" sz="1400" b="0" i="0" u="none" strike="noStrike" cap="none">
                <a:solidFill>
                  <a:srgbClr val="000000"/>
                </a:solidFill>
                <a:latin typeface="Arial"/>
                <a:ea typeface="Arial"/>
                <a:cs typeface="Arial"/>
                <a:sym typeface="Arial"/>
              </a:rPr>
              <a:t>NPO法人JAE代表理事　坂野充様</a:t>
            </a:r>
            <a:endParaRPr sz="2400" b="0" i="0" u="none" strike="noStrike" cap="none">
              <a:solidFill>
                <a:srgbClr val="000000"/>
              </a:solidFill>
              <a:latin typeface="Arial"/>
              <a:ea typeface="Arial"/>
              <a:cs typeface="Arial"/>
              <a:sym typeface="Arial"/>
            </a:endParaRPr>
          </a:p>
        </p:txBody>
      </p:sp>
      <p:sp>
        <p:nvSpPr>
          <p:cNvPr id="219" name="Google Shape;219;p28"/>
          <p:cNvSpPr txBox="1"/>
          <p:nvPr/>
        </p:nvSpPr>
        <p:spPr>
          <a:xfrm>
            <a:off x="780237" y="1256871"/>
            <a:ext cx="508211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400" b="0" i="0" u="none" strike="noStrike" cap="none">
                <a:solidFill>
                  <a:srgbClr val="000000"/>
                </a:solidFill>
                <a:latin typeface="Arial"/>
                <a:ea typeface="Arial"/>
                <a:cs typeface="Arial"/>
                <a:sym typeface="Arial"/>
              </a:rPr>
              <a:t>認定NPO法人Hoomdoor理事・事務局長　松本浩美様</a:t>
            </a:r>
            <a:endParaRPr sz="1400" b="0" i="0" u="none" strike="noStrike" cap="none">
              <a:solidFill>
                <a:srgbClr val="000000"/>
              </a:solidFill>
              <a:latin typeface="Arial"/>
              <a:ea typeface="Arial"/>
              <a:cs typeface="Arial"/>
              <a:sym typeface="Arial"/>
            </a:endParaRPr>
          </a:p>
        </p:txBody>
      </p:sp>
      <p:pic>
        <p:nvPicPr>
          <p:cNvPr id="220" name="Google Shape;220;p28"/>
          <p:cNvPicPr preferRelativeResize="0"/>
          <p:nvPr/>
        </p:nvPicPr>
        <p:blipFill rotWithShape="1">
          <a:blip r:embed="rId3">
            <a:alphaModFix/>
          </a:blip>
          <a:srcRect/>
          <a:stretch/>
        </p:blipFill>
        <p:spPr>
          <a:xfrm>
            <a:off x="673081" y="1595115"/>
            <a:ext cx="2096921" cy="1476864"/>
          </a:xfrm>
          <a:prstGeom prst="rect">
            <a:avLst/>
          </a:prstGeom>
          <a:noFill/>
          <a:ln>
            <a:noFill/>
          </a:ln>
        </p:spPr>
      </p:pic>
      <p:pic>
        <p:nvPicPr>
          <p:cNvPr id="221" name="Google Shape;221;p28"/>
          <p:cNvPicPr preferRelativeResize="0"/>
          <p:nvPr/>
        </p:nvPicPr>
        <p:blipFill rotWithShape="1">
          <a:blip r:embed="rId4">
            <a:alphaModFix/>
          </a:blip>
          <a:srcRect/>
          <a:stretch/>
        </p:blipFill>
        <p:spPr>
          <a:xfrm>
            <a:off x="6630544" y="1704540"/>
            <a:ext cx="2130142" cy="1418708"/>
          </a:xfrm>
          <a:prstGeom prst="rect">
            <a:avLst/>
          </a:prstGeom>
          <a:noFill/>
          <a:ln>
            <a:noFill/>
          </a:ln>
        </p:spPr>
      </p:pic>
      <p:pic>
        <p:nvPicPr>
          <p:cNvPr id="222" name="Google Shape;222;p28"/>
          <p:cNvPicPr preferRelativeResize="0"/>
          <p:nvPr/>
        </p:nvPicPr>
        <p:blipFill rotWithShape="1">
          <a:blip r:embed="rId5">
            <a:alphaModFix/>
          </a:blip>
          <a:srcRect/>
          <a:stretch/>
        </p:blipFill>
        <p:spPr>
          <a:xfrm>
            <a:off x="795932" y="4267246"/>
            <a:ext cx="1574800" cy="1574800"/>
          </a:xfrm>
          <a:prstGeom prst="rect">
            <a:avLst/>
          </a:prstGeom>
          <a:noFill/>
          <a:ln>
            <a:noFill/>
          </a:ln>
        </p:spPr>
      </p:pic>
      <p:pic>
        <p:nvPicPr>
          <p:cNvPr id="223" name="Google Shape;223;p28"/>
          <p:cNvPicPr preferRelativeResize="0"/>
          <p:nvPr/>
        </p:nvPicPr>
        <p:blipFill rotWithShape="1">
          <a:blip r:embed="rId6">
            <a:alphaModFix/>
          </a:blip>
          <a:srcRect/>
          <a:stretch/>
        </p:blipFill>
        <p:spPr>
          <a:xfrm>
            <a:off x="7801673" y="4645872"/>
            <a:ext cx="1575710" cy="1031654"/>
          </a:xfrm>
          <a:prstGeom prst="rect">
            <a:avLst/>
          </a:prstGeom>
          <a:noFill/>
          <a:ln>
            <a:noFill/>
          </a:ln>
        </p:spPr>
      </p:pic>
      <p:pic>
        <p:nvPicPr>
          <p:cNvPr id="224" name="Google Shape;224;p28"/>
          <p:cNvPicPr preferRelativeResize="0"/>
          <p:nvPr/>
        </p:nvPicPr>
        <p:blipFill rotWithShape="1">
          <a:blip r:embed="rId7">
            <a:alphaModFix/>
          </a:blip>
          <a:srcRect/>
          <a:stretch/>
        </p:blipFill>
        <p:spPr>
          <a:xfrm>
            <a:off x="6389799" y="4461128"/>
            <a:ext cx="1361017" cy="136101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2"/>
          <p:cNvSpPr txBox="1">
            <a:spLocks noGrp="1"/>
          </p:cNvSpPr>
          <p:nvPr>
            <p:ph type="title"/>
          </p:nvPr>
        </p:nvSpPr>
        <p:spPr>
          <a:xfrm>
            <a:off x="308344" y="270747"/>
            <a:ext cx="10460552" cy="64109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2800"/>
              <a:buFont typeface="Arial"/>
              <a:buNone/>
            </a:pPr>
            <a:r>
              <a:rPr lang="ja-JP"/>
              <a:t>目次</a:t>
            </a:r>
            <a:endParaRPr/>
          </a:p>
        </p:txBody>
      </p:sp>
      <p:sp>
        <p:nvSpPr>
          <p:cNvPr id="42" name="Google Shape;42;p2"/>
          <p:cNvSpPr txBox="1">
            <a:spLocks noGrp="1"/>
          </p:cNvSpPr>
          <p:nvPr>
            <p:ph type="dt" idx="10"/>
          </p:nvPr>
        </p:nvSpPr>
        <p:spPr>
          <a:xfrm>
            <a:off x="211732" y="6447870"/>
            <a:ext cx="2743200" cy="25387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ja-JP"/>
              <a:t>© 2021ME-RISE 2</a:t>
            </a:r>
            <a:endParaRPr/>
          </a:p>
        </p:txBody>
      </p:sp>
      <p:sp>
        <p:nvSpPr>
          <p:cNvPr id="43" name="Google Shape;43;p2"/>
          <p:cNvSpPr txBox="1">
            <a:spLocks noGrp="1"/>
          </p:cNvSpPr>
          <p:nvPr>
            <p:ph type="sldNum" idx="12"/>
          </p:nvPr>
        </p:nvSpPr>
        <p:spPr>
          <a:xfrm>
            <a:off x="9237068" y="6447871"/>
            <a:ext cx="2743200" cy="253873"/>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2</a:t>
            </a:fld>
            <a:endParaRPr/>
          </a:p>
        </p:txBody>
      </p:sp>
      <p:sp>
        <p:nvSpPr>
          <p:cNvPr id="44" name="Google Shape;44;p2"/>
          <p:cNvSpPr/>
          <p:nvPr/>
        </p:nvSpPr>
        <p:spPr>
          <a:xfrm>
            <a:off x="2610200" y="1585899"/>
            <a:ext cx="1890600" cy="1482300"/>
          </a:xfrm>
          <a:prstGeom prst="roundRect">
            <a:avLst>
              <a:gd name="adj" fmla="val 0"/>
            </a:avLst>
          </a:prstGeom>
          <a:solidFill>
            <a:srgbClr val="F8473B"/>
          </a:solidFill>
          <a:ln>
            <a:noFill/>
          </a:ln>
        </p:spPr>
        <p:txBody>
          <a:bodyPr spcFirstLastPara="1" wrap="square" lIns="72000"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b="1">
                <a:solidFill>
                  <a:schemeClr val="lt1"/>
                </a:solidFill>
              </a:rPr>
              <a:t>運営委員会の</a:t>
            </a:r>
            <a:endParaRPr b="1">
              <a:solidFill>
                <a:schemeClr val="lt1"/>
              </a:solidFill>
            </a:endParaRPr>
          </a:p>
          <a:p>
            <a:pPr marL="0" marR="0" lvl="0" indent="0" algn="ctr" rtl="0">
              <a:lnSpc>
                <a:spcPct val="100000"/>
              </a:lnSpc>
              <a:spcBef>
                <a:spcPts val="0"/>
              </a:spcBef>
              <a:spcAft>
                <a:spcPts val="0"/>
              </a:spcAft>
              <a:buClr>
                <a:srgbClr val="000000"/>
              </a:buClr>
              <a:buSzPts val="1800"/>
              <a:buFont typeface="Arial"/>
              <a:buNone/>
            </a:pPr>
            <a:r>
              <a:rPr lang="ja-JP" b="1">
                <a:solidFill>
                  <a:schemeClr val="lt1"/>
                </a:solidFill>
              </a:rPr>
              <a:t>取り組み</a:t>
            </a:r>
            <a:endParaRPr sz="1400" b="1" i="0" u="none" strike="noStrike" cap="none">
              <a:solidFill>
                <a:schemeClr val="lt1"/>
              </a:solidFill>
              <a:latin typeface="Arial"/>
              <a:ea typeface="Arial"/>
              <a:cs typeface="Arial"/>
              <a:sym typeface="Arial"/>
            </a:endParaRPr>
          </a:p>
        </p:txBody>
      </p:sp>
      <p:sp>
        <p:nvSpPr>
          <p:cNvPr id="45" name="Google Shape;45;p2"/>
          <p:cNvSpPr/>
          <p:nvPr/>
        </p:nvSpPr>
        <p:spPr>
          <a:xfrm>
            <a:off x="4633611" y="1662397"/>
            <a:ext cx="5317800" cy="673800"/>
          </a:xfrm>
          <a:prstGeom prst="roundRect">
            <a:avLst>
              <a:gd name="adj" fmla="val 0"/>
            </a:avLst>
          </a:prstGeom>
          <a:solidFill>
            <a:srgbClr val="F2F2F2"/>
          </a:solidFill>
          <a:ln>
            <a:noFill/>
          </a:ln>
        </p:spPr>
        <p:txBody>
          <a:bodyPr spcFirstLastPara="1" wrap="square" lIns="25197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ja-JP" sz="2400" b="1" i="0" u="none" strike="noStrike" cap="none">
                <a:solidFill>
                  <a:srgbClr val="3F3F3F"/>
                </a:solidFill>
                <a:latin typeface="Arial"/>
                <a:ea typeface="Arial"/>
                <a:cs typeface="Arial"/>
                <a:sym typeface="Arial"/>
              </a:rPr>
              <a:t>ソーシャルバイトとは</a:t>
            </a:r>
            <a:endParaRPr sz="2400" b="1" i="0" u="none" strike="noStrike" cap="none">
              <a:solidFill>
                <a:srgbClr val="3F3F3F"/>
              </a:solidFill>
              <a:latin typeface="Arial"/>
              <a:ea typeface="Arial"/>
              <a:cs typeface="Arial"/>
              <a:sym typeface="Arial"/>
            </a:endParaRPr>
          </a:p>
        </p:txBody>
      </p:sp>
      <p:sp>
        <p:nvSpPr>
          <p:cNvPr id="46" name="Google Shape;46;p2"/>
          <p:cNvSpPr/>
          <p:nvPr/>
        </p:nvSpPr>
        <p:spPr>
          <a:xfrm>
            <a:off x="4633611" y="3151071"/>
            <a:ext cx="5317800" cy="673800"/>
          </a:xfrm>
          <a:prstGeom prst="roundRect">
            <a:avLst>
              <a:gd name="adj" fmla="val 0"/>
            </a:avLst>
          </a:prstGeom>
          <a:solidFill>
            <a:srgbClr val="F2F2F2"/>
          </a:solidFill>
          <a:ln>
            <a:noFill/>
          </a:ln>
        </p:spPr>
        <p:txBody>
          <a:bodyPr spcFirstLastPara="1" wrap="square" lIns="251975" tIns="45700" rIns="91425" bIns="45700" anchor="ctr" anchorCtr="0">
            <a:noAutofit/>
          </a:bodyPr>
          <a:lstStyle/>
          <a:p>
            <a:pPr marL="0" lvl="0" indent="0" algn="l" rtl="0">
              <a:spcBef>
                <a:spcPts val="0"/>
              </a:spcBef>
              <a:spcAft>
                <a:spcPts val="0"/>
              </a:spcAft>
              <a:buClr>
                <a:schemeClr val="dk1"/>
              </a:buClr>
              <a:buSzPts val="2000"/>
              <a:buFont typeface="Arial"/>
              <a:buNone/>
            </a:pPr>
            <a:r>
              <a:rPr lang="ja-JP" sz="2400" b="1">
                <a:solidFill>
                  <a:srgbClr val="3F3F3F"/>
                </a:solidFill>
              </a:rPr>
              <a:t>導入企業事例</a:t>
            </a:r>
            <a:endParaRPr sz="2400" b="1" i="0" u="none" strike="noStrike" cap="none">
              <a:solidFill>
                <a:srgbClr val="3F3F3F"/>
              </a:solidFill>
              <a:latin typeface="Arial"/>
              <a:ea typeface="Arial"/>
              <a:cs typeface="Arial"/>
              <a:sym typeface="Arial"/>
            </a:endParaRPr>
          </a:p>
        </p:txBody>
      </p:sp>
      <p:sp>
        <p:nvSpPr>
          <p:cNvPr id="47" name="Google Shape;47;p2"/>
          <p:cNvSpPr/>
          <p:nvPr/>
        </p:nvSpPr>
        <p:spPr>
          <a:xfrm>
            <a:off x="4633611" y="3870181"/>
            <a:ext cx="5317800" cy="673800"/>
          </a:xfrm>
          <a:prstGeom prst="roundRect">
            <a:avLst>
              <a:gd name="adj" fmla="val 0"/>
            </a:avLst>
          </a:prstGeom>
          <a:solidFill>
            <a:srgbClr val="F2F2F2"/>
          </a:solidFill>
          <a:ln>
            <a:noFill/>
          </a:ln>
        </p:spPr>
        <p:txBody>
          <a:bodyPr spcFirstLastPara="1" wrap="square" lIns="25197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ja-JP" sz="2400" b="1">
                <a:solidFill>
                  <a:srgbClr val="3F3F3F"/>
                </a:solidFill>
              </a:rPr>
              <a:t>学生の声</a:t>
            </a:r>
            <a:endParaRPr sz="2400" b="1" i="0" u="none" strike="noStrike" cap="none">
              <a:solidFill>
                <a:srgbClr val="3F3F3F"/>
              </a:solidFill>
              <a:latin typeface="Arial"/>
              <a:ea typeface="Arial"/>
              <a:cs typeface="Arial"/>
              <a:sym typeface="Arial"/>
            </a:endParaRPr>
          </a:p>
        </p:txBody>
      </p:sp>
      <p:sp>
        <p:nvSpPr>
          <p:cNvPr id="48" name="Google Shape;48;p2"/>
          <p:cNvSpPr/>
          <p:nvPr/>
        </p:nvSpPr>
        <p:spPr>
          <a:xfrm>
            <a:off x="4633611" y="4678667"/>
            <a:ext cx="5317800" cy="673800"/>
          </a:xfrm>
          <a:prstGeom prst="roundRect">
            <a:avLst>
              <a:gd name="adj" fmla="val 0"/>
            </a:avLst>
          </a:prstGeom>
          <a:solidFill>
            <a:srgbClr val="F2F2F2"/>
          </a:solidFill>
          <a:ln>
            <a:noFill/>
          </a:ln>
        </p:spPr>
        <p:txBody>
          <a:bodyPr spcFirstLastPara="1" wrap="square" lIns="25197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ja-JP" sz="2400" b="1">
                <a:solidFill>
                  <a:srgbClr val="3F3F3F"/>
                </a:solidFill>
              </a:rPr>
              <a:t>大学生のスキルアップ研修</a:t>
            </a:r>
            <a:endParaRPr sz="2400" b="1" i="0" u="none" strike="noStrike" cap="none">
              <a:solidFill>
                <a:srgbClr val="3F3F3F"/>
              </a:solidFill>
              <a:latin typeface="Arial"/>
              <a:ea typeface="Arial"/>
              <a:cs typeface="Arial"/>
              <a:sym typeface="Arial"/>
            </a:endParaRPr>
          </a:p>
        </p:txBody>
      </p:sp>
      <p:sp>
        <p:nvSpPr>
          <p:cNvPr id="49" name="Google Shape;49;p2"/>
          <p:cNvSpPr/>
          <p:nvPr/>
        </p:nvSpPr>
        <p:spPr>
          <a:xfrm>
            <a:off x="2610231" y="4665474"/>
            <a:ext cx="1890600" cy="673800"/>
          </a:xfrm>
          <a:prstGeom prst="roundRect">
            <a:avLst>
              <a:gd name="adj" fmla="val 0"/>
            </a:avLst>
          </a:prstGeom>
          <a:solidFill>
            <a:srgbClr val="F8473B"/>
          </a:solidFill>
          <a:ln>
            <a:noFill/>
          </a:ln>
        </p:spPr>
        <p:txBody>
          <a:bodyPr spcFirstLastPara="1" wrap="square" lIns="72000"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1">
                <a:solidFill>
                  <a:schemeClr val="lt1"/>
                </a:solidFill>
              </a:rPr>
              <a:t>研修会</a:t>
            </a:r>
            <a:endParaRPr sz="1400" b="0" i="0" u="none" strike="noStrike" cap="none">
              <a:solidFill>
                <a:srgbClr val="000000"/>
              </a:solidFill>
              <a:latin typeface="Arial"/>
              <a:ea typeface="Arial"/>
              <a:cs typeface="Arial"/>
              <a:sym typeface="Arial"/>
            </a:endParaRPr>
          </a:p>
        </p:txBody>
      </p:sp>
      <p:sp>
        <p:nvSpPr>
          <p:cNvPr id="50" name="Google Shape;50;p2"/>
          <p:cNvSpPr/>
          <p:nvPr/>
        </p:nvSpPr>
        <p:spPr>
          <a:xfrm>
            <a:off x="2610204" y="3121987"/>
            <a:ext cx="1890600" cy="1482300"/>
          </a:xfrm>
          <a:prstGeom prst="roundRect">
            <a:avLst>
              <a:gd name="adj" fmla="val 0"/>
            </a:avLst>
          </a:prstGeom>
          <a:solidFill>
            <a:srgbClr val="F8473B"/>
          </a:solidFill>
          <a:ln>
            <a:noFill/>
          </a:ln>
        </p:spPr>
        <p:txBody>
          <a:bodyPr spcFirstLastPara="1" wrap="square" lIns="72000"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ja-JP" sz="1800" b="1">
                <a:solidFill>
                  <a:schemeClr val="lt1"/>
                </a:solidFill>
              </a:rPr>
              <a:t>実践報告</a:t>
            </a:r>
            <a:endParaRPr sz="1400" b="0" i="0" u="none" strike="noStrike" cap="none">
              <a:solidFill>
                <a:srgbClr val="000000"/>
              </a:solidFill>
              <a:latin typeface="Arial"/>
              <a:ea typeface="Arial"/>
              <a:cs typeface="Arial"/>
              <a:sym typeface="Arial"/>
            </a:endParaRPr>
          </a:p>
        </p:txBody>
      </p:sp>
      <p:sp>
        <p:nvSpPr>
          <p:cNvPr id="51" name="Google Shape;51;p2"/>
          <p:cNvSpPr/>
          <p:nvPr/>
        </p:nvSpPr>
        <p:spPr>
          <a:xfrm>
            <a:off x="4661934" y="2400099"/>
            <a:ext cx="5317800" cy="673800"/>
          </a:xfrm>
          <a:prstGeom prst="roundRect">
            <a:avLst>
              <a:gd name="adj" fmla="val 0"/>
            </a:avLst>
          </a:prstGeom>
          <a:solidFill>
            <a:srgbClr val="F2F2F2"/>
          </a:solidFill>
          <a:ln>
            <a:noFill/>
          </a:ln>
        </p:spPr>
        <p:txBody>
          <a:bodyPr spcFirstLastPara="1" wrap="square" lIns="25197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ja-JP" sz="2400" b="1">
                <a:solidFill>
                  <a:srgbClr val="3F3F3F"/>
                </a:solidFill>
              </a:rPr>
              <a:t>ソーシャルバイトの特徴</a:t>
            </a:r>
            <a:endParaRPr sz="2400" b="1" i="0" u="none" strike="noStrike" cap="none">
              <a:solidFill>
                <a:srgbClr val="3F3F3F"/>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0"/>
          <p:cNvSpPr txBox="1">
            <a:spLocks noGrp="1"/>
          </p:cNvSpPr>
          <p:nvPr>
            <p:ph type="dt" idx="10"/>
          </p:nvPr>
        </p:nvSpPr>
        <p:spPr>
          <a:xfrm>
            <a:off x="211732" y="6447870"/>
            <a:ext cx="2743200" cy="25387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ja-JP"/>
              <a:t>© 2021ME-RISE 2</a:t>
            </a:r>
            <a:endParaRPr/>
          </a:p>
        </p:txBody>
      </p:sp>
      <p:sp>
        <p:nvSpPr>
          <p:cNvPr id="57" name="Google Shape;57;p10"/>
          <p:cNvSpPr txBox="1">
            <a:spLocks noGrp="1"/>
          </p:cNvSpPr>
          <p:nvPr>
            <p:ph type="sldNum" idx="12"/>
          </p:nvPr>
        </p:nvSpPr>
        <p:spPr>
          <a:xfrm>
            <a:off x="9237068" y="6447871"/>
            <a:ext cx="2743200" cy="253873"/>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3</a:t>
            </a:fld>
            <a:endParaRPr/>
          </a:p>
        </p:txBody>
      </p:sp>
      <p:sp>
        <p:nvSpPr>
          <p:cNvPr id="58" name="Google Shape;58;p10"/>
          <p:cNvSpPr txBox="1">
            <a:spLocks noGrp="1"/>
          </p:cNvSpPr>
          <p:nvPr>
            <p:ph type="title"/>
          </p:nvPr>
        </p:nvSpPr>
        <p:spPr>
          <a:xfrm>
            <a:off x="308344" y="270747"/>
            <a:ext cx="10460552" cy="64109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2800"/>
              <a:buFont typeface="Arial"/>
              <a:buNone/>
            </a:pPr>
            <a:r>
              <a:rPr lang="ja-JP"/>
              <a:t>ソーシャルバイトとは</a:t>
            </a:r>
            <a:endParaRPr/>
          </a:p>
        </p:txBody>
      </p:sp>
      <p:sp>
        <p:nvSpPr>
          <p:cNvPr id="59" name="Google Shape;59;p10"/>
          <p:cNvSpPr txBox="1">
            <a:spLocks noGrp="1"/>
          </p:cNvSpPr>
          <p:nvPr>
            <p:ph type="body" idx="1"/>
          </p:nvPr>
        </p:nvSpPr>
        <p:spPr>
          <a:xfrm>
            <a:off x="407988" y="1083586"/>
            <a:ext cx="11376025" cy="95219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F3F3F"/>
              </a:buClr>
              <a:buSzPts val="2000"/>
              <a:buNone/>
            </a:pPr>
            <a:r>
              <a:rPr lang="ja-JP"/>
              <a:t>ソーシャルバイトとは、社会課題解決のために活動をするアルバイトのことです。</a:t>
            </a:r>
            <a:endParaRPr/>
          </a:p>
          <a:p>
            <a:pPr marL="0" lvl="0" indent="0" algn="ctr" rtl="0">
              <a:lnSpc>
                <a:spcPct val="90000"/>
              </a:lnSpc>
              <a:spcBef>
                <a:spcPts val="600"/>
              </a:spcBef>
              <a:spcAft>
                <a:spcPts val="0"/>
              </a:spcAft>
              <a:buClr>
                <a:srgbClr val="3F3F3F"/>
              </a:buClr>
              <a:buSzPts val="2000"/>
              <a:buNone/>
            </a:pPr>
            <a:r>
              <a:rPr lang="ja-JP"/>
              <a:t>企業は団体は社会課題に関わる仕事を、大学生に提供をします。</a:t>
            </a:r>
            <a:endParaRPr/>
          </a:p>
        </p:txBody>
      </p:sp>
      <p:pic>
        <p:nvPicPr>
          <p:cNvPr id="60" name="Google Shape;60;p10" descr="ユーザー 単色塗りつぶし"/>
          <p:cNvPicPr preferRelativeResize="0"/>
          <p:nvPr/>
        </p:nvPicPr>
        <p:blipFill rotWithShape="1">
          <a:blip r:embed="rId3">
            <a:alphaModFix/>
          </a:blip>
          <a:srcRect/>
          <a:stretch/>
        </p:blipFill>
        <p:spPr>
          <a:xfrm>
            <a:off x="5296479" y="2000862"/>
            <a:ext cx="1599040" cy="1599040"/>
          </a:xfrm>
          <a:prstGeom prst="rect">
            <a:avLst/>
          </a:prstGeom>
          <a:noFill/>
          <a:ln>
            <a:noFill/>
          </a:ln>
        </p:spPr>
      </p:pic>
      <p:pic>
        <p:nvPicPr>
          <p:cNvPr id="61" name="Google Shape;61;p10" descr="都市 単色塗りつぶし"/>
          <p:cNvPicPr preferRelativeResize="0"/>
          <p:nvPr/>
        </p:nvPicPr>
        <p:blipFill rotWithShape="1">
          <a:blip r:embed="rId4">
            <a:alphaModFix/>
          </a:blip>
          <a:srcRect/>
          <a:stretch/>
        </p:blipFill>
        <p:spPr>
          <a:xfrm>
            <a:off x="8740280" y="4597091"/>
            <a:ext cx="1453673" cy="1453673"/>
          </a:xfrm>
          <a:prstGeom prst="rect">
            <a:avLst/>
          </a:prstGeom>
          <a:noFill/>
          <a:ln>
            <a:noFill/>
          </a:ln>
        </p:spPr>
      </p:pic>
      <p:sp>
        <p:nvSpPr>
          <p:cNvPr id="62" name="Google Shape;62;p10"/>
          <p:cNvSpPr/>
          <p:nvPr/>
        </p:nvSpPr>
        <p:spPr>
          <a:xfrm>
            <a:off x="5296479" y="3393348"/>
            <a:ext cx="1599041" cy="413108"/>
          </a:xfrm>
          <a:prstGeom prst="roundRect">
            <a:avLst>
              <a:gd name="adj" fmla="val 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ja-JP" sz="2000" b="1" i="0" u="none" strike="noStrike" cap="none">
                <a:solidFill>
                  <a:srgbClr val="F8473B"/>
                </a:solidFill>
                <a:latin typeface="Arial"/>
                <a:ea typeface="Arial"/>
                <a:cs typeface="Arial"/>
                <a:sym typeface="Arial"/>
              </a:rPr>
              <a:t>大学生</a:t>
            </a:r>
            <a:endParaRPr sz="1400" b="0" i="0" u="none" strike="noStrike" cap="none">
              <a:solidFill>
                <a:srgbClr val="000000"/>
              </a:solidFill>
              <a:latin typeface="Arial"/>
              <a:ea typeface="Arial"/>
              <a:cs typeface="Arial"/>
              <a:sym typeface="Arial"/>
            </a:endParaRPr>
          </a:p>
        </p:txBody>
      </p:sp>
      <p:sp>
        <p:nvSpPr>
          <p:cNvPr id="63" name="Google Shape;63;p10"/>
          <p:cNvSpPr/>
          <p:nvPr/>
        </p:nvSpPr>
        <p:spPr>
          <a:xfrm>
            <a:off x="8667597" y="5894514"/>
            <a:ext cx="1599041" cy="413108"/>
          </a:xfrm>
          <a:prstGeom prst="roundRect">
            <a:avLst>
              <a:gd name="adj" fmla="val 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ja-JP" sz="2000" b="1" i="0" u="none" strike="noStrike" cap="none">
                <a:solidFill>
                  <a:srgbClr val="F8473B"/>
                </a:solidFill>
                <a:latin typeface="Arial"/>
                <a:ea typeface="Arial"/>
                <a:cs typeface="Arial"/>
                <a:sym typeface="Arial"/>
              </a:rPr>
              <a:t>企業・団体</a:t>
            </a:r>
            <a:endParaRPr sz="1400" b="0" i="0" u="none" strike="noStrike" cap="none">
              <a:solidFill>
                <a:srgbClr val="000000"/>
              </a:solidFill>
              <a:latin typeface="Arial"/>
              <a:ea typeface="Arial"/>
              <a:cs typeface="Arial"/>
              <a:sym typeface="Arial"/>
            </a:endParaRPr>
          </a:p>
        </p:txBody>
      </p:sp>
      <p:pic>
        <p:nvPicPr>
          <p:cNvPr id="64" name="Google Shape;64;p10" descr="建物 単色塗りつぶし"/>
          <p:cNvPicPr preferRelativeResize="0"/>
          <p:nvPr/>
        </p:nvPicPr>
        <p:blipFill rotWithShape="1">
          <a:blip r:embed="rId5">
            <a:alphaModFix/>
          </a:blip>
          <a:srcRect/>
          <a:stretch/>
        </p:blipFill>
        <p:spPr>
          <a:xfrm>
            <a:off x="2178801" y="4777844"/>
            <a:ext cx="1092166" cy="1092166"/>
          </a:xfrm>
          <a:prstGeom prst="rect">
            <a:avLst/>
          </a:prstGeom>
          <a:noFill/>
          <a:ln>
            <a:noFill/>
          </a:ln>
        </p:spPr>
      </p:pic>
      <p:sp>
        <p:nvSpPr>
          <p:cNvPr id="65" name="Google Shape;65;p10"/>
          <p:cNvSpPr/>
          <p:nvPr/>
        </p:nvSpPr>
        <p:spPr>
          <a:xfrm>
            <a:off x="1925363" y="5894514"/>
            <a:ext cx="1599041" cy="413108"/>
          </a:xfrm>
          <a:prstGeom prst="roundRect">
            <a:avLst>
              <a:gd name="adj" fmla="val 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ja-JP" sz="2000" b="1" i="0" u="none" strike="noStrike" cap="none">
                <a:solidFill>
                  <a:srgbClr val="3F3F3F"/>
                </a:solidFill>
                <a:latin typeface="Arial"/>
                <a:ea typeface="Arial"/>
                <a:cs typeface="Arial"/>
                <a:sym typeface="Arial"/>
              </a:rPr>
              <a:t>事務局</a:t>
            </a:r>
            <a:endParaRPr sz="1400" b="0" i="0" u="none" strike="noStrike" cap="none">
              <a:solidFill>
                <a:srgbClr val="000000"/>
              </a:solidFill>
              <a:latin typeface="Arial"/>
              <a:ea typeface="Arial"/>
              <a:cs typeface="Arial"/>
              <a:sym typeface="Arial"/>
            </a:endParaRPr>
          </a:p>
        </p:txBody>
      </p:sp>
      <p:grpSp>
        <p:nvGrpSpPr>
          <p:cNvPr id="66" name="Google Shape;66;p10"/>
          <p:cNvGrpSpPr/>
          <p:nvPr/>
        </p:nvGrpSpPr>
        <p:grpSpPr>
          <a:xfrm>
            <a:off x="3997842" y="5170767"/>
            <a:ext cx="4221125" cy="306319"/>
            <a:chOff x="3997842" y="5156791"/>
            <a:chExt cx="4221125" cy="306319"/>
          </a:xfrm>
        </p:grpSpPr>
        <p:cxnSp>
          <p:nvCxnSpPr>
            <p:cNvPr id="67" name="Google Shape;67;p10"/>
            <p:cNvCxnSpPr/>
            <p:nvPr/>
          </p:nvCxnSpPr>
          <p:spPr>
            <a:xfrm>
              <a:off x="3997842" y="5156791"/>
              <a:ext cx="4221125" cy="0"/>
            </a:xfrm>
            <a:prstGeom prst="straightConnector1">
              <a:avLst/>
            </a:prstGeom>
            <a:noFill/>
            <a:ln w="38100" cap="rnd" cmpd="sng">
              <a:solidFill>
                <a:srgbClr val="F8473B"/>
              </a:solidFill>
              <a:prstDash val="solid"/>
              <a:miter lim="800000"/>
              <a:headEnd type="none" w="sm" len="sm"/>
              <a:tailEnd type="triangle" w="med" len="med"/>
            </a:ln>
          </p:spPr>
        </p:cxnSp>
        <p:cxnSp>
          <p:nvCxnSpPr>
            <p:cNvPr id="68" name="Google Shape;68;p10"/>
            <p:cNvCxnSpPr/>
            <p:nvPr/>
          </p:nvCxnSpPr>
          <p:spPr>
            <a:xfrm rot="10800000">
              <a:off x="3997842" y="5463110"/>
              <a:ext cx="4221125" cy="0"/>
            </a:xfrm>
            <a:prstGeom prst="straightConnector1">
              <a:avLst/>
            </a:prstGeom>
            <a:noFill/>
            <a:ln w="38100" cap="rnd" cmpd="sng">
              <a:solidFill>
                <a:srgbClr val="595959"/>
              </a:solidFill>
              <a:prstDash val="solid"/>
              <a:miter lim="800000"/>
              <a:headEnd type="none" w="sm" len="sm"/>
              <a:tailEnd type="triangle" w="med" len="med"/>
            </a:ln>
          </p:spPr>
        </p:cxnSp>
      </p:grpSp>
      <p:grpSp>
        <p:nvGrpSpPr>
          <p:cNvPr id="69" name="Google Shape;69;p10"/>
          <p:cNvGrpSpPr/>
          <p:nvPr/>
        </p:nvGrpSpPr>
        <p:grpSpPr>
          <a:xfrm rot="2700000" flipH="1">
            <a:off x="7153509" y="3670318"/>
            <a:ext cx="1885759" cy="306319"/>
            <a:chOff x="3997842" y="5156791"/>
            <a:chExt cx="4221125" cy="306319"/>
          </a:xfrm>
        </p:grpSpPr>
        <p:cxnSp>
          <p:nvCxnSpPr>
            <p:cNvPr id="70" name="Google Shape;70;p10"/>
            <p:cNvCxnSpPr/>
            <p:nvPr/>
          </p:nvCxnSpPr>
          <p:spPr>
            <a:xfrm>
              <a:off x="3997842" y="5156791"/>
              <a:ext cx="4221125" cy="0"/>
            </a:xfrm>
            <a:prstGeom prst="straightConnector1">
              <a:avLst/>
            </a:prstGeom>
            <a:noFill/>
            <a:ln w="38100" cap="rnd" cmpd="sng">
              <a:solidFill>
                <a:srgbClr val="F8473B"/>
              </a:solidFill>
              <a:prstDash val="solid"/>
              <a:miter lim="800000"/>
              <a:headEnd type="none" w="sm" len="sm"/>
              <a:tailEnd type="triangle" w="med" len="med"/>
            </a:ln>
          </p:spPr>
        </p:cxnSp>
        <p:cxnSp>
          <p:nvCxnSpPr>
            <p:cNvPr id="71" name="Google Shape;71;p10"/>
            <p:cNvCxnSpPr/>
            <p:nvPr/>
          </p:nvCxnSpPr>
          <p:spPr>
            <a:xfrm rot="10800000">
              <a:off x="3997842" y="5463110"/>
              <a:ext cx="4221125" cy="0"/>
            </a:xfrm>
            <a:prstGeom prst="straightConnector1">
              <a:avLst/>
            </a:prstGeom>
            <a:noFill/>
            <a:ln w="38100" cap="rnd" cmpd="sng">
              <a:solidFill>
                <a:srgbClr val="595959"/>
              </a:solidFill>
              <a:prstDash val="solid"/>
              <a:miter lim="800000"/>
              <a:headEnd type="none" w="sm" len="sm"/>
              <a:tailEnd type="triangle" w="med" len="med"/>
            </a:ln>
          </p:spPr>
        </p:cxnSp>
      </p:grpSp>
      <p:grpSp>
        <p:nvGrpSpPr>
          <p:cNvPr id="72" name="Google Shape;72;p10"/>
          <p:cNvGrpSpPr/>
          <p:nvPr/>
        </p:nvGrpSpPr>
        <p:grpSpPr>
          <a:xfrm rot="-2700000">
            <a:off x="2908080" y="3670318"/>
            <a:ext cx="1885759" cy="306319"/>
            <a:chOff x="3997842" y="5156791"/>
            <a:chExt cx="4221125" cy="306319"/>
          </a:xfrm>
        </p:grpSpPr>
        <p:cxnSp>
          <p:nvCxnSpPr>
            <p:cNvPr id="73" name="Google Shape;73;p10"/>
            <p:cNvCxnSpPr/>
            <p:nvPr/>
          </p:nvCxnSpPr>
          <p:spPr>
            <a:xfrm>
              <a:off x="3997842" y="5156791"/>
              <a:ext cx="4221125" cy="0"/>
            </a:xfrm>
            <a:prstGeom prst="straightConnector1">
              <a:avLst/>
            </a:prstGeom>
            <a:noFill/>
            <a:ln w="38100" cap="rnd" cmpd="sng">
              <a:solidFill>
                <a:srgbClr val="F8473B"/>
              </a:solidFill>
              <a:prstDash val="solid"/>
              <a:miter lim="800000"/>
              <a:headEnd type="none" w="sm" len="sm"/>
              <a:tailEnd type="triangle" w="med" len="med"/>
            </a:ln>
          </p:spPr>
        </p:cxnSp>
        <p:cxnSp>
          <p:nvCxnSpPr>
            <p:cNvPr id="74" name="Google Shape;74;p10"/>
            <p:cNvCxnSpPr/>
            <p:nvPr/>
          </p:nvCxnSpPr>
          <p:spPr>
            <a:xfrm rot="10800000">
              <a:off x="3997842" y="5463110"/>
              <a:ext cx="4221125" cy="0"/>
            </a:xfrm>
            <a:prstGeom prst="straightConnector1">
              <a:avLst/>
            </a:prstGeom>
            <a:noFill/>
            <a:ln w="38100" cap="rnd" cmpd="sng">
              <a:solidFill>
                <a:srgbClr val="595959"/>
              </a:solidFill>
              <a:prstDash val="solid"/>
              <a:miter lim="800000"/>
              <a:headEnd type="none" w="sm" len="sm"/>
              <a:tailEnd type="triangle" w="med" len="med"/>
            </a:ln>
          </p:spPr>
        </p:cxnSp>
      </p:grpSp>
      <p:sp>
        <p:nvSpPr>
          <p:cNvPr id="75" name="Google Shape;75;p10"/>
          <p:cNvSpPr/>
          <p:nvPr/>
        </p:nvSpPr>
        <p:spPr>
          <a:xfrm>
            <a:off x="3997843" y="4727685"/>
            <a:ext cx="4221124" cy="302263"/>
          </a:xfrm>
          <a:prstGeom prst="roundRect">
            <a:avLst>
              <a:gd name="adj" fmla="val 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rgbClr val="F8473B"/>
                </a:solidFill>
                <a:latin typeface="Arial"/>
                <a:ea typeface="Arial"/>
                <a:cs typeface="Arial"/>
                <a:sym typeface="Arial"/>
              </a:rPr>
              <a:t>社会課題に興味のある学生の紹介</a:t>
            </a:r>
            <a:endParaRPr sz="1400" b="0" i="0" u="none" strike="noStrike" cap="none">
              <a:solidFill>
                <a:srgbClr val="000000"/>
              </a:solidFill>
              <a:latin typeface="Arial"/>
              <a:ea typeface="Arial"/>
              <a:cs typeface="Arial"/>
              <a:sym typeface="Arial"/>
            </a:endParaRPr>
          </a:p>
        </p:txBody>
      </p:sp>
      <p:sp>
        <p:nvSpPr>
          <p:cNvPr id="76" name="Google Shape;76;p10"/>
          <p:cNvSpPr/>
          <p:nvPr/>
        </p:nvSpPr>
        <p:spPr>
          <a:xfrm>
            <a:off x="3997843" y="5685787"/>
            <a:ext cx="4221124" cy="265388"/>
          </a:xfrm>
          <a:prstGeom prst="roundRect">
            <a:avLst>
              <a:gd name="adj" fmla="val 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rgbClr val="3F3F3F"/>
                </a:solidFill>
                <a:latin typeface="Arial"/>
                <a:ea typeface="Arial"/>
                <a:cs typeface="Arial"/>
                <a:sym typeface="Arial"/>
              </a:rPr>
              <a:t>アルバイトの登録</a:t>
            </a:r>
            <a:endParaRPr sz="1400" b="0" i="0" u="none" strike="noStrike" cap="none">
              <a:solidFill>
                <a:srgbClr val="000000"/>
              </a:solidFill>
              <a:latin typeface="Arial"/>
              <a:ea typeface="Arial"/>
              <a:cs typeface="Arial"/>
              <a:sym typeface="Arial"/>
            </a:endParaRPr>
          </a:p>
        </p:txBody>
      </p:sp>
      <p:sp>
        <p:nvSpPr>
          <p:cNvPr id="77" name="Google Shape;77;p10"/>
          <p:cNvSpPr/>
          <p:nvPr/>
        </p:nvSpPr>
        <p:spPr>
          <a:xfrm>
            <a:off x="6521852" y="3906220"/>
            <a:ext cx="1599041" cy="413108"/>
          </a:xfrm>
          <a:prstGeom prst="roundRect">
            <a:avLst>
              <a:gd name="adj" fmla="val 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rgbClr val="3F3F3F"/>
                </a:solidFill>
                <a:latin typeface="Arial"/>
                <a:ea typeface="Arial"/>
                <a:cs typeface="Arial"/>
                <a:sym typeface="Arial"/>
              </a:rPr>
              <a:t>アルバイト</a:t>
            </a:r>
            <a:endParaRPr sz="1400" b="0" i="0" u="none" strike="noStrike" cap="none">
              <a:solidFill>
                <a:srgbClr val="000000"/>
              </a:solidFill>
              <a:latin typeface="Arial"/>
              <a:ea typeface="Arial"/>
              <a:cs typeface="Arial"/>
              <a:sym typeface="Arial"/>
            </a:endParaRPr>
          </a:p>
        </p:txBody>
      </p:sp>
      <p:sp>
        <p:nvSpPr>
          <p:cNvPr id="78" name="Google Shape;78;p10"/>
          <p:cNvSpPr/>
          <p:nvPr/>
        </p:nvSpPr>
        <p:spPr>
          <a:xfrm>
            <a:off x="3854852" y="3906220"/>
            <a:ext cx="1441627" cy="413108"/>
          </a:xfrm>
          <a:prstGeom prst="roundRect">
            <a:avLst>
              <a:gd name="adj" fmla="val 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rgbClr val="3F3F3F"/>
                </a:solidFill>
                <a:latin typeface="Arial"/>
                <a:ea typeface="Arial"/>
                <a:cs typeface="Arial"/>
                <a:sym typeface="Arial"/>
              </a:rPr>
              <a:t>悩み相談</a:t>
            </a:r>
            <a:endParaRPr sz="1400" b="0" i="0" u="none" strike="noStrike" cap="none">
              <a:solidFill>
                <a:srgbClr val="000000"/>
              </a:solidFill>
              <a:latin typeface="Arial"/>
              <a:ea typeface="Arial"/>
              <a:cs typeface="Arial"/>
              <a:sym typeface="Arial"/>
            </a:endParaRPr>
          </a:p>
        </p:txBody>
      </p:sp>
      <p:sp>
        <p:nvSpPr>
          <p:cNvPr id="79" name="Google Shape;79;p10"/>
          <p:cNvSpPr/>
          <p:nvPr/>
        </p:nvSpPr>
        <p:spPr>
          <a:xfrm>
            <a:off x="450999" y="2899523"/>
            <a:ext cx="3091503" cy="1092165"/>
          </a:xfrm>
          <a:prstGeom prst="roundRect">
            <a:avLst>
              <a:gd name="adj" fmla="val 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rgbClr val="F8473B"/>
                </a:solidFill>
                <a:latin typeface="Arial"/>
                <a:ea typeface="Arial"/>
                <a:cs typeface="Arial"/>
                <a:sym typeface="Arial"/>
              </a:rPr>
              <a:t>研修実施</a:t>
            </a:r>
            <a:endParaRPr sz="1600" b="1" i="0" u="none" strike="noStrike" cap="none">
              <a:solidFill>
                <a:srgbClr val="F8473B"/>
              </a:solidFill>
              <a:latin typeface="Arial"/>
              <a:ea typeface="Arial"/>
              <a:cs typeface="Arial"/>
              <a:sym typeface="Arial"/>
            </a:endParaRPr>
          </a:p>
          <a:p>
            <a:pPr marL="0" marR="0" lvl="0" indent="0" algn="ctr" rtl="0">
              <a:lnSpc>
                <a:spcPct val="100000"/>
              </a:lnSpc>
              <a:spcBef>
                <a:spcPts val="300"/>
              </a:spcBef>
              <a:spcAft>
                <a:spcPts val="0"/>
              </a:spcAft>
              <a:buClr>
                <a:srgbClr val="000000"/>
              </a:buClr>
              <a:buSzPts val="1600"/>
              <a:buFont typeface="Arial"/>
              <a:buNone/>
            </a:pPr>
            <a:r>
              <a:rPr lang="ja-JP" sz="1600" b="1" i="0" u="none" strike="noStrike" cap="none">
                <a:solidFill>
                  <a:srgbClr val="F8473B"/>
                </a:solidFill>
                <a:latin typeface="Arial"/>
                <a:ea typeface="Arial"/>
                <a:cs typeface="Arial"/>
                <a:sym typeface="Arial"/>
              </a:rPr>
              <a:t>面談実施</a:t>
            </a:r>
            <a:endParaRPr sz="1600" b="1" i="0" u="none" strike="noStrike" cap="none">
              <a:solidFill>
                <a:srgbClr val="F8473B"/>
              </a:solidFill>
              <a:latin typeface="Arial"/>
              <a:ea typeface="Arial"/>
              <a:cs typeface="Arial"/>
              <a:sym typeface="Arial"/>
            </a:endParaRPr>
          </a:p>
          <a:p>
            <a:pPr marL="0" marR="0" lvl="0" indent="0" algn="ctr" rtl="0">
              <a:lnSpc>
                <a:spcPct val="100000"/>
              </a:lnSpc>
              <a:spcBef>
                <a:spcPts val="300"/>
              </a:spcBef>
              <a:spcAft>
                <a:spcPts val="0"/>
              </a:spcAft>
              <a:buClr>
                <a:srgbClr val="000000"/>
              </a:buClr>
              <a:buSzPts val="1600"/>
              <a:buFont typeface="Arial"/>
              <a:buNone/>
            </a:pPr>
            <a:r>
              <a:rPr lang="ja-JP" sz="1600" b="1" i="0" u="none" strike="noStrike" cap="none">
                <a:solidFill>
                  <a:srgbClr val="F8473B"/>
                </a:solidFill>
                <a:latin typeface="Arial"/>
                <a:ea typeface="Arial"/>
                <a:cs typeface="Arial"/>
                <a:sym typeface="Arial"/>
              </a:rPr>
              <a:t>アルバイト先マッチング</a:t>
            </a:r>
            <a:endParaRPr sz="1400" b="0" i="0" u="none" strike="noStrike" cap="none">
              <a:solidFill>
                <a:srgbClr val="000000"/>
              </a:solidFill>
              <a:latin typeface="Arial"/>
              <a:ea typeface="Arial"/>
              <a:cs typeface="Arial"/>
              <a:sym typeface="Arial"/>
            </a:endParaRPr>
          </a:p>
        </p:txBody>
      </p:sp>
      <p:sp>
        <p:nvSpPr>
          <p:cNvPr id="80" name="Google Shape;80;p10"/>
          <p:cNvSpPr/>
          <p:nvPr/>
        </p:nvSpPr>
        <p:spPr>
          <a:xfrm>
            <a:off x="8162673" y="3072476"/>
            <a:ext cx="2148789" cy="746260"/>
          </a:xfrm>
          <a:prstGeom prst="roundRect">
            <a:avLst>
              <a:gd name="adj" fmla="val 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rgbClr val="F8473B"/>
                </a:solidFill>
                <a:latin typeface="Arial"/>
                <a:ea typeface="Arial"/>
                <a:cs typeface="Arial"/>
                <a:sym typeface="Arial"/>
              </a:rPr>
              <a:t>社会課題に関わる</a:t>
            </a:r>
            <a:br>
              <a:rPr lang="ja-JP" sz="1600" b="1" i="0" u="none" strike="noStrike" cap="none">
                <a:solidFill>
                  <a:srgbClr val="F8473B"/>
                </a:solidFill>
                <a:latin typeface="Arial"/>
                <a:ea typeface="Arial"/>
                <a:cs typeface="Arial"/>
                <a:sym typeface="Arial"/>
              </a:rPr>
            </a:br>
            <a:r>
              <a:rPr lang="ja-JP" sz="1600" b="1" i="0" u="none" strike="noStrike" cap="none">
                <a:solidFill>
                  <a:srgbClr val="F8473B"/>
                </a:solidFill>
                <a:latin typeface="Arial"/>
                <a:ea typeface="Arial"/>
                <a:cs typeface="Arial"/>
                <a:sym typeface="Arial"/>
              </a:rPr>
              <a:t>仕事の提供</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1"/>
          <p:cNvSpPr txBox="1">
            <a:spLocks noGrp="1"/>
          </p:cNvSpPr>
          <p:nvPr>
            <p:ph type="dt" idx="10"/>
          </p:nvPr>
        </p:nvSpPr>
        <p:spPr>
          <a:xfrm>
            <a:off x="211732" y="6447870"/>
            <a:ext cx="2743200" cy="25387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ja-JP"/>
              <a:t>© 2021ME-RISE 2</a:t>
            </a:r>
            <a:endParaRPr/>
          </a:p>
        </p:txBody>
      </p:sp>
      <p:sp>
        <p:nvSpPr>
          <p:cNvPr id="86" name="Google Shape;86;p11"/>
          <p:cNvSpPr txBox="1">
            <a:spLocks noGrp="1"/>
          </p:cNvSpPr>
          <p:nvPr>
            <p:ph type="sldNum" idx="12"/>
          </p:nvPr>
        </p:nvSpPr>
        <p:spPr>
          <a:xfrm>
            <a:off x="9237068" y="6447871"/>
            <a:ext cx="2743200" cy="253873"/>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4</a:t>
            </a:fld>
            <a:endParaRPr/>
          </a:p>
        </p:txBody>
      </p:sp>
      <p:sp>
        <p:nvSpPr>
          <p:cNvPr id="87" name="Google Shape;87;p11"/>
          <p:cNvSpPr txBox="1">
            <a:spLocks noGrp="1"/>
          </p:cNvSpPr>
          <p:nvPr>
            <p:ph type="title"/>
          </p:nvPr>
        </p:nvSpPr>
        <p:spPr>
          <a:xfrm>
            <a:off x="308344" y="270747"/>
            <a:ext cx="10460552" cy="64109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2800"/>
              <a:buFont typeface="Arial"/>
              <a:buNone/>
            </a:pPr>
            <a:r>
              <a:rPr lang="ja-JP"/>
              <a:t>ソーシャルバイトの特徴</a:t>
            </a:r>
            <a:endParaRPr/>
          </a:p>
        </p:txBody>
      </p:sp>
      <p:sp>
        <p:nvSpPr>
          <p:cNvPr id="88" name="Google Shape;88;p11"/>
          <p:cNvSpPr txBox="1">
            <a:spLocks noGrp="1"/>
          </p:cNvSpPr>
          <p:nvPr>
            <p:ph type="body" idx="1"/>
          </p:nvPr>
        </p:nvSpPr>
        <p:spPr>
          <a:xfrm>
            <a:off x="407988" y="1083586"/>
            <a:ext cx="11376025" cy="95219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F3F3F"/>
              </a:buClr>
              <a:buSzPts val="2000"/>
              <a:buNone/>
            </a:pPr>
            <a:r>
              <a:rPr lang="ja-JP"/>
              <a:t>ソーシャルバイトは、ボランティアやインターンシップ、</a:t>
            </a:r>
            <a:endParaRPr/>
          </a:p>
          <a:p>
            <a:pPr marL="0" lvl="0" indent="0" algn="ctr" rtl="0">
              <a:lnSpc>
                <a:spcPct val="90000"/>
              </a:lnSpc>
              <a:spcBef>
                <a:spcPts val="600"/>
              </a:spcBef>
              <a:spcAft>
                <a:spcPts val="0"/>
              </a:spcAft>
              <a:buClr>
                <a:srgbClr val="3F3F3F"/>
              </a:buClr>
              <a:buSzPts val="2000"/>
              <a:buNone/>
            </a:pPr>
            <a:r>
              <a:rPr lang="ja-JP"/>
              <a:t>アルバイトなどの他の働き方の良いところをかけ合わせたものです。</a:t>
            </a:r>
            <a:endParaRPr/>
          </a:p>
        </p:txBody>
      </p:sp>
      <p:graphicFrame>
        <p:nvGraphicFramePr>
          <p:cNvPr id="89" name="Google Shape;89;p11"/>
          <p:cNvGraphicFramePr/>
          <p:nvPr/>
        </p:nvGraphicFramePr>
        <p:xfrm>
          <a:off x="407987" y="2312987"/>
          <a:ext cx="3000000" cy="3000000"/>
        </p:xfrm>
        <a:graphic>
          <a:graphicData uri="http://schemas.openxmlformats.org/drawingml/2006/table">
            <a:tbl>
              <a:tblPr firstRow="1" bandRow="1">
                <a:noFill/>
                <a:tableStyleId>{D92B7180-2600-4FFE-8A87-3E75BB087F73}</a:tableStyleId>
              </a:tblPr>
              <a:tblGrid>
                <a:gridCol w="1794875">
                  <a:extLst>
                    <a:ext uri="{9D8B030D-6E8A-4147-A177-3AD203B41FA5}">
                      <a16:colId xmlns:a16="http://schemas.microsoft.com/office/drawing/2014/main" val="20000"/>
                    </a:ext>
                  </a:extLst>
                </a:gridCol>
                <a:gridCol w="2395275">
                  <a:extLst>
                    <a:ext uri="{9D8B030D-6E8A-4147-A177-3AD203B41FA5}">
                      <a16:colId xmlns:a16="http://schemas.microsoft.com/office/drawing/2014/main" val="20001"/>
                    </a:ext>
                  </a:extLst>
                </a:gridCol>
                <a:gridCol w="2395275">
                  <a:extLst>
                    <a:ext uri="{9D8B030D-6E8A-4147-A177-3AD203B41FA5}">
                      <a16:colId xmlns:a16="http://schemas.microsoft.com/office/drawing/2014/main" val="20002"/>
                    </a:ext>
                  </a:extLst>
                </a:gridCol>
                <a:gridCol w="2395275">
                  <a:extLst>
                    <a:ext uri="{9D8B030D-6E8A-4147-A177-3AD203B41FA5}">
                      <a16:colId xmlns:a16="http://schemas.microsoft.com/office/drawing/2014/main" val="20003"/>
                    </a:ext>
                  </a:extLst>
                </a:gridCol>
                <a:gridCol w="2395275">
                  <a:extLst>
                    <a:ext uri="{9D8B030D-6E8A-4147-A177-3AD203B41FA5}">
                      <a16:colId xmlns:a16="http://schemas.microsoft.com/office/drawing/2014/main" val="20004"/>
                    </a:ext>
                  </a:extLst>
                </a:gridCol>
              </a:tblGrid>
              <a:tr h="528000">
                <a:tc>
                  <a:txBody>
                    <a:bodyPr/>
                    <a:lstStyle/>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3F3F3F"/>
                        </a:solidFill>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chemeClr val="lt1"/>
                          </a:solidFill>
                          <a:latin typeface="Arial"/>
                          <a:ea typeface="Arial"/>
                          <a:cs typeface="Arial"/>
                          <a:sym typeface="Arial"/>
                        </a:rPr>
                        <a:t>ボランティア</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F7F7F"/>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chemeClr val="lt1"/>
                          </a:solidFill>
                          <a:latin typeface="Arial"/>
                          <a:ea typeface="Arial"/>
                          <a:cs typeface="Arial"/>
                          <a:sym typeface="Arial"/>
                        </a:rPr>
                        <a:t>インターンシップ</a:t>
                      </a:r>
                      <a:endParaRPr sz="1400" u="none" strike="noStrike" cap="none"/>
                    </a:p>
                  </a:txBody>
                  <a:tcPr marL="91450" marR="91450" marT="45725" marB="457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F7F7F"/>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chemeClr val="lt1"/>
                          </a:solidFill>
                          <a:latin typeface="Arial"/>
                          <a:ea typeface="Arial"/>
                          <a:cs typeface="Arial"/>
                          <a:sym typeface="Arial"/>
                        </a:rPr>
                        <a:t>アルバイト</a:t>
                      </a:r>
                      <a:endParaRPr sz="1400" u="none" strike="noStrike" cap="none"/>
                    </a:p>
                  </a:txBody>
                  <a:tcPr marL="91450" marR="91450" marT="45725" marB="457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F7F7F"/>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chemeClr val="lt1"/>
                          </a:solidFill>
                          <a:latin typeface="Arial"/>
                          <a:ea typeface="Arial"/>
                          <a:cs typeface="Arial"/>
                          <a:sym typeface="Arial"/>
                        </a:rPr>
                        <a:t>ソーシャルバイト</a:t>
                      </a:r>
                      <a:endParaRPr sz="1400" u="none" strike="noStrike" cap="none"/>
                    </a:p>
                  </a:txBody>
                  <a:tcPr marL="91450" marR="91450" marT="45725" marB="45725"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8473B"/>
                    </a:solidFill>
                  </a:tcPr>
                </a:tc>
                <a:extLst>
                  <a:ext uri="{0D108BD9-81ED-4DB2-BD59-A6C34878D82A}">
                    <a16:rowId xmlns:a16="http://schemas.microsoft.com/office/drawing/2014/main" val="10000"/>
                  </a:ext>
                </a:extLst>
              </a:tr>
              <a:tr h="1155925">
                <a:tc>
                  <a:txBody>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rgbClr val="3F3F3F"/>
                          </a:solidFill>
                          <a:latin typeface="Arial"/>
                          <a:ea typeface="Arial"/>
                          <a:cs typeface="Arial"/>
                          <a:sym typeface="Arial"/>
                        </a:rPr>
                        <a:t>導入の理由</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lt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3F3F3F"/>
                          </a:solidFill>
                          <a:latin typeface="Arial"/>
                          <a:ea typeface="Arial"/>
                          <a:cs typeface="Arial"/>
                          <a:sym typeface="Arial"/>
                        </a:rPr>
                        <a:t>人員補充</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9050" cap="flat" cmpd="sng">
                      <a:solidFill>
                        <a:srgbClr val="F2F2F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F2F2F2"/>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3F3F3F"/>
                          </a:solidFill>
                          <a:latin typeface="Arial"/>
                          <a:ea typeface="Arial"/>
                          <a:cs typeface="Arial"/>
                          <a:sym typeface="Arial"/>
                        </a:rPr>
                        <a:t>会社のことを</a:t>
                      </a:r>
                      <a:endParaRPr sz="1400" b="1" i="0" u="none" strike="noStrike" cap="none">
                        <a:solidFill>
                          <a:srgbClr val="3F3F3F"/>
                        </a:solidFill>
                        <a:latin typeface="Arial"/>
                        <a:ea typeface="Arial"/>
                        <a:cs typeface="Arial"/>
                        <a:sym typeface="Arial"/>
                      </a:endParaRPr>
                    </a:p>
                    <a:p>
                      <a:pPr marL="0" marR="0" lvl="0" indent="0" algn="ctr" rtl="0">
                        <a:lnSpc>
                          <a:spcPct val="100000"/>
                        </a:lnSpc>
                        <a:spcBef>
                          <a:spcPts val="300"/>
                        </a:spcBef>
                        <a:spcAft>
                          <a:spcPts val="0"/>
                        </a:spcAft>
                        <a:buClr>
                          <a:srgbClr val="000000"/>
                        </a:buClr>
                        <a:buSzPts val="1400"/>
                        <a:buFont typeface="Arial"/>
                        <a:buNone/>
                      </a:pPr>
                      <a:r>
                        <a:rPr lang="ja-JP" sz="1400" b="1" i="0" u="none" strike="noStrike" cap="none">
                          <a:solidFill>
                            <a:srgbClr val="3F3F3F"/>
                          </a:solidFill>
                          <a:latin typeface="Arial"/>
                          <a:ea typeface="Arial"/>
                          <a:cs typeface="Arial"/>
                          <a:sym typeface="Arial"/>
                        </a:rPr>
                        <a:t>知ってほしい</a:t>
                      </a:r>
                      <a:endParaRPr sz="1400" u="none" strike="noStrike" cap="none"/>
                    </a:p>
                  </a:txBody>
                  <a:tcPr marL="91450" marR="91450" marT="45725" marB="45725" anchor="ctr">
                    <a:lnL w="19050" cap="flat" cmpd="sng">
                      <a:solidFill>
                        <a:srgbClr val="F2F2F2"/>
                      </a:solidFill>
                      <a:prstDash val="solid"/>
                      <a:round/>
                      <a:headEnd type="none" w="sm" len="sm"/>
                      <a:tailEnd type="none" w="sm" len="sm"/>
                    </a:lnL>
                    <a:lnR w="19050" cap="flat" cmpd="sng">
                      <a:solidFill>
                        <a:srgbClr val="F2F2F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F2F2F2"/>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3F3F3F"/>
                          </a:solidFill>
                          <a:latin typeface="Arial"/>
                          <a:ea typeface="Arial"/>
                          <a:cs typeface="Arial"/>
                          <a:sym typeface="Arial"/>
                        </a:rPr>
                        <a:t>人員補充</a:t>
                      </a:r>
                      <a:endParaRPr sz="1400" u="none" strike="noStrike" cap="none"/>
                    </a:p>
                  </a:txBody>
                  <a:tcPr marL="91450" marR="91450" marT="45725" marB="45725" anchor="ctr">
                    <a:lnL w="19050" cap="flat" cmpd="sng">
                      <a:solidFill>
                        <a:srgbClr val="F2F2F2"/>
                      </a:solidFill>
                      <a:prstDash val="solid"/>
                      <a:round/>
                      <a:headEnd type="none" w="sm" len="sm"/>
                      <a:tailEnd type="none" w="sm" len="sm"/>
                    </a:lnL>
                    <a:lnR w="19050" cap="flat" cmpd="sng">
                      <a:solidFill>
                        <a:srgbClr val="F2F2F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F2F2F2"/>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F8473B"/>
                          </a:solidFill>
                          <a:latin typeface="Arial"/>
                          <a:ea typeface="Arial"/>
                          <a:cs typeface="Arial"/>
                          <a:sym typeface="Arial"/>
                        </a:rPr>
                        <a:t>社会課題解決に</a:t>
                      </a:r>
                      <a:endParaRPr sz="1400" b="1" i="0" u="none" strike="noStrike" cap="none">
                        <a:solidFill>
                          <a:srgbClr val="F8473B"/>
                        </a:solidFill>
                        <a:latin typeface="Arial"/>
                        <a:ea typeface="Arial"/>
                        <a:cs typeface="Arial"/>
                        <a:sym typeface="Arial"/>
                      </a:endParaRPr>
                    </a:p>
                    <a:p>
                      <a:pPr marL="0" marR="0" lvl="0" indent="0" algn="ctr" rtl="0">
                        <a:lnSpc>
                          <a:spcPct val="100000"/>
                        </a:lnSpc>
                        <a:spcBef>
                          <a:spcPts val="300"/>
                        </a:spcBef>
                        <a:spcAft>
                          <a:spcPts val="0"/>
                        </a:spcAft>
                        <a:buClr>
                          <a:srgbClr val="000000"/>
                        </a:buClr>
                        <a:buSzPts val="1400"/>
                        <a:buFont typeface="Arial"/>
                        <a:buNone/>
                      </a:pPr>
                      <a:r>
                        <a:rPr lang="ja-JP" sz="1400" b="1" i="0" u="none" strike="noStrike" cap="none">
                          <a:solidFill>
                            <a:srgbClr val="F8473B"/>
                          </a:solidFill>
                          <a:latin typeface="Arial"/>
                          <a:ea typeface="Arial"/>
                          <a:cs typeface="Arial"/>
                          <a:sym typeface="Arial"/>
                        </a:rPr>
                        <a:t>取り組む、新たな</a:t>
                      </a:r>
                      <a:endParaRPr sz="1400" b="1" i="0" u="none" strike="noStrike" cap="none">
                        <a:solidFill>
                          <a:srgbClr val="F8473B"/>
                        </a:solidFill>
                        <a:latin typeface="Arial"/>
                        <a:ea typeface="Arial"/>
                        <a:cs typeface="Arial"/>
                        <a:sym typeface="Arial"/>
                      </a:endParaRPr>
                    </a:p>
                    <a:p>
                      <a:pPr marL="0" marR="0" lvl="0" indent="0" algn="ctr" rtl="0">
                        <a:lnSpc>
                          <a:spcPct val="100000"/>
                        </a:lnSpc>
                        <a:spcBef>
                          <a:spcPts val="300"/>
                        </a:spcBef>
                        <a:spcAft>
                          <a:spcPts val="0"/>
                        </a:spcAft>
                        <a:buClr>
                          <a:srgbClr val="000000"/>
                        </a:buClr>
                        <a:buSzPts val="1400"/>
                        <a:buFont typeface="Arial"/>
                        <a:buNone/>
                      </a:pPr>
                      <a:r>
                        <a:rPr lang="ja-JP" sz="1400" b="1" i="0" u="none" strike="noStrike" cap="none">
                          <a:solidFill>
                            <a:srgbClr val="F8473B"/>
                          </a:solidFill>
                          <a:latin typeface="Arial"/>
                          <a:ea typeface="Arial"/>
                          <a:cs typeface="Arial"/>
                          <a:sym typeface="Arial"/>
                        </a:rPr>
                        <a:t>プロジェクト推進</a:t>
                      </a:r>
                      <a:endParaRPr sz="1400" u="none" strike="noStrike" cap="none"/>
                    </a:p>
                  </a:txBody>
                  <a:tcPr marL="91450" marR="91450" marT="45725" marB="45725" anchor="ctr">
                    <a:lnL w="19050" cap="flat" cmpd="sng">
                      <a:solidFill>
                        <a:srgbClr val="F2F2F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lt1"/>
                      </a:solidFill>
                      <a:prstDash val="solid"/>
                      <a:round/>
                      <a:headEnd type="none" w="sm" len="sm"/>
                      <a:tailEnd type="none" w="sm" len="sm"/>
                    </a:lnB>
                    <a:solidFill>
                      <a:srgbClr val="F8473B">
                        <a:alpha val="5882"/>
                      </a:srgbClr>
                    </a:solidFill>
                  </a:tcPr>
                </a:tc>
                <a:extLst>
                  <a:ext uri="{0D108BD9-81ED-4DB2-BD59-A6C34878D82A}">
                    <a16:rowId xmlns:a16="http://schemas.microsoft.com/office/drawing/2014/main" val="10001"/>
                  </a:ext>
                </a:extLst>
              </a:tr>
              <a:tr h="1155925">
                <a:tc>
                  <a:txBody>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rgbClr val="3F3F3F"/>
                          </a:solidFill>
                          <a:latin typeface="Arial"/>
                          <a:ea typeface="Arial"/>
                          <a:cs typeface="Arial"/>
                          <a:sym typeface="Arial"/>
                        </a:rPr>
                        <a:t>期間</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3F3F3F"/>
                          </a:solidFill>
                          <a:latin typeface="Arial"/>
                          <a:ea typeface="Arial"/>
                          <a:cs typeface="Arial"/>
                          <a:sym typeface="Arial"/>
                        </a:rPr>
                        <a:t>1日などの</a:t>
                      </a:r>
                      <a:endParaRPr sz="1400" b="1" i="0" u="none" strike="noStrike" cap="none">
                        <a:solidFill>
                          <a:srgbClr val="3F3F3F"/>
                        </a:solidFill>
                        <a:latin typeface="Arial"/>
                        <a:ea typeface="Arial"/>
                        <a:cs typeface="Arial"/>
                        <a:sym typeface="Arial"/>
                      </a:endParaRPr>
                    </a:p>
                    <a:p>
                      <a:pPr marL="0" marR="0" lvl="0" indent="0" algn="ctr" rtl="0">
                        <a:lnSpc>
                          <a:spcPct val="100000"/>
                        </a:lnSpc>
                        <a:spcBef>
                          <a:spcPts val="300"/>
                        </a:spcBef>
                        <a:spcAft>
                          <a:spcPts val="0"/>
                        </a:spcAft>
                        <a:buClr>
                          <a:srgbClr val="000000"/>
                        </a:buClr>
                        <a:buSzPts val="1400"/>
                        <a:buFont typeface="Arial"/>
                        <a:buNone/>
                      </a:pPr>
                      <a:r>
                        <a:rPr lang="ja-JP" sz="1400" b="1" i="0" u="none" strike="noStrike" cap="none">
                          <a:solidFill>
                            <a:srgbClr val="3F3F3F"/>
                          </a:solidFill>
                          <a:latin typeface="Arial"/>
                          <a:ea typeface="Arial"/>
                          <a:cs typeface="Arial"/>
                          <a:sym typeface="Arial"/>
                        </a:rPr>
                        <a:t>単発が多い</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9050" cap="flat" cmpd="sng">
                      <a:solidFill>
                        <a:srgbClr val="F2F2F2"/>
                      </a:solidFill>
                      <a:prstDash val="solid"/>
                      <a:round/>
                      <a:headEnd type="none" w="sm" len="sm"/>
                      <a:tailEnd type="none" w="sm" len="sm"/>
                    </a:lnR>
                    <a:lnT w="19050" cap="flat" cmpd="sng">
                      <a:solidFill>
                        <a:srgbClr val="F2F2F2"/>
                      </a:solidFill>
                      <a:prstDash val="solid"/>
                      <a:round/>
                      <a:headEnd type="none" w="sm" len="sm"/>
                      <a:tailEnd type="none" w="sm" len="sm"/>
                    </a:lnT>
                    <a:lnB w="19050" cap="flat" cmpd="sng">
                      <a:solidFill>
                        <a:srgbClr val="F2F2F2"/>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3F3F3F"/>
                          </a:solidFill>
                          <a:latin typeface="Arial"/>
                          <a:ea typeface="Arial"/>
                          <a:cs typeface="Arial"/>
                          <a:sym typeface="Arial"/>
                        </a:rPr>
                        <a:t>1~5日間</a:t>
                      </a:r>
                      <a:endParaRPr sz="1400" u="none" strike="noStrike" cap="none"/>
                    </a:p>
                  </a:txBody>
                  <a:tcPr marL="91450" marR="91450" marT="45725" marB="45725" anchor="ctr">
                    <a:lnL w="19050" cap="flat" cmpd="sng">
                      <a:solidFill>
                        <a:srgbClr val="F2F2F2"/>
                      </a:solidFill>
                      <a:prstDash val="solid"/>
                      <a:round/>
                      <a:headEnd type="none" w="sm" len="sm"/>
                      <a:tailEnd type="none" w="sm" len="sm"/>
                    </a:lnL>
                    <a:lnR w="19050" cap="flat" cmpd="sng">
                      <a:solidFill>
                        <a:srgbClr val="F2F2F2"/>
                      </a:solidFill>
                      <a:prstDash val="solid"/>
                      <a:round/>
                      <a:headEnd type="none" w="sm" len="sm"/>
                      <a:tailEnd type="none" w="sm" len="sm"/>
                    </a:lnR>
                    <a:lnT w="19050" cap="flat" cmpd="sng">
                      <a:solidFill>
                        <a:srgbClr val="F2F2F2"/>
                      </a:solidFill>
                      <a:prstDash val="solid"/>
                      <a:round/>
                      <a:headEnd type="none" w="sm" len="sm"/>
                      <a:tailEnd type="none" w="sm" len="sm"/>
                    </a:lnT>
                    <a:lnB w="19050" cap="flat" cmpd="sng">
                      <a:solidFill>
                        <a:srgbClr val="F2F2F2"/>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3F3F3F"/>
                          </a:solidFill>
                          <a:latin typeface="Arial"/>
                          <a:ea typeface="Arial"/>
                          <a:cs typeface="Arial"/>
                          <a:sym typeface="Arial"/>
                        </a:rPr>
                        <a:t>単発から長期まで</a:t>
                      </a:r>
                      <a:endParaRPr sz="1400" b="1" i="0" u="none" strike="noStrike" cap="none">
                        <a:solidFill>
                          <a:srgbClr val="3F3F3F"/>
                        </a:solidFill>
                        <a:latin typeface="Arial"/>
                        <a:ea typeface="Arial"/>
                        <a:cs typeface="Arial"/>
                        <a:sym typeface="Arial"/>
                      </a:endParaRPr>
                    </a:p>
                    <a:p>
                      <a:pPr marL="0" marR="0" lvl="0" indent="0" algn="ctr" rtl="0">
                        <a:lnSpc>
                          <a:spcPct val="100000"/>
                        </a:lnSpc>
                        <a:spcBef>
                          <a:spcPts val="300"/>
                        </a:spcBef>
                        <a:spcAft>
                          <a:spcPts val="0"/>
                        </a:spcAft>
                        <a:buClr>
                          <a:srgbClr val="000000"/>
                        </a:buClr>
                        <a:buSzPts val="1400"/>
                        <a:buFont typeface="Arial"/>
                        <a:buNone/>
                      </a:pPr>
                      <a:r>
                        <a:rPr lang="ja-JP" sz="1400" b="1" i="0" u="none" strike="noStrike" cap="none">
                          <a:solidFill>
                            <a:srgbClr val="3F3F3F"/>
                          </a:solidFill>
                          <a:latin typeface="Arial"/>
                          <a:ea typeface="Arial"/>
                          <a:cs typeface="Arial"/>
                          <a:sym typeface="Arial"/>
                        </a:rPr>
                        <a:t>（1日~6ヶ月以上）</a:t>
                      </a:r>
                      <a:endParaRPr sz="1400" u="none" strike="noStrike" cap="none"/>
                    </a:p>
                  </a:txBody>
                  <a:tcPr marL="91450" marR="91450" marT="45725" marB="45725" anchor="ctr">
                    <a:lnL w="19050" cap="flat" cmpd="sng">
                      <a:solidFill>
                        <a:srgbClr val="F2F2F2"/>
                      </a:solidFill>
                      <a:prstDash val="solid"/>
                      <a:round/>
                      <a:headEnd type="none" w="sm" len="sm"/>
                      <a:tailEnd type="none" w="sm" len="sm"/>
                    </a:lnL>
                    <a:lnR w="19050" cap="flat" cmpd="sng">
                      <a:solidFill>
                        <a:srgbClr val="F2F2F2"/>
                      </a:solidFill>
                      <a:prstDash val="solid"/>
                      <a:round/>
                      <a:headEnd type="none" w="sm" len="sm"/>
                      <a:tailEnd type="none" w="sm" len="sm"/>
                    </a:lnR>
                    <a:lnT w="19050" cap="flat" cmpd="sng">
                      <a:solidFill>
                        <a:srgbClr val="F2F2F2"/>
                      </a:solidFill>
                      <a:prstDash val="solid"/>
                      <a:round/>
                      <a:headEnd type="none" w="sm" len="sm"/>
                      <a:tailEnd type="none" w="sm" len="sm"/>
                    </a:lnT>
                    <a:lnB w="19050" cap="flat" cmpd="sng">
                      <a:solidFill>
                        <a:srgbClr val="F2F2F2"/>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F8473B"/>
                          </a:solidFill>
                          <a:latin typeface="Arial"/>
                          <a:ea typeface="Arial"/>
                          <a:cs typeface="Arial"/>
                          <a:sym typeface="Arial"/>
                        </a:rPr>
                        <a:t>6ヶ月以上</a:t>
                      </a:r>
                      <a:endParaRPr sz="1400" u="none" strike="noStrike" cap="none"/>
                    </a:p>
                  </a:txBody>
                  <a:tcPr marL="91450" marR="91450" marT="45725" marB="45725" anchor="ctr">
                    <a:lnL w="19050" cap="flat" cmpd="sng">
                      <a:solidFill>
                        <a:srgbClr val="F2F2F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8473B">
                        <a:alpha val="5882"/>
                      </a:srgbClr>
                    </a:solidFill>
                  </a:tcPr>
                </a:tc>
                <a:extLst>
                  <a:ext uri="{0D108BD9-81ED-4DB2-BD59-A6C34878D82A}">
                    <a16:rowId xmlns:a16="http://schemas.microsoft.com/office/drawing/2014/main" val="10002"/>
                  </a:ext>
                </a:extLst>
              </a:tr>
              <a:tr h="1155925">
                <a:tc>
                  <a:txBody>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rgbClr val="3F3F3F"/>
                          </a:solidFill>
                          <a:latin typeface="Arial"/>
                          <a:ea typeface="Arial"/>
                          <a:cs typeface="Arial"/>
                          <a:sym typeface="Arial"/>
                        </a:rPr>
                        <a:t>内容</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3F3F3F"/>
                          </a:solidFill>
                          <a:latin typeface="Arial"/>
                          <a:ea typeface="Arial"/>
                          <a:cs typeface="Arial"/>
                          <a:sym typeface="Arial"/>
                        </a:rPr>
                        <a:t>正職員等だけでは</a:t>
                      </a:r>
                      <a:endParaRPr sz="1400" b="1" i="0" u="none" strike="noStrike" cap="none">
                        <a:solidFill>
                          <a:srgbClr val="3F3F3F"/>
                        </a:solidFill>
                        <a:latin typeface="Arial"/>
                        <a:ea typeface="Arial"/>
                        <a:cs typeface="Arial"/>
                        <a:sym typeface="Arial"/>
                      </a:endParaRPr>
                    </a:p>
                    <a:p>
                      <a:pPr marL="0" marR="0" lvl="0" indent="0" algn="ctr" rtl="0">
                        <a:lnSpc>
                          <a:spcPct val="100000"/>
                        </a:lnSpc>
                        <a:spcBef>
                          <a:spcPts val="300"/>
                        </a:spcBef>
                        <a:spcAft>
                          <a:spcPts val="0"/>
                        </a:spcAft>
                        <a:buClr>
                          <a:srgbClr val="000000"/>
                        </a:buClr>
                        <a:buSzPts val="1400"/>
                        <a:buFont typeface="Arial"/>
                        <a:buNone/>
                      </a:pPr>
                      <a:r>
                        <a:rPr lang="ja-JP" sz="1400" b="1" i="0" u="none" strike="noStrike" cap="none">
                          <a:solidFill>
                            <a:srgbClr val="3F3F3F"/>
                          </a:solidFill>
                          <a:latin typeface="Arial"/>
                          <a:ea typeface="Arial"/>
                          <a:cs typeface="Arial"/>
                          <a:sym typeface="Arial"/>
                        </a:rPr>
                        <a:t>手が届かない、</a:t>
                      </a:r>
                      <a:endParaRPr sz="1400" b="1" i="0" u="none" strike="noStrike" cap="none">
                        <a:solidFill>
                          <a:srgbClr val="3F3F3F"/>
                        </a:solidFill>
                        <a:latin typeface="Arial"/>
                        <a:ea typeface="Arial"/>
                        <a:cs typeface="Arial"/>
                        <a:sym typeface="Arial"/>
                      </a:endParaRPr>
                    </a:p>
                    <a:p>
                      <a:pPr marL="0" marR="0" lvl="0" indent="0" algn="ctr" rtl="0">
                        <a:lnSpc>
                          <a:spcPct val="100000"/>
                        </a:lnSpc>
                        <a:spcBef>
                          <a:spcPts val="300"/>
                        </a:spcBef>
                        <a:spcAft>
                          <a:spcPts val="0"/>
                        </a:spcAft>
                        <a:buClr>
                          <a:srgbClr val="000000"/>
                        </a:buClr>
                        <a:buSzPts val="1400"/>
                        <a:buFont typeface="Arial"/>
                        <a:buNone/>
                      </a:pPr>
                      <a:r>
                        <a:rPr lang="ja-JP" sz="1400" b="1" i="0" u="none" strike="noStrike" cap="none">
                          <a:solidFill>
                            <a:srgbClr val="3F3F3F"/>
                          </a:solidFill>
                          <a:latin typeface="Arial"/>
                          <a:ea typeface="Arial"/>
                          <a:cs typeface="Arial"/>
                          <a:sym typeface="Arial"/>
                        </a:rPr>
                        <a:t>簡易的な業務</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9050" cap="flat" cmpd="sng">
                      <a:solidFill>
                        <a:srgbClr val="F2F2F2"/>
                      </a:solidFill>
                      <a:prstDash val="solid"/>
                      <a:round/>
                      <a:headEnd type="none" w="sm" len="sm"/>
                      <a:tailEnd type="none" w="sm" len="sm"/>
                    </a:lnR>
                    <a:lnT w="19050" cap="flat" cmpd="sng">
                      <a:solidFill>
                        <a:srgbClr val="F2F2F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3F3F3F"/>
                          </a:solidFill>
                          <a:latin typeface="Arial"/>
                          <a:ea typeface="Arial"/>
                          <a:cs typeface="Arial"/>
                          <a:sym typeface="Arial"/>
                        </a:rPr>
                        <a:t>会社見学</a:t>
                      </a:r>
                      <a:endParaRPr sz="1400" b="1" i="0" u="none" strike="noStrike" cap="none">
                        <a:solidFill>
                          <a:srgbClr val="3F3F3F"/>
                        </a:solidFill>
                        <a:latin typeface="Arial"/>
                        <a:ea typeface="Arial"/>
                        <a:cs typeface="Arial"/>
                        <a:sym typeface="Arial"/>
                      </a:endParaRPr>
                    </a:p>
                    <a:p>
                      <a:pPr marL="0" marR="0" lvl="0" indent="0" algn="ctr" rtl="0">
                        <a:lnSpc>
                          <a:spcPct val="100000"/>
                        </a:lnSpc>
                        <a:spcBef>
                          <a:spcPts val="300"/>
                        </a:spcBef>
                        <a:spcAft>
                          <a:spcPts val="0"/>
                        </a:spcAft>
                        <a:buClr>
                          <a:srgbClr val="000000"/>
                        </a:buClr>
                        <a:buSzPts val="1400"/>
                        <a:buFont typeface="Arial"/>
                        <a:buNone/>
                      </a:pPr>
                      <a:r>
                        <a:rPr lang="ja-JP" sz="1400" b="1" i="0" u="none" strike="noStrike" cap="none">
                          <a:solidFill>
                            <a:srgbClr val="3F3F3F"/>
                          </a:solidFill>
                          <a:latin typeface="Arial"/>
                          <a:ea typeface="Arial"/>
                          <a:cs typeface="Arial"/>
                          <a:sym typeface="Arial"/>
                        </a:rPr>
                        <a:t>社員との交流</a:t>
                      </a:r>
                      <a:endParaRPr sz="1400" b="1" i="0" u="none" strike="noStrike" cap="none">
                        <a:solidFill>
                          <a:srgbClr val="3F3F3F"/>
                        </a:solidFill>
                        <a:latin typeface="Arial"/>
                        <a:ea typeface="Arial"/>
                        <a:cs typeface="Arial"/>
                        <a:sym typeface="Arial"/>
                      </a:endParaRPr>
                    </a:p>
                    <a:p>
                      <a:pPr marL="0" marR="0" lvl="0" indent="0" algn="ctr" rtl="0">
                        <a:lnSpc>
                          <a:spcPct val="100000"/>
                        </a:lnSpc>
                        <a:spcBef>
                          <a:spcPts val="300"/>
                        </a:spcBef>
                        <a:spcAft>
                          <a:spcPts val="0"/>
                        </a:spcAft>
                        <a:buClr>
                          <a:srgbClr val="000000"/>
                        </a:buClr>
                        <a:buSzPts val="1400"/>
                        <a:buFont typeface="Arial"/>
                        <a:buNone/>
                      </a:pPr>
                      <a:r>
                        <a:rPr lang="ja-JP" sz="1400" b="1" i="0" u="none" strike="noStrike" cap="none">
                          <a:solidFill>
                            <a:srgbClr val="3F3F3F"/>
                          </a:solidFill>
                          <a:latin typeface="Arial"/>
                          <a:ea typeface="Arial"/>
                          <a:cs typeface="Arial"/>
                          <a:sym typeface="Arial"/>
                        </a:rPr>
                        <a:t>業務体験</a:t>
                      </a:r>
                      <a:endParaRPr sz="1400" u="none" strike="noStrike" cap="none"/>
                    </a:p>
                  </a:txBody>
                  <a:tcPr marL="91450" marR="91450" marT="45725" marB="45725" anchor="ctr">
                    <a:lnL w="19050" cap="flat" cmpd="sng">
                      <a:solidFill>
                        <a:srgbClr val="F2F2F2"/>
                      </a:solidFill>
                      <a:prstDash val="solid"/>
                      <a:round/>
                      <a:headEnd type="none" w="sm" len="sm"/>
                      <a:tailEnd type="none" w="sm" len="sm"/>
                    </a:lnL>
                    <a:lnR w="19050" cap="flat" cmpd="sng">
                      <a:solidFill>
                        <a:srgbClr val="F2F2F2"/>
                      </a:solidFill>
                      <a:prstDash val="solid"/>
                      <a:round/>
                      <a:headEnd type="none" w="sm" len="sm"/>
                      <a:tailEnd type="none" w="sm" len="sm"/>
                    </a:lnR>
                    <a:lnT w="19050" cap="flat" cmpd="sng">
                      <a:solidFill>
                        <a:srgbClr val="F2F2F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3F3F3F"/>
                          </a:solidFill>
                          <a:latin typeface="Arial"/>
                          <a:ea typeface="Arial"/>
                          <a:cs typeface="Arial"/>
                          <a:sym typeface="Arial"/>
                        </a:rPr>
                        <a:t>マニュアル化された</a:t>
                      </a:r>
                      <a:endParaRPr sz="1400" b="1" i="0" u="none" strike="noStrike" cap="none">
                        <a:solidFill>
                          <a:srgbClr val="3F3F3F"/>
                        </a:solidFill>
                        <a:latin typeface="Arial"/>
                        <a:ea typeface="Arial"/>
                        <a:cs typeface="Arial"/>
                        <a:sym typeface="Arial"/>
                      </a:endParaRPr>
                    </a:p>
                    <a:p>
                      <a:pPr marL="0" marR="0" lvl="0" indent="0" algn="ctr" rtl="0">
                        <a:lnSpc>
                          <a:spcPct val="100000"/>
                        </a:lnSpc>
                        <a:spcBef>
                          <a:spcPts val="300"/>
                        </a:spcBef>
                        <a:spcAft>
                          <a:spcPts val="0"/>
                        </a:spcAft>
                        <a:buClr>
                          <a:srgbClr val="000000"/>
                        </a:buClr>
                        <a:buSzPts val="1400"/>
                        <a:buFont typeface="Arial"/>
                        <a:buNone/>
                      </a:pPr>
                      <a:r>
                        <a:rPr lang="ja-JP" sz="1400" b="1" i="0" u="none" strike="noStrike" cap="none">
                          <a:solidFill>
                            <a:srgbClr val="3F3F3F"/>
                          </a:solidFill>
                          <a:latin typeface="Arial"/>
                          <a:ea typeface="Arial"/>
                          <a:cs typeface="Arial"/>
                          <a:sym typeface="Arial"/>
                        </a:rPr>
                        <a:t>定型的な業務</a:t>
                      </a:r>
                      <a:endParaRPr sz="1400" u="none" strike="noStrike" cap="none"/>
                    </a:p>
                  </a:txBody>
                  <a:tcPr marL="91450" marR="91450" marT="45725" marB="45725" anchor="ctr">
                    <a:lnL w="19050" cap="flat" cmpd="sng">
                      <a:solidFill>
                        <a:srgbClr val="F2F2F2"/>
                      </a:solidFill>
                      <a:prstDash val="solid"/>
                      <a:round/>
                      <a:headEnd type="none" w="sm" len="sm"/>
                      <a:tailEnd type="none" w="sm" len="sm"/>
                    </a:lnL>
                    <a:lnR w="19050" cap="flat" cmpd="sng">
                      <a:solidFill>
                        <a:srgbClr val="F2F2F2"/>
                      </a:solidFill>
                      <a:prstDash val="solid"/>
                      <a:round/>
                      <a:headEnd type="none" w="sm" len="sm"/>
                      <a:tailEnd type="none" w="sm" len="sm"/>
                    </a:lnR>
                    <a:lnT w="19050" cap="flat" cmpd="sng">
                      <a:solidFill>
                        <a:srgbClr val="F2F2F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F8473B"/>
                          </a:solidFill>
                          <a:latin typeface="Arial"/>
                          <a:ea typeface="Arial"/>
                          <a:cs typeface="Arial"/>
                          <a:sym typeface="Arial"/>
                        </a:rPr>
                        <a:t>普段は手をつける</a:t>
                      </a:r>
                      <a:endParaRPr sz="1400" b="1" i="0" u="none" strike="noStrike" cap="none">
                        <a:solidFill>
                          <a:srgbClr val="F8473B"/>
                        </a:solidFill>
                        <a:latin typeface="Arial"/>
                        <a:ea typeface="Arial"/>
                        <a:cs typeface="Arial"/>
                        <a:sym typeface="Arial"/>
                      </a:endParaRPr>
                    </a:p>
                    <a:p>
                      <a:pPr marL="0" marR="0" lvl="0" indent="0" algn="ctr" rtl="0">
                        <a:lnSpc>
                          <a:spcPct val="100000"/>
                        </a:lnSpc>
                        <a:spcBef>
                          <a:spcPts val="300"/>
                        </a:spcBef>
                        <a:spcAft>
                          <a:spcPts val="0"/>
                        </a:spcAft>
                        <a:buClr>
                          <a:srgbClr val="000000"/>
                        </a:buClr>
                        <a:buSzPts val="1400"/>
                        <a:buFont typeface="Arial"/>
                        <a:buNone/>
                      </a:pPr>
                      <a:r>
                        <a:rPr lang="ja-JP" sz="1400" b="1" i="0" u="none" strike="noStrike" cap="none">
                          <a:solidFill>
                            <a:srgbClr val="F8473B"/>
                          </a:solidFill>
                          <a:latin typeface="Arial"/>
                          <a:ea typeface="Arial"/>
                          <a:cs typeface="Arial"/>
                          <a:sym typeface="Arial"/>
                        </a:rPr>
                        <a:t>ことが難しい</a:t>
                      </a:r>
                      <a:endParaRPr sz="1400" b="1" i="0" u="none" strike="noStrike" cap="none">
                        <a:solidFill>
                          <a:srgbClr val="F8473B"/>
                        </a:solidFill>
                        <a:latin typeface="Arial"/>
                        <a:ea typeface="Arial"/>
                        <a:cs typeface="Arial"/>
                        <a:sym typeface="Arial"/>
                      </a:endParaRPr>
                    </a:p>
                    <a:p>
                      <a:pPr marL="0" marR="0" lvl="0" indent="0" algn="ctr" rtl="0">
                        <a:lnSpc>
                          <a:spcPct val="100000"/>
                        </a:lnSpc>
                        <a:spcBef>
                          <a:spcPts val="300"/>
                        </a:spcBef>
                        <a:spcAft>
                          <a:spcPts val="0"/>
                        </a:spcAft>
                        <a:buClr>
                          <a:srgbClr val="000000"/>
                        </a:buClr>
                        <a:buSzPts val="1400"/>
                        <a:buFont typeface="Arial"/>
                        <a:buNone/>
                      </a:pPr>
                      <a:r>
                        <a:rPr lang="ja-JP" sz="1400" b="1" i="0" u="none" strike="noStrike" cap="none">
                          <a:solidFill>
                            <a:srgbClr val="F8473B"/>
                          </a:solidFill>
                          <a:latin typeface="Arial"/>
                          <a:ea typeface="Arial"/>
                          <a:cs typeface="Arial"/>
                          <a:sym typeface="Arial"/>
                        </a:rPr>
                        <a:t>プロジェクトの実施</a:t>
                      </a:r>
                      <a:endParaRPr sz="1400" u="none" strike="noStrike" cap="none"/>
                    </a:p>
                  </a:txBody>
                  <a:tcPr marL="91450" marR="91450" marT="45725" marB="45725" anchor="ctr">
                    <a:lnL w="19050" cap="flat" cmpd="sng">
                      <a:solidFill>
                        <a:srgbClr val="F2F2F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8473B">
                        <a:alpha val="5882"/>
                      </a:srgbClr>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2"/>
          <p:cNvSpPr txBox="1">
            <a:spLocks noGrp="1"/>
          </p:cNvSpPr>
          <p:nvPr>
            <p:ph type="dt" idx="10"/>
          </p:nvPr>
        </p:nvSpPr>
        <p:spPr>
          <a:xfrm>
            <a:off x="211732" y="6447870"/>
            <a:ext cx="2743200" cy="25387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ja-JP"/>
              <a:t>© 2021ME-RISE 2</a:t>
            </a:r>
            <a:endParaRPr/>
          </a:p>
        </p:txBody>
      </p:sp>
      <p:sp>
        <p:nvSpPr>
          <p:cNvPr id="95" name="Google Shape;95;p12"/>
          <p:cNvSpPr txBox="1">
            <a:spLocks noGrp="1"/>
          </p:cNvSpPr>
          <p:nvPr>
            <p:ph type="sldNum" idx="12"/>
          </p:nvPr>
        </p:nvSpPr>
        <p:spPr>
          <a:xfrm>
            <a:off x="9237068" y="6447871"/>
            <a:ext cx="2743200" cy="253873"/>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5</a:t>
            </a:fld>
            <a:endParaRPr/>
          </a:p>
        </p:txBody>
      </p:sp>
      <p:sp>
        <p:nvSpPr>
          <p:cNvPr id="96" name="Google Shape;96;p12"/>
          <p:cNvSpPr txBox="1">
            <a:spLocks noGrp="1"/>
          </p:cNvSpPr>
          <p:nvPr>
            <p:ph type="title"/>
          </p:nvPr>
        </p:nvSpPr>
        <p:spPr>
          <a:xfrm>
            <a:off x="308344" y="270747"/>
            <a:ext cx="10460552" cy="64109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2800"/>
              <a:buFont typeface="Arial"/>
              <a:buNone/>
            </a:pPr>
            <a:r>
              <a:rPr lang="ja-JP"/>
              <a:t>導入メリット</a:t>
            </a:r>
            <a:endParaRPr/>
          </a:p>
        </p:txBody>
      </p:sp>
      <p:sp>
        <p:nvSpPr>
          <p:cNvPr id="97" name="Google Shape;97;p12"/>
          <p:cNvSpPr/>
          <p:nvPr/>
        </p:nvSpPr>
        <p:spPr>
          <a:xfrm>
            <a:off x="407988" y="1052513"/>
            <a:ext cx="11376025" cy="1614803"/>
          </a:xfrm>
          <a:prstGeom prst="roundRect">
            <a:avLst>
              <a:gd name="adj" fmla="val 0"/>
            </a:avLst>
          </a:prstGeom>
          <a:solidFill>
            <a:srgbClr val="F2F2F2"/>
          </a:solidFill>
          <a:ln>
            <a:noFill/>
          </a:ln>
        </p:spPr>
        <p:txBody>
          <a:bodyPr spcFirstLastPara="1" wrap="square" lIns="1944000"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ja-JP" sz="2400" b="1" i="0" u="none" strike="noStrike" cap="none">
                <a:solidFill>
                  <a:srgbClr val="3F3F3F"/>
                </a:solidFill>
                <a:latin typeface="Arial"/>
                <a:ea typeface="Arial"/>
                <a:cs typeface="Arial"/>
                <a:sym typeface="Arial"/>
              </a:rPr>
              <a:t>「何かしたい」前向きな大学生との出会いがある</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400"/>
              <a:buFont typeface="Arial"/>
              <a:buNone/>
            </a:pPr>
            <a:r>
              <a:rPr lang="ja-JP" sz="1400" b="1" i="0" u="none" strike="noStrike" cap="none">
                <a:solidFill>
                  <a:srgbClr val="595959"/>
                </a:solidFill>
                <a:latin typeface="Arial"/>
                <a:ea typeface="Arial"/>
                <a:cs typeface="Arial"/>
                <a:sym typeface="Arial"/>
              </a:rPr>
              <a:t>ソーシャルバイトは、社会のために何かしたいという大学生のアルバイトできる新しい仕組みです。</a:t>
            </a:r>
            <a:br>
              <a:rPr lang="ja-JP" sz="1400" b="1" i="0" u="none" strike="noStrike" cap="none">
                <a:solidFill>
                  <a:srgbClr val="595959"/>
                </a:solidFill>
                <a:latin typeface="Arial"/>
                <a:ea typeface="Arial"/>
                <a:cs typeface="Arial"/>
                <a:sym typeface="Arial"/>
              </a:rPr>
            </a:br>
            <a:r>
              <a:rPr lang="ja-JP" sz="1400" b="1" i="0" u="none" strike="noStrike" cap="none">
                <a:solidFill>
                  <a:srgbClr val="595959"/>
                </a:solidFill>
                <a:latin typeface="Arial"/>
                <a:ea typeface="Arial"/>
                <a:cs typeface="Arial"/>
                <a:sym typeface="Arial"/>
              </a:rPr>
              <a:t>言われたことをやる、時間給をもらうという関係性のアルバイトとは違い、大学生も企業も「何が必要か」を</a:t>
            </a:r>
            <a:br>
              <a:rPr lang="ja-JP" sz="1400" b="1" i="0" u="none" strike="noStrike" cap="none">
                <a:solidFill>
                  <a:srgbClr val="595959"/>
                </a:solidFill>
                <a:latin typeface="Arial"/>
                <a:ea typeface="Arial"/>
                <a:cs typeface="Arial"/>
                <a:sym typeface="Arial"/>
              </a:rPr>
            </a:br>
            <a:r>
              <a:rPr lang="ja-JP" sz="1400" b="1" i="0" u="none" strike="noStrike" cap="none">
                <a:solidFill>
                  <a:srgbClr val="595959"/>
                </a:solidFill>
                <a:latin typeface="Arial"/>
                <a:ea typeface="Arial"/>
                <a:cs typeface="Arial"/>
                <a:sym typeface="Arial"/>
              </a:rPr>
              <a:t>考えて動いていくことができます。そんな前向きな大学生との出会いが期待でき、採用に繋がる可能性もあります。</a:t>
            </a:r>
            <a:endParaRPr sz="1400" b="0" i="0" u="none" strike="noStrike" cap="none">
              <a:solidFill>
                <a:srgbClr val="000000"/>
              </a:solidFill>
              <a:latin typeface="Arial"/>
              <a:ea typeface="Arial"/>
              <a:cs typeface="Arial"/>
              <a:sym typeface="Arial"/>
            </a:endParaRPr>
          </a:p>
        </p:txBody>
      </p:sp>
      <p:sp>
        <p:nvSpPr>
          <p:cNvPr id="98" name="Google Shape;98;p12"/>
          <p:cNvSpPr/>
          <p:nvPr/>
        </p:nvSpPr>
        <p:spPr>
          <a:xfrm>
            <a:off x="407988" y="2873218"/>
            <a:ext cx="11376025" cy="1614803"/>
          </a:xfrm>
          <a:prstGeom prst="roundRect">
            <a:avLst>
              <a:gd name="adj" fmla="val 0"/>
            </a:avLst>
          </a:prstGeom>
          <a:solidFill>
            <a:srgbClr val="F2F2F2"/>
          </a:solidFill>
          <a:ln>
            <a:noFill/>
          </a:ln>
        </p:spPr>
        <p:txBody>
          <a:bodyPr spcFirstLastPara="1" wrap="square" lIns="1944000"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ja-JP" sz="2400" b="1" i="0" u="none" strike="noStrike" cap="none">
                <a:solidFill>
                  <a:srgbClr val="3F3F3F"/>
                </a:solidFill>
                <a:latin typeface="Arial"/>
                <a:ea typeface="Arial"/>
                <a:cs typeface="Arial"/>
                <a:sym typeface="Arial"/>
              </a:rPr>
              <a:t>通常の業務では取り組めない「新たな発想」で事業をつくる</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400"/>
              <a:buFont typeface="Arial"/>
              <a:buNone/>
            </a:pPr>
            <a:r>
              <a:rPr lang="ja-JP" sz="1400" b="1" i="0" u="none" strike="noStrike" cap="none">
                <a:solidFill>
                  <a:srgbClr val="595959"/>
                </a:solidFill>
                <a:latin typeface="Arial"/>
                <a:ea typeface="Arial"/>
                <a:cs typeface="Arial"/>
                <a:sym typeface="Arial"/>
              </a:rPr>
              <a:t>社員で取り組むには時間も通常業務の調整もしづらい業務や新たなプロジェクトなど、ソーシャルバイトと一緒に</a:t>
            </a:r>
            <a:br>
              <a:rPr lang="ja-JP" sz="1400" b="1" i="0" u="none" strike="noStrike" cap="none">
                <a:solidFill>
                  <a:srgbClr val="595959"/>
                </a:solidFill>
                <a:latin typeface="Arial"/>
                <a:ea typeface="Arial"/>
                <a:cs typeface="Arial"/>
                <a:sym typeface="Arial"/>
              </a:rPr>
            </a:br>
            <a:r>
              <a:rPr lang="ja-JP" sz="1400" b="1" i="0" u="none" strike="noStrike" cap="none">
                <a:solidFill>
                  <a:srgbClr val="595959"/>
                </a:solidFill>
                <a:latin typeface="Arial"/>
                <a:ea typeface="Arial"/>
                <a:cs typeface="Arial"/>
                <a:sym typeface="Arial"/>
              </a:rPr>
              <a:t>新たな発想で事業を推進していく機会になります。取り組む事業は、社会課題解決の事業に限定しているため、</a:t>
            </a:r>
            <a:br>
              <a:rPr lang="ja-JP" sz="1400" b="1" i="0" u="none" strike="noStrike" cap="none">
                <a:solidFill>
                  <a:srgbClr val="595959"/>
                </a:solidFill>
                <a:latin typeface="Arial"/>
                <a:ea typeface="Arial"/>
                <a:cs typeface="Arial"/>
                <a:sym typeface="Arial"/>
              </a:rPr>
            </a:br>
            <a:r>
              <a:rPr lang="ja-JP" sz="1400" b="1" i="0" u="none" strike="noStrike" cap="none">
                <a:solidFill>
                  <a:srgbClr val="595959"/>
                </a:solidFill>
                <a:latin typeface="Arial"/>
                <a:ea typeface="Arial"/>
                <a:cs typeface="Arial"/>
                <a:sym typeface="Arial"/>
              </a:rPr>
              <a:t>社会課題に取り組むきっかけにもなり、社会課題への取り組みは採用にも良い影響を与えます。</a:t>
            </a:r>
            <a:endParaRPr sz="1400" b="0" i="0" u="none" strike="noStrike" cap="none">
              <a:solidFill>
                <a:srgbClr val="000000"/>
              </a:solidFill>
              <a:latin typeface="Arial"/>
              <a:ea typeface="Arial"/>
              <a:cs typeface="Arial"/>
              <a:sym typeface="Arial"/>
            </a:endParaRPr>
          </a:p>
        </p:txBody>
      </p:sp>
      <p:sp>
        <p:nvSpPr>
          <p:cNvPr id="99" name="Google Shape;99;p12"/>
          <p:cNvSpPr/>
          <p:nvPr/>
        </p:nvSpPr>
        <p:spPr>
          <a:xfrm>
            <a:off x="407988" y="4693922"/>
            <a:ext cx="11376025" cy="1614803"/>
          </a:xfrm>
          <a:prstGeom prst="roundRect">
            <a:avLst>
              <a:gd name="adj" fmla="val 0"/>
            </a:avLst>
          </a:prstGeom>
          <a:solidFill>
            <a:srgbClr val="F2F2F2"/>
          </a:solidFill>
          <a:ln>
            <a:noFill/>
          </a:ln>
        </p:spPr>
        <p:txBody>
          <a:bodyPr spcFirstLastPara="1" wrap="square" lIns="1944000"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ja-JP" sz="2400" b="1" i="0" u="none" strike="noStrike" cap="none">
                <a:solidFill>
                  <a:srgbClr val="3F3F3F"/>
                </a:solidFill>
                <a:latin typeface="Arial"/>
                <a:ea typeface="Arial"/>
                <a:cs typeface="Arial"/>
                <a:sym typeface="Arial"/>
              </a:rPr>
              <a:t>メンターと大学生同士のコミュニティでフォローアップ</a:t>
            </a:r>
            <a:endParaRPr sz="2400" b="1" i="0" u="none" strike="noStrike" cap="none">
              <a:solidFill>
                <a:srgbClr val="3F3F3F"/>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400"/>
              <a:buFont typeface="Arial"/>
              <a:buNone/>
            </a:pPr>
            <a:r>
              <a:rPr lang="ja-JP" sz="1400" b="1" i="0" u="none" strike="noStrike" cap="none">
                <a:solidFill>
                  <a:srgbClr val="595959"/>
                </a:solidFill>
                <a:latin typeface="Arial"/>
                <a:ea typeface="Arial"/>
                <a:cs typeface="Arial"/>
                <a:sym typeface="Arial"/>
              </a:rPr>
              <a:t>ソーシャルバイトでは、事務局がメンターとして定期的な面談・振り返りを行い、フォローアップを行います。</a:t>
            </a:r>
            <a:br>
              <a:rPr lang="ja-JP" sz="1400" b="1" i="0" u="none" strike="noStrike" cap="none">
                <a:solidFill>
                  <a:srgbClr val="595959"/>
                </a:solidFill>
                <a:latin typeface="Arial"/>
                <a:ea typeface="Arial"/>
                <a:cs typeface="Arial"/>
                <a:sym typeface="Arial"/>
              </a:rPr>
            </a:br>
            <a:r>
              <a:rPr lang="ja-JP" sz="1400" b="1" i="0" u="none" strike="noStrike" cap="none">
                <a:solidFill>
                  <a:srgbClr val="595959"/>
                </a:solidFill>
                <a:latin typeface="Arial"/>
                <a:ea typeface="Arial"/>
                <a:cs typeface="Arial"/>
                <a:sym typeface="Arial"/>
              </a:rPr>
              <a:t>また、活動する大学生同士のコミュニティもつくっています。活動を同じ立場で語りあえる仲間がいることで、</a:t>
            </a:r>
            <a:br>
              <a:rPr lang="ja-JP" sz="1400" b="1" i="0" u="none" strike="noStrike" cap="none">
                <a:solidFill>
                  <a:srgbClr val="595959"/>
                </a:solidFill>
                <a:latin typeface="Arial"/>
                <a:ea typeface="Arial"/>
                <a:cs typeface="Arial"/>
                <a:sym typeface="Arial"/>
              </a:rPr>
            </a:br>
            <a:r>
              <a:rPr lang="ja-JP" sz="1400" b="1" i="0" u="none" strike="noStrike" cap="none">
                <a:solidFill>
                  <a:srgbClr val="595959"/>
                </a:solidFill>
                <a:latin typeface="Arial"/>
                <a:ea typeface="Arial"/>
                <a:cs typeface="Arial"/>
                <a:sym typeface="Arial"/>
              </a:rPr>
              <a:t>刺激しあい、活動の充実度を高めていきます。</a:t>
            </a:r>
            <a:endParaRPr sz="1400" b="0" i="0" u="none" strike="noStrike" cap="none">
              <a:solidFill>
                <a:srgbClr val="000000"/>
              </a:solidFill>
              <a:latin typeface="Arial"/>
              <a:ea typeface="Arial"/>
              <a:cs typeface="Arial"/>
              <a:sym typeface="Arial"/>
            </a:endParaRPr>
          </a:p>
        </p:txBody>
      </p:sp>
      <p:pic>
        <p:nvPicPr>
          <p:cNvPr id="100" name="Google Shape;100;p12" descr="握手 単色塗りつぶし"/>
          <p:cNvPicPr preferRelativeResize="0"/>
          <p:nvPr/>
        </p:nvPicPr>
        <p:blipFill rotWithShape="1">
          <a:blip r:embed="rId3">
            <a:alphaModFix/>
          </a:blip>
          <a:srcRect/>
          <a:stretch/>
        </p:blipFill>
        <p:spPr>
          <a:xfrm>
            <a:off x="753207" y="4893212"/>
            <a:ext cx="1216221" cy="1216221"/>
          </a:xfrm>
          <a:prstGeom prst="rect">
            <a:avLst/>
          </a:prstGeom>
          <a:noFill/>
          <a:ln>
            <a:noFill/>
          </a:ln>
        </p:spPr>
      </p:pic>
      <p:pic>
        <p:nvPicPr>
          <p:cNvPr id="101" name="Google Shape;101;p12" descr="人と循環 単色塗りつぶし"/>
          <p:cNvPicPr preferRelativeResize="0"/>
          <p:nvPr/>
        </p:nvPicPr>
        <p:blipFill rotWithShape="1">
          <a:blip r:embed="rId4">
            <a:alphaModFix/>
          </a:blip>
          <a:srcRect/>
          <a:stretch/>
        </p:blipFill>
        <p:spPr>
          <a:xfrm>
            <a:off x="753208" y="1251803"/>
            <a:ext cx="1216221" cy="1216221"/>
          </a:xfrm>
          <a:prstGeom prst="rect">
            <a:avLst/>
          </a:prstGeom>
          <a:noFill/>
          <a:ln>
            <a:noFill/>
          </a:ln>
        </p:spPr>
      </p:pic>
      <p:pic>
        <p:nvPicPr>
          <p:cNvPr id="102" name="Google Shape;102;p12" descr="ライト: オン 単色塗りつぶし"/>
          <p:cNvPicPr preferRelativeResize="0"/>
          <p:nvPr/>
        </p:nvPicPr>
        <p:blipFill rotWithShape="1">
          <a:blip r:embed="rId5">
            <a:alphaModFix/>
          </a:blip>
          <a:srcRect/>
          <a:stretch/>
        </p:blipFill>
        <p:spPr>
          <a:xfrm>
            <a:off x="753209" y="3072508"/>
            <a:ext cx="1216221" cy="121622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4"/>
          <p:cNvSpPr txBox="1">
            <a:spLocks noGrp="1"/>
          </p:cNvSpPr>
          <p:nvPr>
            <p:ph type="dt" idx="10"/>
          </p:nvPr>
        </p:nvSpPr>
        <p:spPr>
          <a:xfrm>
            <a:off x="211732" y="6447870"/>
            <a:ext cx="2743200" cy="25387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ja-JP"/>
              <a:t>© 2021ME-RISE 2</a:t>
            </a:r>
            <a:endParaRPr/>
          </a:p>
        </p:txBody>
      </p:sp>
      <p:sp>
        <p:nvSpPr>
          <p:cNvPr id="108" name="Google Shape;108;p14"/>
          <p:cNvSpPr txBox="1">
            <a:spLocks noGrp="1"/>
          </p:cNvSpPr>
          <p:nvPr>
            <p:ph type="sldNum" idx="12"/>
          </p:nvPr>
        </p:nvSpPr>
        <p:spPr>
          <a:xfrm>
            <a:off x="9237068" y="6447871"/>
            <a:ext cx="2743200" cy="253873"/>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6</a:t>
            </a:fld>
            <a:endParaRPr/>
          </a:p>
        </p:txBody>
      </p:sp>
      <p:sp>
        <p:nvSpPr>
          <p:cNvPr id="109" name="Google Shape;109;p14"/>
          <p:cNvSpPr txBox="1">
            <a:spLocks noGrp="1"/>
          </p:cNvSpPr>
          <p:nvPr>
            <p:ph type="title"/>
          </p:nvPr>
        </p:nvSpPr>
        <p:spPr>
          <a:xfrm>
            <a:off x="308344" y="270747"/>
            <a:ext cx="10460552" cy="64109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2800"/>
              <a:buFont typeface="Arial"/>
              <a:buNone/>
            </a:pPr>
            <a:r>
              <a:rPr lang="ja-JP"/>
              <a:t>事務局サポート</a:t>
            </a:r>
            <a:endParaRPr/>
          </a:p>
        </p:txBody>
      </p:sp>
      <p:sp>
        <p:nvSpPr>
          <p:cNvPr id="110" name="Google Shape;110;p14"/>
          <p:cNvSpPr txBox="1">
            <a:spLocks noGrp="1"/>
          </p:cNvSpPr>
          <p:nvPr>
            <p:ph type="body" idx="1"/>
          </p:nvPr>
        </p:nvSpPr>
        <p:spPr>
          <a:xfrm>
            <a:off x="407988" y="1083586"/>
            <a:ext cx="11376025" cy="95219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F3F3F"/>
              </a:buClr>
              <a:buSzPts val="2000"/>
              <a:buNone/>
            </a:pPr>
            <a:r>
              <a:rPr lang="ja-JP"/>
              <a:t>ソーシャルカレッジ事務局が、紹介した大学生のサポートを行うため、</a:t>
            </a:r>
            <a:endParaRPr/>
          </a:p>
          <a:p>
            <a:pPr marL="0" lvl="0" indent="0" algn="ctr" rtl="0">
              <a:lnSpc>
                <a:spcPct val="90000"/>
              </a:lnSpc>
              <a:spcBef>
                <a:spcPts val="600"/>
              </a:spcBef>
              <a:spcAft>
                <a:spcPts val="0"/>
              </a:spcAft>
              <a:buClr>
                <a:srgbClr val="3F3F3F"/>
              </a:buClr>
              <a:buSzPts val="2000"/>
              <a:buNone/>
            </a:pPr>
            <a:r>
              <a:rPr lang="ja-JP"/>
              <a:t>上記のような心配をする必要はありません。</a:t>
            </a:r>
            <a:endParaRPr/>
          </a:p>
        </p:txBody>
      </p:sp>
      <p:pic>
        <p:nvPicPr>
          <p:cNvPr id="111" name="Google Shape;111;p14" descr="ユーザー 単色塗りつぶし"/>
          <p:cNvPicPr preferRelativeResize="0"/>
          <p:nvPr/>
        </p:nvPicPr>
        <p:blipFill rotWithShape="1">
          <a:blip r:embed="rId3">
            <a:alphaModFix/>
          </a:blip>
          <a:srcRect/>
          <a:stretch/>
        </p:blipFill>
        <p:spPr>
          <a:xfrm>
            <a:off x="5296479" y="2000862"/>
            <a:ext cx="1599040" cy="1599040"/>
          </a:xfrm>
          <a:prstGeom prst="rect">
            <a:avLst/>
          </a:prstGeom>
          <a:noFill/>
          <a:ln>
            <a:noFill/>
          </a:ln>
        </p:spPr>
      </p:pic>
      <p:pic>
        <p:nvPicPr>
          <p:cNvPr id="112" name="Google Shape;112;p14" descr="都市 単色塗りつぶし"/>
          <p:cNvPicPr preferRelativeResize="0"/>
          <p:nvPr/>
        </p:nvPicPr>
        <p:blipFill rotWithShape="1">
          <a:blip r:embed="rId4">
            <a:alphaModFix/>
          </a:blip>
          <a:srcRect/>
          <a:stretch/>
        </p:blipFill>
        <p:spPr>
          <a:xfrm>
            <a:off x="8740280" y="4597091"/>
            <a:ext cx="1453673" cy="1453673"/>
          </a:xfrm>
          <a:prstGeom prst="rect">
            <a:avLst/>
          </a:prstGeom>
          <a:noFill/>
          <a:ln>
            <a:noFill/>
          </a:ln>
        </p:spPr>
      </p:pic>
      <p:sp>
        <p:nvSpPr>
          <p:cNvPr id="113" name="Google Shape;113;p14"/>
          <p:cNvSpPr/>
          <p:nvPr/>
        </p:nvSpPr>
        <p:spPr>
          <a:xfrm>
            <a:off x="5296479" y="3393348"/>
            <a:ext cx="1599041" cy="413108"/>
          </a:xfrm>
          <a:prstGeom prst="roundRect">
            <a:avLst>
              <a:gd name="adj" fmla="val 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ja-JP" sz="2000" b="1" i="0" u="none" strike="noStrike" cap="none">
                <a:solidFill>
                  <a:srgbClr val="F8473B"/>
                </a:solidFill>
                <a:latin typeface="Arial"/>
                <a:ea typeface="Arial"/>
                <a:cs typeface="Arial"/>
                <a:sym typeface="Arial"/>
              </a:rPr>
              <a:t>大学生</a:t>
            </a:r>
            <a:endParaRPr sz="1400" b="0" i="0" u="none" strike="noStrike" cap="none">
              <a:solidFill>
                <a:srgbClr val="000000"/>
              </a:solidFill>
              <a:latin typeface="Arial"/>
              <a:ea typeface="Arial"/>
              <a:cs typeface="Arial"/>
              <a:sym typeface="Arial"/>
            </a:endParaRPr>
          </a:p>
        </p:txBody>
      </p:sp>
      <p:pic>
        <p:nvPicPr>
          <p:cNvPr id="114" name="Google Shape;114;p14" descr="建物 単色塗りつぶし"/>
          <p:cNvPicPr preferRelativeResize="0"/>
          <p:nvPr/>
        </p:nvPicPr>
        <p:blipFill rotWithShape="1">
          <a:blip r:embed="rId5">
            <a:alphaModFix/>
          </a:blip>
          <a:srcRect/>
          <a:stretch/>
        </p:blipFill>
        <p:spPr>
          <a:xfrm>
            <a:off x="2178801" y="4777844"/>
            <a:ext cx="1092166" cy="1092166"/>
          </a:xfrm>
          <a:prstGeom prst="rect">
            <a:avLst/>
          </a:prstGeom>
          <a:noFill/>
          <a:ln>
            <a:noFill/>
          </a:ln>
        </p:spPr>
      </p:pic>
      <p:grpSp>
        <p:nvGrpSpPr>
          <p:cNvPr id="115" name="Google Shape;115;p14"/>
          <p:cNvGrpSpPr/>
          <p:nvPr/>
        </p:nvGrpSpPr>
        <p:grpSpPr>
          <a:xfrm>
            <a:off x="3997842" y="5170767"/>
            <a:ext cx="4221125" cy="306319"/>
            <a:chOff x="3997842" y="5156791"/>
            <a:chExt cx="4221125" cy="306319"/>
          </a:xfrm>
        </p:grpSpPr>
        <p:cxnSp>
          <p:nvCxnSpPr>
            <p:cNvPr id="116" name="Google Shape;116;p14"/>
            <p:cNvCxnSpPr/>
            <p:nvPr/>
          </p:nvCxnSpPr>
          <p:spPr>
            <a:xfrm>
              <a:off x="3997842" y="5156791"/>
              <a:ext cx="4221125" cy="0"/>
            </a:xfrm>
            <a:prstGeom prst="straightConnector1">
              <a:avLst/>
            </a:prstGeom>
            <a:noFill/>
            <a:ln w="38100" cap="rnd" cmpd="sng">
              <a:solidFill>
                <a:srgbClr val="F8473B"/>
              </a:solidFill>
              <a:prstDash val="solid"/>
              <a:miter lim="800000"/>
              <a:headEnd type="none" w="sm" len="sm"/>
              <a:tailEnd type="triangle" w="med" len="med"/>
            </a:ln>
          </p:spPr>
        </p:cxnSp>
        <p:cxnSp>
          <p:nvCxnSpPr>
            <p:cNvPr id="117" name="Google Shape;117;p14"/>
            <p:cNvCxnSpPr/>
            <p:nvPr/>
          </p:nvCxnSpPr>
          <p:spPr>
            <a:xfrm rot="10800000">
              <a:off x="3997842" y="5463110"/>
              <a:ext cx="4221125" cy="0"/>
            </a:xfrm>
            <a:prstGeom prst="straightConnector1">
              <a:avLst/>
            </a:prstGeom>
            <a:noFill/>
            <a:ln w="38100" cap="rnd" cmpd="sng">
              <a:solidFill>
                <a:srgbClr val="595959"/>
              </a:solidFill>
              <a:prstDash val="solid"/>
              <a:miter lim="800000"/>
              <a:headEnd type="none" w="sm" len="sm"/>
              <a:tailEnd type="triangle" w="med" len="med"/>
            </a:ln>
          </p:spPr>
        </p:cxnSp>
      </p:grpSp>
      <p:grpSp>
        <p:nvGrpSpPr>
          <p:cNvPr id="118" name="Google Shape;118;p14"/>
          <p:cNvGrpSpPr/>
          <p:nvPr/>
        </p:nvGrpSpPr>
        <p:grpSpPr>
          <a:xfrm rot="2700000" flipH="1">
            <a:off x="7153509" y="3670318"/>
            <a:ext cx="1885759" cy="306319"/>
            <a:chOff x="3997842" y="5156791"/>
            <a:chExt cx="4221125" cy="306319"/>
          </a:xfrm>
        </p:grpSpPr>
        <p:cxnSp>
          <p:nvCxnSpPr>
            <p:cNvPr id="119" name="Google Shape;119;p14"/>
            <p:cNvCxnSpPr/>
            <p:nvPr/>
          </p:nvCxnSpPr>
          <p:spPr>
            <a:xfrm>
              <a:off x="3997842" y="5156791"/>
              <a:ext cx="4221125" cy="0"/>
            </a:xfrm>
            <a:prstGeom prst="straightConnector1">
              <a:avLst/>
            </a:prstGeom>
            <a:noFill/>
            <a:ln w="38100" cap="rnd" cmpd="sng">
              <a:solidFill>
                <a:srgbClr val="F8473B"/>
              </a:solidFill>
              <a:prstDash val="solid"/>
              <a:miter lim="800000"/>
              <a:headEnd type="none" w="sm" len="sm"/>
              <a:tailEnd type="triangle" w="med" len="med"/>
            </a:ln>
          </p:spPr>
        </p:cxnSp>
        <p:cxnSp>
          <p:nvCxnSpPr>
            <p:cNvPr id="120" name="Google Shape;120;p14"/>
            <p:cNvCxnSpPr/>
            <p:nvPr/>
          </p:nvCxnSpPr>
          <p:spPr>
            <a:xfrm rot="10800000">
              <a:off x="3997842" y="5463110"/>
              <a:ext cx="4221125" cy="0"/>
            </a:xfrm>
            <a:prstGeom prst="straightConnector1">
              <a:avLst/>
            </a:prstGeom>
            <a:noFill/>
            <a:ln w="38100" cap="rnd" cmpd="sng">
              <a:solidFill>
                <a:srgbClr val="595959"/>
              </a:solidFill>
              <a:prstDash val="solid"/>
              <a:miter lim="800000"/>
              <a:headEnd type="none" w="sm" len="sm"/>
              <a:tailEnd type="triangle" w="med" len="med"/>
            </a:ln>
          </p:spPr>
        </p:cxnSp>
      </p:grpSp>
      <p:grpSp>
        <p:nvGrpSpPr>
          <p:cNvPr id="121" name="Google Shape;121;p14"/>
          <p:cNvGrpSpPr/>
          <p:nvPr/>
        </p:nvGrpSpPr>
        <p:grpSpPr>
          <a:xfrm rot="-2700000">
            <a:off x="2908080" y="3670318"/>
            <a:ext cx="1885759" cy="306319"/>
            <a:chOff x="3997842" y="5156791"/>
            <a:chExt cx="4221125" cy="306319"/>
          </a:xfrm>
        </p:grpSpPr>
        <p:cxnSp>
          <p:nvCxnSpPr>
            <p:cNvPr id="122" name="Google Shape;122;p14"/>
            <p:cNvCxnSpPr/>
            <p:nvPr/>
          </p:nvCxnSpPr>
          <p:spPr>
            <a:xfrm>
              <a:off x="3997842" y="5156791"/>
              <a:ext cx="4221125" cy="0"/>
            </a:xfrm>
            <a:prstGeom prst="straightConnector1">
              <a:avLst/>
            </a:prstGeom>
            <a:noFill/>
            <a:ln w="38100" cap="rnd" cmpd="sng">
              <a:solidFill>
                <a:srgbClr val="F8473B"/>
              </a:solidFill>
              <a:prstDash val="solid"/>
              <a:miter lim="800000"/>
              <a:headEnd type="none" w="sm" len="sm"/>
              <a:tailEnd type="triangle" w="med" len="med"/>
            </a:ln>
          </p:spPr>
        </p:cxnSp>
        <p:cxnSp>
          <p:nvCxnSpPr>
            <p:cNvPr id="123" name="Google Shape;123;p14"/>
            <p:cNvCxnSpPr/>
            <p:nvPr/>
          </p:nvCxnSpPr>
          <p:spPr>
            <a:xfrm rot="10800000">
              <a:off x="3997842" y="5463110"/>
              <a:ext cx="4221125" cy="0"/>
            </a:xfrm>
            <a:prstGeom prst="straightConnector1">
              <a:avLst/>
            </a:prstGeom>
            <a:noFill/>
            <a:ln w="38100" cap="rnd" cmpd="sng">
              <a:solidFill>
                <a:srgbClr val="595959"/>
              </a:solidFill>
              <a:prstDash val="solid"/>
              <a:miter lim="800000"/>
              <a:headEnd type="none" w="sm" len="sm"/>
              <a:tailEnd type="triangle" w="med" len="med"/>
            </a:ln>
          </p:spPr>
        </p:cxnSp>
      </p:grpSp>
      <p:sp>
        <p:nvSpPr>
          <p:cNvPr id="124" name="Google Shape;124;p14"/>
          <p:cNvSpPr/>
          <p:nvPr/>
        </p:nvSpPr>
        <p:spPr>
          <a:xfrm>
            <a:off x="3997843" y="4727685"/>
            <a:ext cx="4221124" cy="302263"/>
          </a:xfrm>
          <a:prstGeom prst="roundRect">
            <a:avLst>
              <a:gd name="adj" fmla="val 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rgbClr val="F8473B"/>
                </a:solidFill>
                <a:latin typeface="Arial"/>
                <a:ea typeface="Arial"/>
                <a:cs typeface="Arial"/>
                <a:sym typeface="Arial"/>
              </a:rPr>
              <a:t>社会課題に興味のある学生の紹介</a:t>
            </a:r>
            <a:endParaRPr sz="1400" b="0" i="0" u="none" strike="noStrike" cap="none">
              <a:solidFill>
                <a:srgbClr val="000000"/>
              </a:solidFill>
              <a:latin typeface="Arial"/>
              <a:ea typeface="Arial"/>
              <a:cs typeface="Arial"/>
              <a:sym typeface="Arial"/>
            </a:endParaRPr>
          </a:p>
        </p:txBody>
      </p:sp>
      <p:sp>
        <p:nvSpPr>
          <p:cNvPr id="125" name="Google Shape;125;p14"/>
          <p:cNvSpPr/>
          <p:nvPr/>
        </p:nvSpPr>
        <p:spPr>
          <a:xfrm>
            <a:off x="3997843" y="5685787"/>
            <a:ext cx="4221124" cy="265388"/>
          </a:xfrm>
          <a:prstGeom prst="roundRect">
            <a:avLst>
              <a:gd name="adj" fmla="val 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rgbClr val="3F3F3F"/>
                </a:solidFill>
                <a:latin typeface="Arial"/>
                <a:ea typeface="Arial"/>
                <a:cs typeface="Arial"/>
                <a:sym typeface="Arial"/>
              </a:rPr>
              <a:t>アルバイトの登録</a:t>
            </a:r>
            <a:endParaRPr sz="1400" b="0" i="0" u="none" strike="noStrike" cap="none">
              <a:solidFill>
                <a:srgbClr val="000000"/>
              </a:solidFill>
              <a:latin typeface="Arial"/>
              <a:ea typeface="Arial"/>
              <a:cs typeface="Arial"/>
              <a:sym typeface="Arial"/>
            </a:endParaRPr>
          </a:p>
        </p:txBody>
      </p:sp>
      <p:sp>
        <p:nvSpPr>
          <p:cNvPr id="126" name="Google Shape;126;p14"/>
          <p:cNvSpPr/>
          <p:nvPr/>
        </p:nvSpPr>
        <p:spPr>
          <a:xfrm>
            <a:off x="6521852" y="3906220"/>
            <a:ext cx="1599041" cy="413108"/>
          </a:xfrm>
          <a:prstGeom prst="roundRect">
            <a:avLst>
              <a:gd name="adj" fmla="val 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rgbClr val="3F3F3F"/>
                </a:solidFill>
                <a:latin typeface="Arial"/>
                <a:ea typeface="Arial"/>
                <a:cs typeface="Arial"/>
                <a:sym typeface="Arial"/>
              </a:rPr>
              <a:t>アルバイト</a:t>
            </a:r>
            <a:endParaRPr sz="1400" b="0" i="0" u="none" strike="noStrike" cap="none">
              <a:solidFill>
                <a:srgbClr val="000000"/>
              </a:solidFill>
              <a:latin typeface="Arial"/>
              <a:ea typeface="Arial"/>
              <a:cs typeface="Arial"/>
              <a:sym typeface="Arial"/>
            </a:endParaRPr>
          </a:p>
        </p:txBody>
      </p:sp>
      <p:sp>
        <p:nvSpPr>
          <p:cNvPr id="127" name="Google Shape;127;p14"/>
          <p:cNvSpPr/>
          <p:nvPr/>
        </p:nvSpPr>
        <p:spPr>
          <a:xfrm>
            <a:off x="3854852" y="3906220"/>
            <a:ext cx="1441627" cy="413108"/>
          </a:xfrm>
          <a:prstGeom prst="roundRect">
            <a:avLst>
              <a:gd name="adj" fmla="val 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rgbClr val="3F3F3F"/>
                </a:solidFill>
                <a:latin typeface="Arial"/>
                <a:ea typeface="Arial"/>
                <a:cs typeface="Arial"/>
                <a:sym typeface="Arial"/>
              </a:rPr>
              <a:t>悩み相談</a:t>
            </a:r>
            <a:endParaRPr sz="1400" b="0" i="0" u="none" strike="noStrike" cap="none">
              <a:solidFill>
                <a:srgbClr val="000000"/>
              </a:solidFill>
              <a:latin typeface="Arial"/>
              <a:ea typeface="Arial"/>
              <a:cs typeface="Arial"/>
              <a:sym typeface="Arial"/>
            </a:endParaRPr>
          </a:p>
        </p:txBody>
      </p:sp>
      <p:sp>
        <p:nvSpPr>
          <p:cNvPr id="128" name="Google Shape;128;p14"/>
          <p:cNvSpPr/>
          <p:nvPr/>
        </p:nvSpPr>
        <p:spPr>
          <a:xfrm>
            <a:off x="418776" y="2396547"/>
            <a:ext cx="1982490" cy="253874"/>
          </a:xfrm>
          <a:prstGeom prst="roundRect">
            <a:avLst>
              <a:gd name="adj" fmla="val 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rgbClr val="F8473B"/>
                </a:solidFill>
                <a:latin typeface="Arial"/>
                <a:ea typeface="Arial"/>
                <a:cs typeface="Arial"/>
                <a:sym typeface="Arial"/>
              </a:rPr>
              <a:t>こんな感じの画</a:t>
            </a:r>
            <a:endParaRPr sz="1400" b="0" i="0" u="none" strike="noStrike" cap="none">
              <a:solidFill>
                <a:srgbClr val="000000"/>
              </a:solidFill>
              <a:latin typeface="Arial"/>
              <a:ea typeface="Arial"/>
              <a:cs typeface="Arial"/>
              <a:sym typeface="Arial"/>
            </a:endParaRPr>
          </a:p>
        </p:txBody>
      </p:sp>
      <p:sp>
        <p:nvSpPr>
          <p:cNvPr id="129" name="Google Shape;129;p14"/>
          <p:cNvSpPr/>
          <p:nvPr/>
        </p:nvSpPr>
        <p:spPr>
          <a:xfrm>
            <a:off x="8162673" y="3072476"/>
            <a:ext cx="2148789" cy="746260"/>
          </a:xfrm>
          <a:prstGeom prst="roundRect">
            <a:avLst>
              <a:gd name="adj" fmla="val 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rgbClr val="F8473B"/>
                </a:solidFill>
                <a:latin typeface="Arial"/>
                <a:ea typeface="Arial"/>
                <a:cs typeface="Arial"/>
                <a:sym typeface="Arial"/>
              </a:rPr>
              <a:t>社会課題に関わる</a:t>
            </a:r>
            <a:br>
              <a:rPr lang="ja-JP" sz="1600" b="1" i="0" u="none" strike="noStrike" cap="none">
                <a:solidFill>
                  <a:srgbClr val="F8473B"/>
                </a:solidFill>
                <a:latin typeface="Arial"/>
                <a:ea typeface="Arial"/>
                <a:cs typeface="Arial"/>
                <a:sym typeface="Arial"/>
              </a:rPr>
            </a:br>
            <a:r>
              <a:rPr lang="ja-JP" sz="1600" b="1" i="0" u="none" strike="noStrike" cap="none">
                <a:solidFill>
                  <a:srgbClr val="F8473B"/>
                </a:solidFill>
                <a:latin typeface="Arial"/>
                <a:ea typeface="Arial"/>
                <a:cs typeface="Arial"/>
                <a:sym typeface="Arial"/>
              </a:rPr>
              <a:t>仕事の提供</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9"/>
          <p:cNvSpPr/>
          <p:nvPr/>
        </p:nvSpPr>
        <p:spPr>
          <a:xfrm>
            <a:off x="0" y="0"/>
            <a:ext cx="12192000" cy="6858000"/>
          </a:xfrm>
          <a:prstGeom prst="roundRect">
            <a:avLst>
              <a:gd name="adj" fmla="val 0"/>
            </a:avLst>
          </a:prstGeom>
          <a:solidFill>
            <a:schemeClr val="dk1">
              <a:alpha val="49019"/>
            </a:schemeClr>
          </a:solidFill>
          <a:ln>
            <a:noFill/>
          </a:ln>
        </p:spPr>
        <p:txBody>
          <a:bodyPr spcFirstLastPara="1" wrap="square" lIns="936000" tIns="45700" rIns="91425" bIns="45700" anchor="ctr" anchorCtr="0">
            <a:noAutofit/>
          </a:bodyPr>
          <a:lstStyle/>
          <a:p>
            <a:pPr marL="0" marR="0" lvl="0" indent="0" algn="l" rtl="0">
              <a:lnSpc>
                <a:spcPct val="100000"/>
              </a:lnSpc>
              <a:spcBef>
                <a:spcPts val="0"/>
              </a:spcBef>
              <a:spcAft>
                <a:spcPts val="0"/>
              </a:spcAft>
              <a:buClr>
                <a:srgbClr val="000000"/>
              </a:buClr>
              <a:buSzPts val="4000"/>
              <a:buFont typeface="Arial"/>
              <a:buNone/>
            </a:pPr>
            <a:r>
              <a:rPr lang="ja-JP" sz="4000" b="1" i="0" u="none" strike="noStrike" cap="none">
                <a:solidFill>
                  <a:schemeClr val="lt1"/>
                </a:solidFill>
                <a:latin typeface="Arial"/>
                <a:ea typeface="Arial"/>
                <a:cs typeface="Arial"/>
                <a:sym typeface="Arial"/>
              </a:rPr>
              <a:t>アルバイトを、誰かのハッピーのために。</a:t>
            </a:r>
            <a:endParaRPr sz="4000" b="1" i="0" u="none" strike="noStrike" cap="none">
              <a:solidFill>
                <a:schemeClr val="lt1"/>
              </a:solidFill>
              <a:latin typeface="Arial"/>
              <a:ea typeface="Arial"/>
              <a:cs typeface="Arial"/>
              <a:sym typeface="Arial"/>
            </a:endParaRPr>
          </a:p>
          <a:p>
            <a:pPr marL="0" marR="0" lvl="0" indent="0" algn="l" rtl="0">
              <a:lnSpc>
                <a:spcPct val="100000"/>
              </a:lnSpc>
              <a:spcBef>
                <a:spcPts val="3000"/>
              </a:spcBef>
              <a:spcAft>
                <a:spcPts val="0"/>
              </a:spcAft>
              <a:buClr>
                <a:srgbClr val="000000"/>
              </a:buClr>
              <a:buSzPts val="1600"/>
              <a:buFont typeface="Arial"/>
              <a:buNone/>
            </a:pPr>
            <a:r>
              <a:rPr lang="ja-JP" sz="1600" b="1" i="0" u="none" strike="noStrike" cap="none">
                <a:solidFill>
                  <a:schemeClr val="lt1"/>
                </a:solidFill>
                <a:latin typeface="Arial"/>
                <a:ea typeface="Arial"/>
                <a:cs typeface="Arial"/>
                <a:sym typeface="Arial"/>
              </a:rPr>
              <a:t>人を取り巻く社会課題の解決に向き合うこと。</a:t>
            </a:r>
            <a:endParaRPr sz="2400" b="1" i="0" u="none" strike="noStrike" cap="none">
              <a:solidFill>
                <a:schemeClr val="lt1"/>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ja-JP" sz="1600" b="1" i="0" u="none" strike="noStrike" cap="none">
                <a:solidFill>
                  <a:schemeClr val="lt1"/>
                </a:solidFill>
                <a:latin typeface="Arial"/>
                <a:ea typeface="Arial"/>
                <a:cs typeface="Arial"/>
                <a:sym typeface="Arial"/>
              </a:rPr>
              <a:t>立ち止まっている人、困っている人といっしょに、一歩ずつよいほうへ歩いていくこと。</a:t>
            </a:r>
            <a:endParaRPr sz="1600" b="1" i="0" u="none" strike="noStrike" cap="none">
              <a:solidFill>
                <a:schemeClr val="lt1"/>
              </a:solidFill>
              <a:latin typeface="Arial"/>
              <a:ea typeface="Arial"/>
              <a:cs typeface="Arial"/>
              <a:sym typeface="Arial"/>
            </a:endParaRPr>
          </a:p>
          <a:p>
            <a:pPr marL="0" marR="0" lvl="0" indent="0" algn="l" rtl="0">
              <a:lnSpc>
                <a:spcPct val="100000"/>
              </a:lnSpc>
              <a:spcBef>
                <a:spcPts val="1800"/>
              </a:spcBef>
              <a:spcAft>
                <a:spcPts val="0"/>
              </a:spcAft>
              <a:buClr>
                <a:srgbClr val="000000"/>
              </a:buClr>
              <a:buSzPts val="1600"/>
              <a:buFont typeface="Arial"/>
              <a:buNone/>
            </a:pPr>
            <a:r>
              <a:rPr lang="ja-JP" sz="1600" b="1" i="0" u="none" strike="noStrike" cap="none">
                <a:solidFill>
                  <a:schemeClr val="lt1"/>
                </a:solidFill>
                <a:latin typeface="Arial"/>
                <a:ea typeface="Arial"/>
                <a:cs typeface="Arial"/>
                <a:sym typeface="Arial"/>
              </a:rPr>
              <a:t>そのための具体的な活動を、お金をもらいながらやっていく。</a:t>
            </a:r>
            <a:endParaRPr sz="2400" b="1" i="0" u="none" strike="noStrike" cap="none">
              <a:solidFill>
                <a:schemeClr val="lt1"/>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ja-JP" sz="1600" b="1" i="0" u="none" strike="noStrike" cap="none">
                <a:solidFill>
                  <a:schemeClr val="lt1"/>
                </a:solidFill>
                <a:latin typeface="Arial"/>
                <a:ea typeface="Arial"/>
                <a:cs typeface="Arial"/>
                <a:sym typeface="Arial"/>
              </a:rPr>
              <a:t>それが、大学生のあなたにぜひ知ってもらいたいこの取り組み「ソーシャルバイト」です。</a:t>
            </a:r>
            <a:endParaRPr sz="1600" b="1" i="0" u="none" strike="noStrike" cap="none">
              <a:solidFill>
                <a:schemeClr val="lt1"/>
              </a:solidFill>
              <a:latin typeface="Arial"/>
              <a:ea typeface="Arial"/>
              <a:cs typeface="Arial"/>
              <a:sym typeface="Arial"/>
            </a:endParaRPr>
          </a:p>
          <a:p>
            <a:pPr marL="0" marR="0" lvl="0" indent="0" algn="l" rtl="0">
              <a:lnSpc>
                <a:spcPct val="100000"/>
              </a:lnSpc>
              <a:spcBef>
                <a:spcPts val="1800"/>
              </a:spcBef>
              <a:spcAft>
                <a:spcPts val="0"/>
              </a:spcAft>
              <a:buClr>
                <a:srgbClr val="000000"/>
              </a:buClr>
              <a:buSzPts val="1600"/>
              <a:buFont typeface="Arial"/>
              <a:buNone/>
            </a:pPr>
            <a:r>
              <a:rPr lang="ja-JP" sz="1600" b="1" i="0" u="none" strike="noStrike" cap="none">
                <a:solidFill>
                  <a:schemeClr val="lt1"/>
                </a:solidFill>
                <a:latin typeface="Arial"/>
                <a:ea typeface="Arial"/>
                <a:cs typeface="Arial"/>
                <a:sym typeface="Arial"/>
              </a:rPr>
              <a:t>ソーシャルバイトでは社会課題に取り組む非営利団体や企業が、大学生のみなさんをアルバイトとして大募集。</a:t>
            </a:r>
            <a:endParaRPr sz="1600" b="1" i="0" u="none" strike="noStrike" cap="none">
              <a:solidFill>
                <a:schemeClr val="lt1"/>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ja-JP" sz="1600" b="1" i="0" u="none" strike="noStrike" cap="none">
                <a:solidFill>
                  <a:schemeClr val="lt1"/>
                </a:solidFill>
                <a:latin typeface="Arial"/>
                <a:ea typeface="Arial"/>
                <a:cs typeface="Arial"/>
                <a:sym typeface="Arial"/>
              </a:rPr>
              <a:t>福祉・医療・教育など、社会課題の現場に、就職より気軽に、ボランティアより深く、継続的に関わることで、</a:t>
            </a:r>
            <a:endParaRPr sz="2400" b="1" i="0" u="none" strike="noStrike" cap="none">
              <a:solidFill>
                <a:schemeClr val="lt1"/>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ja-JP" sz="1600" b="1" i="0" u="none" strike="noStrike" cap="none">
                <a:solidFill>
                  <a:schemeClr val="lt1"/>
                </a:solidFill>
                <a:latin typeface="Arial"/>
                <a:ea typeface="Arial"/>
                <a:cs typeface="Arial"/>
                <a:sym typeface="Arial"/>
              </a:rPr>
              <a:t>誰かのために行動することのおもしろさを味わってもらいたい。</a:t>
            </a:r>
            <a:endParaRPr sz="2400" b="1" i="0" u="none" strike="noStrike" cap="none">
              <a:solidFill>
                <a:schemeClr val="lt1"/>
              </a:solidFill>
              <a:latin typeface="Arial"/>
              <a:ea typeface="Arial"/>
              <a:cs typeface="Arial"/>
              <a:sym typeface="Arial"/>
            </a:endParaRPr>
          </a:p>
          <a:p>
            <a:pPr marL="0" marR="0" lvl="0" indent="0" algn="l" rtl="0">
              <a:lnSpc>
                <a:spcPct val="100000"/>
              </a:lnSpc>
              <a:spcBef>
                <a:spcPts val="1800"/>
              </a:spcBef>
              <a:spcAft>
                <a:spcPts val="0"/>
              </a:spcAft>
              <a:buClr>
                <a:srgbClr val="000000"/>
              </a:buClr>
              <a:buSzPts val="1600"/>
              <a:buFont typeface="Arial"/>
              <a:buNone/>
            </a:pPr>
            <a:r>
              <a:rPr lang="ja-JP" sz="1600" b="1" i="0" u="none" strike="noStrike" cap="none">
                <a:solidFill>
                  <a:schemeClr val="lt1"/>
                </a:solidFill>
                <a:latin typeface="Arial"/>
                <a:ea typeface="Arial"/>
                <a:cs typeface="Arial"/>
                <a:sym typeface="Arial"/>
              </a:rPr>
              <a:t>そんな思いで、はじまりました。</a:t>
            </a:r>
            <a:endParaRPr sz="1600" b="1" i="0" u="none" strike="noStrike" cap="none">
              <a:solidFill>
                <a:schemeClr val="lt1"/>
              </a:solidFill>
              <a:latin typeface="Arial"/>
              <a:ea typeface="Arial"/>
              <a:cs typeface="Arial"/>
              <a:sym typeface="Arial"/>
            </a:endParaRPr>
          </a:p>
          <a:p>
            <a:pPr marL="0" marR="0" lvl="0" indent="0" algn="l" rtl="0">
              <a:lnSpc>
                <a:spcPct val="100000"/>
              </a:lnSpc>
              <a:spcBef>
                <a:spcPts val="1800"/>
              </a:spcBef>
              <a:spcAft>
                <a:spcPts val="0"/>
              </a:spcAft>
              <a:buClr>
                <a:srgbClr val="000000"/>
              </a:buClr>
              <a:buSzPts val="1600"/>
              <a:buFont typeface="Arial"/>
              <a:buNone/>
            </a:pPr>
            <a:r>
              <a:rPr lang="ja-JP" sz="1600" b="1" i="0" u="none" strike="noStrike" cap="none">
                <a:solidFill>
                  <a:schemeClr val="lt1"/>
                </a:solidFill>
                <a:latin typeface="Arial"/>
                <a:ea typeface="Arial"/>
                <a:cs typeface="Arial"/>
                <a:sym typeface="Arial"/>
              </a:rPr>
              <a:t>「何かがしたい」「何かはじめなきゃヤバイ」「大学生活をもっと楽しくしたい」「自分を変えたい」</a:t>
            </a:r>
            <a:endParaRPr sz="1600" b="1" i="0" u="none" strike="noStrike" cap="none">
              <a:solidFill>
                <a:schemeClr val="lt1"/>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ja-JP" sz="1600" b="1" i="0" u="none" strike="noStrike" cap="none">
                <a:solidFill>
                  <a:schemeClr val="lt1"/>
                </a:solidFill>
                <a:latin typeface="Arial"/>
                <a:ea typeface="Arial"/>
                <a:cs typeface="Arial"/>
                <a:sym typeface="Arial"/>
              </a:rPr>
              <a:t>理由はなんだってかまいません。</a:t>
            </a:r>
            <a:endParaRPr sz="1600" b="1" i="0" u="none" strike="noStrike" cap="none">
              <a:solidFill>
                <a:schemeClr val="lt1"/>
              </a:solidFill>
              <a:latin typeface="Arial"/>
              <a:ea typeface="Arial"/>
              <a:cs typeface="Arial"/>
              <a:sym typeface="Arial"/>
            </a:endParaRPr>
          </a:p>
          <a:p>
            <a:pPr marL="0" marR="0" lvl="0" indent="0" algn="l" rtl="0">
              <a:lnSpc>
                <a:spcPct val="100000"/>
              </a:lnSpc>
              <a:spcBef>
                <a:spcPts val="1800"/>
              </a:spcBef>
              <a:spcAft>
                <a:spcPts val="0"/>
              </a:spcAft>
              <a:buClr>
                <a:srgbClr val="000000"/>
              </a:buClr>
              <a:buSzPts val="1600"/>
              <a:buFont typeface="Arial"/>
              <a:buNone/>
            </a:pPr>
            <a:r>
              <a:rPr lang="ja-JP" sz="1600" b="1" i="0" u="none" strike="noStrike" cap="none">
                <a:solidFill>
                  <a:schemeClr val="lt1"/>
                </a:solidFill>
                <a:latin typeface="Arial"/>
                <a:ea typeface="Arial"/>
                <a:cs typeface="Arial"/>
                <a:sym typeface="Arial"/>
              </a:rPr>
              <a:t>あなたの今とこれからをひらく、ひとつのきっかけになれたら嬉しいです。</a:t>
            </a:r>
            <a:endParaRPr sz="2400" b="1" i="0" u="none" strike="noStrike" cap="none">
              <a:solidFill>
                <a:schemeClr val="lt1"/>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ja-JP" sz="1600" b="1" i="0" u="none" strike="noStrike" cap="none">
                <a:solidFill>
                  <a:schemeClr val="lt1"/>
                </a:solidFill>
                <a:latin typeface="Arial"/>
                <a:ea typeface="Arial"/>
                <a:cs typeface="Arial"/>
                <a:sym typeface="Arial"/>
              </a:rPr>
              <a:t>社会のために、を気軽にはじめて、自分のための、新たなきっかけに。</a:t>
            </a:r>
            <a:endParaRPr sz="2400" b="1" i="0" u="none" strike="noStrike" cap="none">
              <a:solidFill>
                <a:schemeClr val="lt1"/>
              </a:solidFill>
              <a:latin typeface="Arial"/>
              <a:ea typeface="Arial"/>
              <a:cs typeface="Arial"/>
              <a:sym typeface="Arial"/>
            </a:endParaRPr>
          </a:p>
        </p:txBody>
      </p:sp>
      <p:sp>
        <p:nvSpPr>
          <p:cNvPr id="135" name="Google Shape;135;p9"/>
          <p:cNvSpPr txBox="1">
            <a:spLocks noGrp="1"/>
          </p:cNvSpPr>
          <p:nvPr>
            <p:ph type="dt" idx="10"/>
          </p:nvPr>
        </p:nvSpPr>
        <p:spPr>
          <a:xfrm>
            <a:off x="211732" y="6447870"/>
            <a:ext cx="2743200" cy="25387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ja-JP"/>
              <a:t>© 2021ME-RISE 2</a:t>
            </a:r>
            <a:endParaRPr/>
          </a:p>
        </p:txBody>
      </p:sp>
      <p:sp>
        <p:nvSpPr>
          <p:cNvPr id="136" name="Google Shape;136;p9"/>
          <p:cNvSpPr txBox="1">
            <a:spLocks noGrp="1"/>
          </p:cNvSpPr>
          <p:nvPr>
            <p:ph type="sldNum" idx="12"/>
          </p:nvPr>
        </p:nvSpPr>
        <p:spPr>
          <a:xfrm>
            <a:off x="9237068" y="6447871"/>
            <a:ext cx="2743200" cy="253873"/>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23df4ad9bf_1_3"/>
          <p:cNvSpPr txBox="1">
            <a:spLocks noGrp="1"/>
          </p:cNvSpPr>
          <p:nvPr>
            <p:ph type="dt" idx="10"/>
          </p:nvPr>
        </p:nvSpPr>
        <p:spPr>
          <a:xfrm>
            <a:off x="211732" y="6447870"/>
            <a:ext cx="2743200" cy="253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ja-JP"/>
              <a:t>© 2021ME-RISE 2</a:t>
            </a:r>
            <a:endParaRPr/>
          </a:p>
        </p:txBody>
      </p:sp>
      <p:sp>
        <p:nvSpPr>
          <p:cNvPr id="142" name="Google Shape;142;g123df4ad9bf_1_3"/>
          <p:cNvSpPr txBox="1">
            <a:spLocks noGrp="1"/>
          </p:cNvSpPr>
          <p:nvPr>
            <p:ph type="sldNum" idx="12"/>
          </p:nvPr>
        </p:nvSpPr>
        <p:spPr>
          <a:xfrm>
            <a:off x="9237068" y="6447871"/>
            <a:ext cx="2743200" cy="253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8</a:t>
            </a:fld>
            <a:endParaRPr/>
          </a:p>
        </p:txBody>
      </p:sp>
      <p:sp>
        <p:nvSpPr>
          <p:cNvPr id="143" name="Google Shape;143;g123df4ad9bf_1_3"/>
          <p:cNvSpPr txBox="1">
            <a:spLocks noGrp="1"/>
          </p:cNvSpPr>
          <p:nvPr>
            <p:ph type="title"/>
          </p:nvPr>
        </p:nvSpPr>
        <p:spPr>
          <a:xfrm>
            <a:off x="308344" y="270747"/>
            <a:ext cx="10460700" cy="64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2800"/>
              <a:buFont typeface="Arial"/>
              <a:buNone/>
            </a:pPr>
            <a:r>
              <a:rPr lang="ja-JP"/>
              <a:t>ソーシャルバイト実績</a:t>
            </a:r>
            <a:endParaRPr/>
          </a:p>
        </p:txBody>
      </p:sp>
      <p:graphicFrame>
        <p:nvGraphicFramePr>
          <p:cNvPr id="144" name="Google Shape;144;g123df4ad9bf_1_3"/>
          <p:cNvGraphicFramePr/>
          <p:nvPr/>
        </p:nvGraphicFramePr>
        <p:xfrm>
          <a:off x="6637462" y="2644887"/>
          <a:ext cx="3000000" cy="3000000"/>
        </p:xfrm>
        <a:graphic>
          <a:graphicData uri="http://schemas.openxmlformats.org/drawingml/2006/table">
            <a:tbl>
              <a:tblPr firstRow="1" bandRow="1">
                <a:noFill/>
                <a:tableStyleId>{D92B7180-2600-4FFE-8A87-3E75BB087F73}</a:tableStyleId>
              </a:tblPr>
              <a:tblGrid>
                <a:gridCol w="1690450">
                  <a:extLst>
                    <a:ext uri="{9D8B030D-6E8A-4147-A177-3AD203B41FA5}">
                      <a16:colId xmlns:a16="http://schemas.microsoft.com/office/drawing/2014/main" val="20000"/>
                    </a:ext>
                  </a:extLst>
                </a:gridCol>
                <a:gridCol w="1690450">
                  <a:extLst>
                    <a:ext uri="{9D8B030D-6E8A-4147-A177-3AD203B41FA5}">
                      <a16:colId xmlns:a16="http://schemas.microsoft.com/office/drawing/2014/main" val="20001"/>
                    </a:ext>
                  </a:extLst>
                </a:gridCol>
                <a:gridCol w="1690450">
                  <a:extLst>
                    <a:ext uri="{9D8B030D-6E8A-4147-A177-3AD203B41FA5}">
                      <a16:colId xmlns:a16="http://schemas.microsoft.com/office/drawing/2014/main" val="20002"/>
                    </a:ext>
                  </a:extLst>
                </a:gridCol>
              </a:tblGrid>
              <a:tr h="631975">
                <a:tc gridSpan="3">
                  <a:txBody>
                    <a:bodyPr/>
                    <a:lstStyle/>
                    <a:p>
                      <a:pPr marL="0" marR="0" lvl="0" indent="0" algn="ctr" rtl="0">
                        <a:lnSpc>
                          <a:spcPct val="100000"/>
                        </a:lnSpc>
                        <a:spcBef>
                          <a:spcPts val="0"/>
                        </a:spcBef>
                        <a:spcAft>
                          <a:spcPts val="0"/>
                        </a:spcAft>
                        <a:buNone/>
                      </a:pPr>
                      <a:r>
                        <a:rPr lang="ja-JP">
                          <a:solidFill>
                            <a:srgbClr val="3F3F3F"/>
                          </a:solidFill>
                          <a:latin typeface="Arial"/>
                          <a:ea typeface="Arial"/>
                          <a:cs typeface="Arial"/>
                          <a:sym typeface="Arial"/>
                        </a:rPr>
                        <a:t>学生数</a:t>
                      </a:r>
                      <a:endParaRPr>
                        <a:solidFill>
                          <a:srgbClr val="3F3F3F"/>
                        </a:solidFill>
                        <a:latin typeface="Arial"/>
                        <a:ea typeface="Arial"/>
                        <a:cs typeface="Arial"/>
                        <a:sym typeface="Arial"/>
                      </a:endParaRPr>
                    </a:p>
                  </a:txBody>
                  <a:tcPr marL="91450" marR="91450" marT="45725" marB="45725" anchor="ctr">
                    <a:lnL w="9525"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hMerge="1">
                  <a:txBody>
                    <a:bodyPr/>
                    <a:lstStyle/>
                    <a:p>
                      <a:endParaRPr lang="ja-JP"/>
                    </a:p>
                  </a:txBody>
                  <a:tcPr/>
                </a:tc>
                <a:tc hMerge="1">
                  <a:txBody>
                    <a:bodyPr/>
                    <a:lstStyle/>
                    <a:p>
                      <a:endParaRPr lang="ja-JP"/>
                    </a:p>
                  </a:txBody>
                  <a:tcPr/>
                </a:tc>
                <a:extLst>
                  <a:ext uri="{0D108BD9-81ED-4DB2-BD59-A6C34878D82A}">
                    <a16:rowId xmlns:a16="http://schemas.microsoft.com/office/drawing/2014/main" val="10000"/>
                  </a:ext>
                </a:extLst>
              </a:tr>
              <a:tr h="631975">
                <a:tc>
                  <a:txBody>
                    <a:bodyPr/>
                    <a:lstStyle/>
                    <a:p>
                      <a:pPr marL="0" marR="0" lvl="0" indent="0" algn="l" rtl="0">
                        <a:lnSpc>
                          <a:spcPct val="100000"/>
                        </a:lnSpc>
                        <a:spcBef>
                          <a:spcPts val="0"/>
                        </a:spcBef>
                        <a:spcAft>
                          <a:spcPts val="0"/>
                        </a:spcAft>
                        <a:buNone/>
                      </a:pPr>
                      <a:r>
                        <a:rPr lang="ja-JP">
                          <a:solidFill>
                            <a:srgbClr val="3F3F3F"/>
                          </a:solidFill>
                          <a:latin typeface="Arial"/>
                          <a:ea typeface="Arial"/>
                          <a:cs typeface="Arial"/>
                          <a:sym typeface="Arial"/>
                        </a:rPr>
                        <a:t>説明会参加者数</a:t>
                      </a:r>
                      <a:endParaRPr b="1">
                        <a:solidFill>
                          <a:srgbClr val="3F3F3F"/>
                        </a:solidFill>
                        <a:latin typeface="Arial"/>
                        <a:ea typeface="Arial"/>
                        <a:cs typeface="Arial"/>
                        <a:sym typeface="Arial"/>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ja-JP">
                          <a:solidFill>
                            <a:srgbClr val="3F3F3F"/>
                          </a:solidFill>
                          <a:latin typeface="Arial"/>
                          <a:ea typeface="Arial"/>
                          <a:cs typeface="Arial"/>
                          <a:sym typeface="Arial"/>
                        </a:rPr>
                        <a:t>研修会参加者数</a:t>
                      </a:r>
                      <a:endParaRPr sz="1400" u="none" strike="noStrike" cap="none"/>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marR="0" lvl="0" indent="0" algn="l" rtl="0">
                        <a:lnSpc>
                          <a:spcPct val="100000"/>
                        </a:lnSpc>
                        <a:spcBef>
                          <a:spcPts val="0"/>
                        </a:spcBef>
                        <a:spcAft>
                          <a:spcPts val="0"/>
                        </a:spcAft>
                        <a:buNone/>
                      </a:pPr>
                      <a:r>
                        <a:rPr lang="ja-JP">
                          <a:solidFill>
                            <a:srgbClr val="3F3F3F"/>
                          </a:solidFill>
                          <a:latin typeface="Arial"/>
                          <a:ea typeface="Arial"/>
                          <a:cs typeface="Arial"/>
                          <a:sym typeface="Arial"/>
                        </a:rPr>
                        <a:t>ソーシャルバイト</a:t>
                      </a:r>
                      <a:endParaRPr>
                        <a:solidFill>
                          <a:srgbClr val="3F3F3F"/>
                        </a:solidFill>
                        <a:latin typeface="Arial"/>
                        <a:ea typeface="Arial"/>
                        <a:cs typeface="Arial"/>
                        <a:sym typeface="Arial"/>
                      </a:endParaRPr>
                    </a:p>
                    <a:p>
                      <a:pPr marL="0" marR="0" lvl="0" indent="0" algn="l" rtl="0">
                        <a:lnSpc>
                          <a:spcPct val="100000"/>
                        </a:lnSpc>
                        <a:spcBef>
                          <a:spcPts val="0"/>
                        </a:spcBef>
                        <a:spcAft>
                          <a:spcPts val="0"/>
                        </a:spcAft>
                        <a:buNone/>
                      </a:pPr>
                      <a:r>
                        <a:rPr lang="ja-JP">
                          <a:solidFill>
                            <a:srgbClr val="3F3F3F"/>
                          </a:solidFill>
                          <a:latin typeface="Arial"/>
                          <a:ea typeface="Arial"/>
                          <a:cs typeface="Arial"/>
                          <a:sym typeface="Arial"/>
                        </a:rPr>
                        <a:t>活動者数</a:t>
                      </a:r>
                      <a:endParaRPr>
                        <a:solidFill>
                          <a:srgbClr val="3F3F3F"/>
                        </a:solidFill>
                        <a:latin typeface="Arial"/>
                        <a:ea typeface="Arial"/>
                        <a:cs typeface="Arial"/>
                        <a:sym typeface="Arial"/>
                      </a:endParaRPr>
                    </a:p>
                  </a:txBody>
                  <a:tcPr marL="91450" marR="91450" marT="45725" marB="45725" anchor="ctr">
                    <a:lnL w="9525"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977050">
                <a:tc>
                  <a:txBody>
                    <a:bodyPr/>
                    <a:lstStyle/>
                    <a:p>
                      <a:pPr marL="0" marR="0" lvl="0" indent="0" algn="ctr" rtl="0">
                        <a:lnSpc>
                          <a:spcPct val="100000"/>
                        </a:lnSpc>
                        <a:spcBef>
                          <a:spcPts val="0"/>
                        </a:spcBef>
                        <a:spcAft>
                          <a:spcPts val="0"/>
                        </a:spcAft>
                        <a:buNone/>
                      </a:pPr>
                      <a:r>
                        <a:rPr lang="ja-JP"/>
                        <a:t>538名</a:t>
                      </a:r>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ja-JP"/>
                        <a:t>364名</a:t>
                      </a:r>
                      <a:endParaRPr sz="1400" u="none" strike="noStrike" cap="none"/>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ja-JP"/>
                        <a:t>172名</a:t>
                      </a:r>
                      <a:endParaRPr/>
                    </a:p>
                  </a:txBody>
                  <a:tcPr marL="91450" marR="91450" marT="45725" marB="45725" anchor="ctr">
                    <a:lnL w="9525"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
        <p:nvSpPr>
          <p:cNvPr id="145" name="Google Shape;145;g123df4ad9bf_1_3"/>
          <p:cNvSpPr txBox="1"/>
          <p:nvPr/>
        </p:nvSpPr>
        <p:spPr>
          <a:xfrm>
            <a:off x="-1132250" y="181175"/>
            <a:ext cx="3335100" cy="9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000">
              <a:solidFill>
                <a:schemeClr val="dk1"/>
              </a:solidFill>
              <a:highlight>
                <a:srgbClr val="FFFFFF"/>
              </a:highlight>
              <a:latin typeface="MS PGothic"/>
              <a:ea typeface="MS PGothic"/>
              <a:cs typeface="MS PGothic"/>
              <a:sym typeface="MS PGothic"/>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highlight>
                <a:srgbClr val="FFFFFF"/>
              </a:highlight>
              <a:latin typeface="MS PGothic"/>
              <a:ea typeface="MS PGothic"/>
              <a:cs typeface="MS PGothic"/>
              <a:sym typeface="MS PGothic"/>
            </a:endParaRPr>
          </a:p>
          <a:p>
            <a:pPr marL="0" lvl="0" indent="0" algn="l" rtl="0">
              <a:spcBef>
                <a:spcPts val="0"/>
              </a:spcBef>
              <a:spcAft>
                <a:spcPts val="0"/>
              </a:spcAft>
              <a:buNone/>
            </a:pPr>
            <a:endParaRPr/>
          </a:p>
        </p:txBody>
      </p:sp>
      <p:graphicFrame>
        <p:nvGraphicFramePr>
          <p:cNvPr id="146" name="Google Shape;146;g123df4ad9bf_1_3"/>
          <p:cNvGraphicFramePr/>
          <p:nvPr/>
        </p:nvGraphicFramePr>
        <p:xfrm>
          <a:off x="684112" y="2635574"/>
          <a:ext cx="3000000" cy="3000000"/>
        </p:xfrm>
        <a:graphic>
          <a:graphicData uri="http://schemas.openxmlformats.org/drawingml/2006/table">
            <a:tbl>
              <a:tblPr firstRow="1" bandRow="1">
                <a:noFill/>
                <a:tableStyleId>{D92B7180-2600-4FFE-8A87-3E75BB087F73}</a:tableStyleId>
              </a:tblPr>
              <a:tblGrid>
                <a:gridCol w="1690450">
                  <a:extLst>
                    <a:ext uri="{9D8B030D-6E8A-4147-A177-3AD203B41FA5}">
                      <a16:colId xmlns:a16="http://schemas.microsoft.com/office/drawing/2014/main" val="20000"/>
                    </a:ext>
                  </a:extLst>
                </a:gridCol>
                <a:gridCol w="1690450">
                  <a:extLst>
                    <a:ext uri="{9D8B030D-6E8A-4147-A177-3AD203B41FA5}">
                      <a16:colId xmlns:a16="http://schemas.microsoft.com/office/drawing/2014/main" val="20001"/>
                    </a:ext>
                  </a:extLst>
                </a:gridCol>
                <a:gridCol w="1690450">
                  <a:extLst>
                    <a:ext uri="{9D8B030D-6E8A-4147-A177-3AD203B41FA5}">
                      <a16:colId xmlns:a16="http://schemas.microsoft.com/office/drawing/2014/main" val="20002"/>
                    </a:ext>
                  </a:extLst>
                </a:gridCol>
              </a:tblGrid>
              <a:tr h="631975">
                <a:tc gridSpan="3">
                  <a:txBody>
                    <a:bodyPr/>
                    <a:lstStyle/>
                    <a:p>
                      <a:pPr marL="0" marR="0" lvl="0" indent="0" algn="ctr" rtl="0">
                        <a:lnSpc>
                          <a:spcPct val="100000"/>
                        </a:lnSpc>
                        <a:spcBef>
                          <a:spcPts val="0"/>
                        </a:spcBef>
                        <a:spcAft>
                          <a:spcPts val="0"/>
                        </a:spcAft>
                        <a:buNone/>
                      </a:pPr>
                      <a:r>
                        <a:rPr lang="ja-JP">
                          <a:solidFill>
                            <a:srgbClr val="3F3F3F"/>
                          </a:solidFill>
                          <a:latin typeface="Arial"/>
                          <a:ea typeface="Arial"/>
                          <a:cs typeface="Arial"/>
                          <a:sym typeface="Arial"/>
                        </a:rPr>
                        <a:t>企業数</a:t>
                      </a:r>
                      <a:endParaRPr>
                        <a:solidFill>
                          <a:srgbClr val="3F3F3F"/>
                        </a:solidFill>
                        <a:latin typeface="Arial"/>
                        <a:ea typeface="Arial"/>
                        <a:cs typeface="Arial"/>
                        <a:sym typeface="Arial"/>
                      </a:endParaRPr>
                    </a:p>
                  </a:txBody>
                  <a:tcPr marL="91450" marR="91450" marT="45725" marB="45725" anchor="ctr">
                    <a:lnL w="9525"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hMerge="1">
                  <a:txBody>
                    <a:bodyPr/>
                    <a:lstStyle/>
                    <a:p>
                      <a:endParaRPr lang="ja-JP"/>
                    </a:p>
                  </a:txBody>
                  <a:tcPr/>
                </a:tc>
                <a:tc hMerge="1">
                  <a:txBody>
                    <a:bodyPr/>
                    <a:lstStyle/>
                    <a:p>
                      <a:endParaRPr lang="ja-JP"/>
                    </a:p>
                  </a:txBody>
                  <a:tcPr/>
                </a:tc>
                <a:extLst>
                  <a:ext uri="{0D108BD9-81ED-4DB2-BD59-A6C34878D82A}">
                    <a16:rowId xmlns:a16="http://schemas.microsoft.com/office/drawing/2014/main" val="10000"/>
                  </a:ext>
                </a:extLst>
              </a:tr>
              <a:tr h="631975">
                <a:tc>
                  <a:txBody>
                    <a:bodyPr/>
                    <a:lstStyle/>
                    <a:p>
                      <a:pPr marL="0" marR="0" lvl="0" indent="0" algn="ctr" rtl="0">
                        <a:lnSpc>
                          <a:spcPct val="100000"/>
                        </a:lnSpc>
                        <a:spcBef>
                          <a:spcPts val="0"/>
                        </a:spcBef>
                        <a:spcAft>
                          <a:spcPts val="0"/>
                        </a:spcAft>
                        <a:buNone/>
                      </a:pPr>
                      <a:r>
                        <a:rPr lang="ja-JP">
                          <a:solidFill>
                            <a:srgbClr val="3F3F3F"/>
                          </a:solidFill>
                          <a:latin typeface="Arial"/>
                          <a:ea typeface="Arial"/>
                          <a:cs typeface="Arial"/>
                          <a:sym typeface="Arial"/>
                        </a:rPr>
                        <a:t>株式会社</a:t>
                      </a:r>
                      <a:endParaRPr b="1">
                        <a:solidFill>
                          <a:srgbClr val="3F3F3F"/>
                        </a:solidFill>
                        <a:latin typeface="Arial"/>
                        <a:ea typeface="Arial"/>
                        <a:cs typeface="Arial"/>
                        <a:sym typeface="Arial"/>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ja-JP">
                          <a:solidFill>
                            <a:srgbClr val="3F3F3F"/>
                          </a:solidFill>
                          <a:latin typeface="Arial"/>
                          <a:ea typeface="Arial"/>
                          <a:cs typeface="Arial"/>
                          <a:sym typeface="Arial"/>
                        </a:rPr>
                        <a:t>NPO法人</a:t>
                      </a:r>
                      <a:endParaRPr sz="1400" u="none" strike="noStrike" cap="none"/>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marR="0" lvl="0" indent="0" algn="l" rtl="0">
                        <a:lnSpc>
                          <a:spcPct val="100000"/>
                        </a:lnSpc>
                        <a:spcBef>
                          <a:spcPts val="0"/>
                        </a:spcBef>
                        <a:spcAft>
                          <a:spcPts val="0"/>
                        </a:spcAft>
                        <a:buNone/>
                      </a:pPr>
                      <a:r>
                        <a:rPr lang="ja-JP">
                          <a:solidFill>
                            <a:srgbClr val="3F3F3F"/>
                          </a:solidFill>
                          <a:latin typeface="Arial"/>
                          <a:ea typeface="Arial"/>
                          <a:cs typeface="Arial"/>
                          <a:sym typeface="Arial"/>
                        </a:rPr>
                        <a:t>その他</a:t>
                      </a:r>
                      <a:endParaRPr>
                        <a:solidFill>
                          <a:srgbClr val="3F3F3F"/>
                        </a:solidFill>
                        <a:latin typeface="Arial"/>
                        <a:ea typeface="Arial"/>
                        <a:cs typeface="Arial"/>
                        <a:sym typeface="Arial"/>
                      </a:endParaRPr>
                    </a:p>
                  </a:txBody>
                  <a:tcPr marL="91450" marR="91450" marT="45725" marB="45725" anchor="ctr">
                    <a:lnL w="9525"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977050">
                <a:tc>
                  <a:txBody>
                    <a:bodyPr/>
                    <a:lstStyle/>
                    <a:p>
                      <a:pPr marL="0" marR="0" lvl="0" indent="0" algn="ctr" rtl="0">
                        <a:lnSpc>
                          <a:spcPct val="100000"/>
                        </a:lnSpc>
                        <a:spcBef>
                          <a:spcPts val="0"/>
                        </a:spcBef>
                        <a:spcAft>
                          <a:spcPts val="0"/>
                        </a:spcAft>
                        <a:buNone/>
                      </a:pPr>
                      <a:r>
                        <a:rPr lang="ja-JP"/>
                        <a:t>４社</a:t>
                      </a:r>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ja-JP"/>
                        <a:t>８社</a:t>
                      </a:r>
                      <a:endParaRPr sz="1400" u="none" strike="noStrike" cap="none"/>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ja-JP"/>
                        <a:t>２社</a:t>
                      </a:r>
                      <a:endParaRPr/>
                    </a:p>
                  </a:txBody>
                  <a:tcPr marL="91450" marR="91450" marT="45725" marB="45725" anchor="ctr">
                    <a:lnL w="9525"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
        <p:nvSpPr>
          <p:cNvPr id="147" name="Google Shape;147;g123df4ad9bf_1_3"/>
          <p:cNvSpPr txBox="1"/>
          <p:nvPr/>
        </p:nvSpPr>
        <p:spPr>
          <a:xfrm>
            <a:off x="977925" y="1140900"/>
            <a:ext cx="7284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10fbfc195a4_0_0"/>
          <p:cNvSpPr txBox="1">
            <a:spLocks noGrp="1"/>
          </p:cNvSpPr>
          <p:nvPr>
            <p:ph type="dt" idx="10"/>
          </p:nvPr>
        </p:nvSpPr>
        <p:spPr>
          <a:xfrm>
            <a:off x="211732" y="6447870"/>
            <a:ext cx="2743200" cy="253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ja-JP"/>
              <a:t>© 2021ME-RISE 2</a:t>
            </a:r>
            <a:endParaRPr/>
          </a:p>
        </p:txBody>
      </p:sp>
      <p:sp>
        <p:nvSpPr>
          <p:cNvPr id="153" name="Google Shape;153;g10fbfc195a4_0_0"/>
          <p:cNvSpPr txBox="1">
            <a:spLocks noGrp="1"/>
          </p:cNvSpPr>
          <p:nvPr>
            <p:ph type="sldNum" idx="12"/>
          </p:nvPr>
        </p:nvSpPr>
        <p:spPr>
          <a:xfrm>
            <a:off x="9237068" y="6447871"/>
            <a:ext cx="2743200" cy="253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9</a:t>
            </a:fld>
            <a:endParaRPr/>
          </a:p>
        </p:txBody>
      </p:sp>
      <p:sp>
        <p:nvSpPr>
          <p:cNvPr id="154" name="Google Shape;154;g10fbfc195a4_0_0"/>
          <p:cNvSpPr txBox="1">
            <a:spLocks noGrp="1"/>
          </p:cNvSpPr>
          <p:nvPr>
            <p:ph type="title"/>
          </p:nvPr>
        </p:nvSpPr>
        <p:spPr>
          <a:xfrm>
            <a:off x="308344" y="270747"/>
            <a:ext cx="10460700" cy="64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2800"/>
              <a:buFont typeface="Arial"/>
              <a:buNone/>
            </a:pPr>
            <a:r>
              <a:rPr lang="ja-JP"/>
              <a:t>導入企業事例</a:t>
            </a:r>
            <a:endParaRPr/>
          </a:p>
        </p:txBody>
      </p:sp>
      <p:sp>
        <p:nvSpPr>
          <p:cNvPr id="155" name="Google Shape;155;g10fbfc195a4_0_0"/>
          <p:cNvSpPr/>
          <p:nvPr/>
        </p:nvSpPr>
        <p:spPr>
          <a:xfrm>
            <a:off x="408000" y="3672575"/>
            <a:ext cx="5549400" cy="2448300"/>
          </a:xfrm>
          <a:prstGeom prst="roundRect">
            <a:avLst>
              <a:gd name="adj" fmla="val 0"/>
            </a:avLst>
          </a:prstGeom>
          <a:solidFill>
            <a:srgbClr val="F2F2F2"/>
          </a:solidFill>
          <a:ln>
            <a:noFill/>
          </a:ln>
        </p:spPr>
        <p:txBody>
          <a:bodyPr spcFirstLastPara="1" wrap="square" lIns="1620000"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1400" b="1" i="0" u="none" strike="noStrike" cap="none">
              <a:solidFill>
                <a:srgbClr val="595959"/>
              </a:solidFill>
              <a:latin typeface="Arial"/>
              <a:ea typeface="Arial"/>
              <a:cs typeface="Arial"/>
              <a:sym typeface="Arial"/>
            </a:endParaRPr>
          </a:p>
        </p:txBody>
      </p:sp>
      <p:sp>
        <p:nvSpPr>
          <p:cNvPr id="156" name="Google Shape;156;g10fbfc195a4_0_0"/>
          <p:cNvSpPr txBox="1"/>
          <p:nvPr/>
        </p:nvSpPr>
        <p:spPr>
          <a:xfrm>
            <a:off x="3156678" y="4423035"/>
            <a:ext cx="2662231"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600" b="0" i="0" u="none" strike="noStrike" cap="none">
                <a:solidFill>
                  <a:srgbClr val="000000"/>
                </a:solidFill>
                <a:latin typeface="Arial"/>
                <a:ea typeface="Arial"/>
                <a:cs typeface="Arial"/>
                <a:sym typeface="Arial"/>
              </a:rPr>
              <a:t>大阪生野区で「夢」と「可能性」をキーワードに障害児者とその家族の支援をしている団体。</a:t>
            </a:r>
            <a:endParaRPr sz="1600" b="0" i="0" u="none" strike="noStrike" cap="none">
              <a:solidFill>
                <a:srgbClr val="000000"/>
              </a:solidFill>
              <a:latin typeface="Arial"/>
              <a:ea typeface="Arial"/>
              <a:cs typeface="Arial"/>
              <a:sym typeface="Arial"/>
            </a:endParaRPr>
          </a:p>
        </p:txBody>
      </p:sp>
      <p:pic>
        <p:nvPicPr>
          <p:cNvPr id="157" name="Google Shape;157;g10fbfc195a4_0_0"/>
          <p:cNvPicPr preferRelativeResize="0"/>
          <p:nvPr/>
        </p:nvPicPr>
        <p:blipFill rotWithShape="1">
          <a:blip r:embed="rId3">
            <a:alphaModFix/>
          </a:blip>
          <a:srcRect/>
          <a:stretch/>
        </p:blipFill>
        <p:spPr>
          <a:xfrm>
            <a:off x="563513" y="4423036"/>
            <a:ext cx="2491169" cy="1415879"/>
          </a:xfrm>
          <a:prstGeom prst="rect">
            <a:avLst/>
          </a:prstGeom>
          <a:noFill/>
          <a:ln>
            <a:noFill/>
          </a:ln>
        </p:spPr>
      </p:pic>
      <p:sp>
        <p:nvSpPr>
          <p:cNvPr id="158" name="Google Shape;158;g10fbfc195a4_0_0"/>
          <p:cNvSpPr/>
          <p:nvPr/>
        </p:nvSpPr>
        <p:spPr>
          <a:xfrm>
            <a:off x="407975" y="1113899"/>
            <a:ext cx="5549400" cy="2370300"/>
          </a:xfrm>
          <a:prstGeom prst="roundRect">
            <a:avLst>
              <a:gd name="adj" fmla="val 0"/>
            </a:avLst>
          </a:prstGeom>
          <a:solidFill>
            <a:srgbClr val="F2F2F2"/>
          </a:solidFill>
          <a:ln>
            <a:noFill/>
          </a:ln>
        </p:spPr>
        <p:txBody>
          <a:bodyPr spcFirstLastPara="1" wrap="square" lIns="1620000"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1400" b="1" i="0" u="none" strike="noStrike" cap="none">
              <a:solidFill>
                <a:srgbClr val="595959"/>
              </a:solidFill>
              <a:latin typeface="Arial"/>
              <a:ea typeface="Arial"/>
              <a:cs typeface="Arial"/>
              <a:sym typeface="Arial"/>
            </a:endParaRPr>
          </a:p>
        </p:txBody>
      </p:sp>
      <p:sp>
        <p:nvSpPr>
          <p:cNvPr id="159" name="Google Shape;159;g10fbfc195a4_0_0"/>
          <p:cNvSpPr/>
          <p:nvPr/>
        </p:nvSpPr>
        <p:spPr>
          <a:xfrm>
            <a:off x="6196425" y="1113899"/>
            <a:ext cx="5549400" cy="2370300"/>
          </a:xfrm>
          <a:prstGeom prst="roundRect">
            <a:avLst>
              <a:gd name="adj" fmla="val 0"/>
            </a:avLst>
          </a:prstGeom>
          <a:solidFill>
            <a:srgbClr val="F2F2F2"/>
          </a:solidFill>
          <a:ln>
            <a:noFill/>
          </a:ln>
        </p:spPr>
        <p:txBody>
          <a:bodyPr spcFirstLastPara="1" wrap="square" lIns="1620000"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1400" b="1" i="0" u="none" strike="noStrike" cap="none">
              <a:solidFill>
                <a:srgbClr val="595959"/>
              </a:solidFill>
              <a:latin typeface="Arial"/>
              <a:ea typeface="Arial"/>
              <a:cs typeface="Arial"/>
              <a:sym typeface="Arial"/>
            </a:endParaRPr>
          </a:p>
        </p:txBody>
      </p:sp>
      <p:sp>
        <p:nvSpPr>
          <p:cNvPr id="160" name="Google Shape;160;g10fbfc195a4_0_0"/>
          <p:cNvSpPr/>
          <p:nvPr/>
        </p:nvSpPr>
        <p:spPr>
          <a:xfrm>
            <a:off x="6196425" y="3730999"/>
            <a:ext cx="5549400" cy="2448300"/>
          </a:xfrm>
          <a:prstGeom prst="roundRect">
            <a:avLst>
              <a:gd name="adj" fmla="val 0"/>
            </a:avLst>
          </a:prstGeom>
          <a:solidFill>
            <a:srgbClr val="F2F2F2"/>
          </a:solidFill>
          <a:ln>
            <a:noFill/>
          </a:ln>
        </p:spPr>
        <p:txBody>
          <a:bodyPr spcFirstLastPara="1" wrap="square" lIns="1620000"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1400" b="1" i="0" u="none" strike="noStrike" cap="none">
              <a:solidFill>
                <a:srgbClr val="595959"/>
              </a:solidFill>
              <a:latin typeface="Arial"/>
              <a:ea typeface="Arial"/>
              <a:cs typeface="Arial"/>
              <a:sym typeface="Arial"/>
            </a:endParaRPr>
          </a:p>
        </p:txBody>
      </p:sp>
      <p:sp>
        <p:nvSpPr>
          <p:cNvPr id="161" name="Google Shape;161;g10fbfc195a4_0_0"/>
          <p:cNvSpPr txBox="1"/>
          <p:nvPr/>
        </p:nvSpPr>
        <p:spPr>
          <a:xfrm>
            <a:off x="630013" y="3805581"/>
            <a:ext cx="483976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2400" b="0" i="0" u="none" strike="noStrike" cap="none">
                <a:solidFill>
                  <a:srgbClr val="000000"/>
                </a:solidFill>
                <a:latin typeface="Arial"/>
                <a:ea typeface="Arial"/>
                <a:cs typeface="Arial"/>
                <a:sym typeface="Arial"/>
              </a:rPr>
              <a:t>株式会社サンフェイス</a:t>
            </a:r>
            <a:endParaRPr sz="2400" b="0" i="0" u="none" strike="noStrike" cap="none">
              <a:solidFill>
                <a:srgbClr val="000000"/>
              </a:solidFill>
              <a:latin typeface="Arial"/>
              <a:ea typeface="Arial"/>
              <a:cs typeface="Arial"/>
              <a:sym typeface="Arial"/>
            </a:endParaRPr>
          </a:p>
        </p:txBody>
      </p:sp>
      <p:pic>
        <p:nvPicPr>
          <p:cNvPr id="162" name="Google Shape;162;g10fbfc195a4_0_0"/>
          <p:cNvPicPr preferRelativeResize="0"/>
          <p:nvPr/>
        </p:nvPicPr>
        <p:blipFill rotWithShape="1">
          <a:blip r:embed="rId4">
            <a:alphaModFix/>
          </a:blip>
          <a:srcRect/>
          <a:stretch/>
        </p:blipFill>
        <p:spPr>
          <a:xfrm>
            <a:off x="563513" y="1716440"/>
            <a:ext cx="2260224" cy="1500678"/>
          </a:xfrm>
          <a:prstGeom prst="rect">
            <a:avLst/>
          </a:prstGeom>
          <a:noFill/>
          <a:ln>
            <a:noFill/>
          </a:ln>
        </p:spPr>
      </p:pic>
      <p:pic>
        <p:nvPicPr>
          <p:cNvPr id="163" name="Google Shape;163;g10fbfc195a4_0_0"/>
          <p:cNvPicPr preferRelativeResize="0"/>
          <p:nvPr/>
        </p:nvPicPr>
        <p:blipFill rotWithShape="1">
          <a:blip r:embed="rId5">
            <a:alphaModFix/>
          </a:blip>
          <a:srcRect/>
          <a:stretch/>
        </p:blipFill>
        <p:spPr>
          <a:xfrm>
            <a:off x="6329704" y="1645432"/>
            <a:ext cx="2389216" cy="1592811"/>
          </a:xfrm>
          <a:prstGeom prst="rect">
            <a:avLst/>
          </a:prstGeom>
          <a:noFill/>
          <a:ln>
            <a:noFill/>
          </a:ln>
        </p:spPr>
      </p:pic>
      <p:sp>
        <p:nvSpPr>
          <p:cNvPr id="164" name="Google Shape;164;g10fbfc195a4_0_0"/>
          <p:cNvSpPr txBox="1"/>
          <p:nvPr/>
        </p:nvSpPr>
        <p:spPr>
          <a:xfrm>
            <a:off x="736797" y="1228163"/>
            <a:ext cx="508211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800" b="0" i="0" u="none" strike="noStrike" cap="none">
                <a:solidFill>
                  <a:srgbClr val="000000"/>
                </a:solidFill>
                <a:latin typeface="Arial"/>
                <a:ea typeface="Arial"/>
                <a:cs typeface="Arial"/>
                <a:sym typeface="Arial"/>
              </a:rPr>
              <a:t>特定非営利活動法人ブレーンヒューマニティー</a:t>
            </a:r>
            <a:endParaRPr sz="1800" b="0" i="0" u="none" strike="noStrike" cap="none">
              <a:solidFill>
                <a:srgbClr val="000000"/>
              </a:solidFill>
              <a:latin typeface="Arial"/>
              <a:ea typeface="Arial"/>
              <a:cs typeface="Arial"/>
              <a:sym typeface="Arial"/>
            </a:endParaRPr>
          </a:p>
        </p:txBody>
      </p:sp>
      <p:sp>
        <p:nvSpPr>
          <p:cNvPr id="165" name="Google Shape;165;g10fbfc195a4_0_0"/>
          <p:cNvSpPr txBox="1"/>
          <p:nvPr/>
        </p:nvSpPr>
        <p:spPr>
          <a:xfrm>
            <a:off x="2979263" y="1753284"/>
            <a:ext cx="2839645"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600" b="0" i="0" u="none" strike="noStrike" cap="none">
                <a:solidFill>
                  <a:srgbClr val="000000"/>
                </a:solidFill>
                <a:latin typeface="Arial"/>
                <a:ea typeface="Arial"/>
                <a:cs typeface="Arial"/>
                <a:sym typeface="Arial"/>
              </a:rPr>
              <a:t>兵庫県西宮市を中心に大学生が主体となって運営しています。学習支援事業、レクリエーション事業、海外プログラム、不登校支援など幅広い領域で活動を展開しています。</a:t>
            </a:r>
            <a:endParaRPr sz="1600" b="0" i="0" u="none" strike="noStrike" cap="none">
              <a:solidFill>
                <a:srgbClr val="000000"/>
              </a:solidFill>
              <a:latin typeface="Arial"/>
              <a:ea typeface="Arial"/>
              <a:cs typeface="Arial"/>
              <a:sym typeface="Arial"/>
            </a:endParaRPr>
          </a:p>
        </p:txBody>
      </p:sp>
      <p:sp>
        <p:nvSpPr>
          <p:cNvPr id="166" name="Google Shape;166;g10fbfc195a4_0_0"/>
          <p:cNvSpPr txBox="1"/>
          <p:nvPr/>
        </p:nvSpPr>
        <p:spPr>
          <a:xfrm>
            <a:off x="6329704" y="1195005"/>
            <a:ext cx="5082111"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2000" b="0" i="0" u="none" strike="noStrike" cap="none">
                <a:solidFill>
                  <a:srgbClr val="000000"/>
                </a:solidFill>
                <a:latin typeface="Arial"/>
                <a:ea typeface="Arial"/>
                <a:cs typeface="Arial"/>
                <a:sym typeface="Arial"/>
              </a:rPr>
              <a:t>特定非営利活動法人あっとすくーる</a:t>
            </a:r>
            <a:endParaRPr sz="2000" b="0" i="0" u="none" strike="noStrike" cap="none">
              <a:solidFill>
                <a:srgbClr val="000000"/>
              </a:solidFill>
              <a:latin typeface="Arial"/>
              <a:ea typeface="Arial"/>
              <a:cs typeface="Arial"/>
              <a:sym typeface="Arial"/>
            </a:endParaRPr>
          </a:p>
        </p:txBody>
      </p:sp>
      <p:sp>
        <p:nvSpPr>
          <p:cNvPr id="167" name="Google Shape;167;g10fbfc195a4_0_0"/>
          <p:cNvSpPr txBox="1"/>
          <p:nvPr/>
        </p:nvSpPr>
        <p:spPr>
          <a:xfrm>
            <a:off x="8906238" y="1601106"/>
            <a:ext cx="2694092"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600" b="0" i="0" u="none" strike="noStrike" cap="none">
                <a:solidFill>
                  <a:srgbClr val="000000"/>
                </a:solidFill>
                <a:latin typeface="Arial"/>
                <a:ea typeface="Arial"/>
                <a:cs typeface="Arial"/>
                <a:sym typeface="Arial"/>
              </a:rPr>
              <a:t>主にひとり親家庭の子どもたちへの学習支援を行い、家庭環境に左右されずに子どもたちが前向きに生きていける社会を目指します。</a:t>
            </a:r>
            <a:endParaRPr sz="1600" b="0" i="0" u="none" strike="noStrike" cap="none">
              <a:solidFill>
                <a:srgbClr val="000000"/>
              </a:solidFill>
              <a:latin typeface="Arial"/>
              <a:ea typeface="Arial"/>
              <a:cs typeface="Arial"/>
              <a:sym typeface="Arial"/>
            </a:endParaRPr>
          </a:p>
        </p:txBody>
      </p:sp>
      <p:sp>
        <p:nvSpPr>
          <p:cNvPr id="168" name="Google Shape;168;g10fbfc195a4_0_0"/>
          <p:cNvSpPr/>
          <p:nvPr/>
        </p:nvSpPr>
        <p:spPr>
          <a:xfrm>
            <a:off x="8954482" y="4353680"/>
            <a:ext cx="2457333" cy="1600438"/>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50505"/>
              </a:buClr>
              <a:buSzPts val="1400"/>
              <a:buFont typeface="Arial"/>
              <a:buNone/>
            </a:pPr>
            <a:r>
              <a:rPr lang="ja-JP" sz="1400" b="0" i="0" u="none" strike="noStrike" cap="none">
                <a:solidFill>
                  <a:srgbClr val="050505"/>
                </a:solidFill>
                <a:latin typeface="Arial"/>
                <a:ea typeface="Arial"/>
                <a:cs typeface="Arial"/>
                <a:sym typeface="Arial"/>
              </a:rPr>
              <a:t>私達で、日本の水不足を止める。 災害時の水問題や、未来に必ず訪れる水不足問題について、水道工事業者である私達と共に解決への一歩を踏み出しませんか  </a:t>
            </a:r>
            <a:br>
              <a:rPr lang="ja-JP" sz="1400" b="0" i="0" u="none" strike="noStrike" cap="none">
                <a:solidFill>
                  <a:schemeClr val="dk1"/>
                </a:solidFill>
                <a:latin typeface="Arial"/>
                <a:ea typeface="Arial"/>
                <a:cs typeface="Arial"/>
                <a:sym typeface="Arial"/>
              </a:rPr>
            </a:br>
            <a:endParaRPr sz="1400" b="0" i="0" u="none" strike="noStrike" cap="none">
              <a:solidFill>
                <a:srgbClr val="050505"/>
              </a:solidFill>
              <a:latin typeface="Arial"/>
              <a:ea typeface="Arial"/>
              <a:cs typeface="Arial"/>
              <a:sym typeface="Arial"/>
            </a:endParaRPr>
          </a:p>
        </p:txBody>
      </p:sp>
      <p:sp>
        <p:nvSpPr>
          <p:cNvPr id="169" name="Google Shape;169;g10fbfc195a4_0_0"/>
          <p:cNvSpPr txBox="1"/>
          <p:nvPr/>
        </p:nvSpPr>
        <p:spPr>
          <a:xfrm>
            <a:off x="6329704" y="3850786"/>
            <a:ext cx="483976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2400" b="0" i="0" u="none" strike="noStrike" cap="none">
                <a:solidFill>
                  <a:srgbClr val="050505"/>
                </a:solidFill>
                <a:latin typeface="Arial"/>
                <a:ea typeface="Arial"/>
                <a:cs typeface="Arial"/>
                <a:sym typeface="Arial"/>
              </a:rPr>
              <a:t>株式会社　二三工業所</a:t>
            </a:r>
            <a:endParaRPr sz="2400" b="0" i="0" u="none" strike="noStrike" cap="none">
              <a:solidFill>
                <a:srgbClr val="000000"/>
              </a:solidFill>
              <a:latin typeface="Arial"/>
              <a:ea typeface="Arial"/>
              <a:cs typeface="Arial"/>
              <a:sym typeface="Arial"/>
            </a:endParaRPr>
          </a:p>
        </p:txBody>
      </p:sp>
      <p:pic>
        <p:nvPicPr>
          <p:cNvPr id="170" name="Google Shape;170;g10fbfc195a4_0_0"/>
          <p:cNvPicPr preferRelativeResize="0"/>
          <p:nvPr/>
        </p:nvPicPr>
        <p:blipFill rotWithShape="1">
          <a:blip r:embed="rId6">
            <a:alphaModFix/>
          </a:blip>
          <a:srcRect/>
          <a:stretch/>
        </p:blipFill>
        <p:spPr>
          <a:xfrm>
            <a:off x="6489475" y="4307575"/>
            <a:ext cx="2260201" cy="1692698"/>
          </a:xfrm>
          <a:prstGeom prst="rect">
            <a:avLst/>
          </a:prstGeom>
          <a:noFill/>
          <a:ln>
            <a:noFill/>
          </a:ln>
        </p:spPr>
      </p:pic>
    </p:spTree>
  </p:cSld>
  <p:clrMapOvr>
    <a:masterClrMapping/>
  </p:clrMapOvr>
</p:sld>
</file>

<file path=ppt/theme/theme1.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1700</Words>
  <Application>Microsoft Macintosh PowerPoint</Application>
  <PresentationFormat>ワイド画面</PresentationFormat>
  <Paragraphs>160</Paragraphs>
  <Slides>12</Slides>
  <Notes>12</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12</vt:i4>
      </vt:variant>
    </vt:vector>
  </HeadingPairs>
  <TitlesOfParts>
    <vt:vector size="15" baseType="lpstr">
      <vt:lpstr>MS PGothic</vt:lpstr>
      <vt:lpstr>Arial</vt:lpstr>
      <vt:lpstr>Office テーマ</vt:lpstr>
      <vt:lpstr>PowerPoint プレゼンテーション</vt:lpstr>
      <vt:lpstr>目次</vt:lpstr>
      <vt:lpstr>ソーシャルバイトとは</vt:lpstr>
      <vt:lpstr>ソーシャルバイトの特徴</vt:lpstr>
      <vt:lpstr>導入メリット</vt:lpstr>
      <vt:lpstr>事務局サポート</vt:lpstr>
      <vt:lpstr>PowerPoint プレゼンテーション</vt:lpstr>
      <vt:lpstr>ソーシャルバイト実績</vt:lpstr>
      <vt:lpstr>導入企業事例</vt:lpstr>
      <vt:lpstr>学生の声</vt:lpstr>
      <vt:lpstr>学生の声</vt:lpstr>
      <vt:lpstr>研修会｜年間4回実施</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荒木 稜介</dc:creator>
  <cp:lastModifiedBy>Microsoft Office User</cp:lastModifiedBy>
  <cp:revision>1</cp:revision>
  <dcterms:created xsi:type="dcterms:W3CDTF">2021-12-22T07:09:10Z</dcterms:created>
  <dcterms:modified xsi:type="dcterms:W3CDTF">2022-04-14T07:57:33Z</dcterms:modified>
</cp:coreProperties>
</file>