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guide id="3" pos="444" userDrawn="1">
          <p15:clr>
            <a:srgbClr val="A4A3A4"/>
          </p15:clr>
        </p15:guide>
        <p15:guide id="4" pos="5819" userDrawn="1">
          <p15:clr>
            <a:srgbClr val="A4A3A4"/>
          </p15:clr>
        </p15:guide>
        <p15:guide id="5" orient="horz" pos="14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すぎはら" initials="y" lastIdx="5" clrIdx="0"/>
  <p:cmAuthor id="1" name="杉原 由美子" initials="杉原" lastIdx="3" clrIdx="1">
    <p:extLst>
      <p:ext uri="{19B8F6BF-5375-455C-9EA6-DF929625EA0E}">
        <p15:presenceInfo xmlns:p15="http://schemas.microsoft.com/office/powerpoint/2012/main" userId="8af797c0e82ae0b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55" autoAdjust="0"/>
    <p:restoredTop sz="94660"/>
  </p:normalViewPr>
  <p:slideViewPr>
    <p:cSldViewPr snapToGrid="0" showGuides="1">
      <p:cViewPr varScale="1">
        <p:scale>
          <a:sx n="67" d="100"/>
          <a:sy n="67" d="100"/>
        </p:scale>
        <p:origin x="1244" y="60"/>
      </p:cViewPr>
      <p:guideLst>
        <p:guide orient="horz" pos="2137"/>
        <p:guide pos="3120"/>
        <p:guide pos="444"/>
        <p:guide pos="5819"/>
        <p:guide orient="horz" pos="14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1143457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923703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30776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3756336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280224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280855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3864471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4172202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3082917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3131544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664AA7-C8FD-48C1-9F9E-0A622D183ABD}" type="datetimeFigureOut">
              <a:rPr kumimoji="1" lang="ja-JP" altLang="en-US" smtClean="0"/>
              <a:t>2019/7/16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3841903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64AA7-C8FD-48C1-9F9E-0A622D183ABD}" type="datetimeFigureOut">
              <a:rPr kumimoji="1" lang="ja-JP" altLang="en-US" smtClean="0"/>
              <a:t>2019/7/16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35439D-406C-4AE6-BEDC-BB8E689F0376}" type="slidenum">
              <a:rPr kumimoji="1" lang="ja-JP" altLang="en-US" smtClean="0"/>
              <a:t>‹#›</a:t>
            </a:fld>
            <a:endParaRPr kumimoji="1" lang="ja-JP" altLang="en-US"/>
          </a:p>
        </p:txBody>
      </p:sp>
    </p:spTree>
    <p:extLst>
      <p:ext uri="{BB962C8B-B14F-4D97-AF65-F5344CB8AC3E}">
        <p14:creationId xmlns:p14="http://schemas.microsoft.com/office/powerpoint/2010/main" val="917542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773662" y="243927"/>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mn-ea"/>
              </a:rPr>
              <a:t>宮城県・宮城郡七ヶ浜町</a:t>
            </a:r>
            <a:endParaRPr kumimoji="1" lang="en-US" altLang="ja-JP" sz="1600" dirty="0">
              <a:solidFill>
                <a:schemeClr val="bg1"/>
              </a:solidFill>
              <a:latin typeface="+mn-ea"/>
            </a:endParaRPr>
          </a:p>
        </p:txBody>
      </p:sp>
      <p:sp>
        <p:nvSpPr>
          <p:cNvPr id="6" name="正方形/長方形 5"/>
          <p:cNvSpPr/>
          <p:nvPr/>
        </p:nvSpPr>
        <p:spPr>
          <a:xfrm>
            <a:off x="704850" y="243928"/>
            <a:ext cx="5969679" cy="72328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a:t>
            </a:r>
            <a:endParaRPr lang="en-US" altLang="ja-JP" sz="1000" dirty="0">
              <a:solidFill>
                <a:schemeClr val="tx1"/>
              </a:solidFill>
              <a:latin typeface="+mn-ea"/>
            </a:endParaRPr>
          </a:p>
          <a:p>
            <a:r>
              <a:rPr lang="en-US" altLang="ja-JP" sz="2400" dirty="0">
                <a:solidFill>
                  <a:schemeClr val="tx1"/>
                </a:solidFill>
                <a:latin typeface="+mn-ea"/>
              </a:rPr>
              <a:t>	</a:t>
            </a:r>
            <a:r>
              <a:rPr kumimoji="1" lang="ja-JP" altLang="en-US" sz="2400" dirty="0">
                <a:solidFill>
                  <a:schemeClr val="tx1"/>
                </a:solidFill>
                <a:latin typeface="+mn-ea"/>
              </a:rPr>
              <a:t>大根明神のアワビ祭り</a:t>
            </a:r>
          </a:p>
        </p:txBody>
      </p:sp>
      <p:sp>
        <p:nvSpPr>
          <p:cNvPr id="7" name="正方形/長方形 6"/>
          <p:cNvSpPr/>
          <p:nvPr/>
        </p:nvSpPr>
        <p:spPr>
          <a:xfrm>
            <a:off x="6773661" y="733182"/>
            <a:ext cx="2464002" cy="23403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n-ea"/>
              </a:rPr>
              <a:t>東北放送</a:t>
            </a:r>
            <a:r>
              <a:rPr lang="en-US" altLang="ja-JP" sz="1200" dirty="0">
                <a:solidFill>
                  <a:schemeClr val="tx1"/>
                </a:solidFill>
                <a:latin typeface="+mn-ea"/>
              </a:rPr>
              <a:t>(</a:t>
            </a:r>
            <a:r>
              <a:rPr lang="ja-JP" altLang="en-US" sz="1200" dirty="0">
                <a:solidFill>
                  <a:schemeClr val="tx1"/>
                </a:solidFill>
                <a:latin typeface="+mn-ea"/>
              </a:rPr>
              <a:t>株</a:t>
            </a:r>
            <a:r>
              <a:rPr lang="en-US" altLang="ja-JP" sz="1200" dirty="0">
                <a:solidFill>
                  <a:schemeClr val="tx1"/>
                </a:solidFill>
                <a:latin typeface="+mn-ea"/>
              </a:rPr>
              <a:t>)</a:t>
            </a:r>
            <a:endParaRPr kumimoji="1" lang="en-US" altLang="ja-JP" sz="1200" dirty="0">
              <a:solidFill>
                <a:schemeClr val="tx1"/>
              </a:solidFill>
              <a:latin typeface="+mn-ea"/>
            </a:endParaRPr>
          </a:p>
        </p:txBody>
      </p:sp>
      <p:sp>
        <p:nvSpPr>
          <p:cNvPr id="8" name="正方形/長方形 7"/>
          <p:cNvSpPr/>
          <p:nvPr/>
        </p:nvSpPr>
        <p:spPr>
          <a:xfrm>
            <a:off x="704850" y="1070911"/>
            <a:ext cx="8532813" cy="62125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a:t>
            </a:r>
            <a:endParaRPr lang="en-US" altLang="ja-JP" sz="1000" dirty="0">
              <a:solidFill>
                <a:schemeClr val="tx1"/>
              </a:solidFill>
              <a:latin typeface="+mn-ea"/>
            </a:endParaRPr>
          </a:p>
          <a:p>
            <a:r>
              <a:rPr lang="en-US" altLang="ja-JP" sz="1000" dirty="0">
                <a:solidFill>
                  <a:schemeClr val="tx1"/>
                </a:solidFill>
                <a:latin typeface="+mn-ea"/>
              </a:rPr>
              <a:t>	</a:t>
            </a:r>
            <a:r>
              <a:rPr lang="ja-JP" altLang="en-US" sz="1600" b="1" dirty="0">
                <a:solidFill>
                  <a:srgbClr val="0070C0"/>
                </a:solidFill>
                <a:latin typeface="+mn-ea"/>
              </a:rPr>
              <a:t>海に生きる人々の信仰</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14" name="テキスト ボックス 13"/>
          <p:cNvSpPr txBox="1"/>
          <p:nvPr/>
        </p:nvSpPr>
        <p:spPr>
          <a:xfrm>
            <a:off x="1113039" y="2056888"/>
            <a:ext cx="3577700" cy="3560462"/>
          </a:xfrm>
          <a:prstGeom prst="rect">
            <a:avLst/>
          </a:prstGeom>
          <a:noFill/>
        </p:spPr>
        <p:txBody>
          <a:bodyPr wrap="square" rtlCol="0">
            <a:spAutoFit/>
          </a:bodyPr>
          <a:lstStyle/>
          <a:p>
            <a:pPr>
              <a:lnSpc>
                <a:spcPct val="120000"/>
              </a:lnSpc>
            </a:pPr>
            <a:r>
              <a:rPr lang="ja-JP" altLang="en-US" sz="900" dirty="0">
                <a:latin typeface="+mn-ea"/>
                <a:cs typeface="FGP平成明W3 からたちL"/>
              </a:rPr>
              <a:t>　花渕浜（はなぶちはま）の沖合いに、かつて（</a:t>
            </a:r>
            <a:r>
              <a:rPr lang="en-US" altLang="ja-JP" sz="900" dirty="0">
                <a:latin typeface="+mn-ea"/>
                <a:cs typeface="FGP平成明W3 からたちL"/>
              </a:rPr>
              <a:t>869</a:t>
            </a:r>
            <a:r>
              <a:rPr lang="ja-JP" altLang="en-US" sz="900" dirty="0">
                <a:latin typeface="+mn-ea"/>
                <a:cs typeface="FGP平成明W3 からたちL"/>
              </a:rPr>
              <a:t>年）の大地震で</a:t>
            </a:r>
            <a:r>
              <a:rPr lang="ja-JP" altLang="en-US" sz="900" b="1" dirty="0">
                <a:latin typeface="+mn-ea"/>
                <a:cs typeface="FGP平成明W3 からたちL"/>
              </a:rPr>
              <a:t>、</a:t>
            </a:r>
            <a:r>
              <a:rPr lang="ja-JP" altLang="en-US" sz="900" dirty="0">
                <a:latin typeface="+mn-ea"/>
                <a:cs typeface="FGP平成明W3 からたちL"/>
              </a:rPr>
              <a:t>海の底に沈んだ大根明神が</a:t>
            </a:r>
            <a:r>
              <a:rPr lang="ja-JP" altLang="en-US" sz="900">
                <a:latin typeface="+mn-ea"/>
                <a:cs typeface="FGP平成明W3 からたちL"/>
              </a:rPr>
              <a:t>あります。</a:t>
            </a:r>
            <a:r>
              <a:rPr lang="ja-JP" altLang="en-US" sz="900">
                <a:solidFill>
                  <a:srgbClr val="C00000"/>
                </a:solidFill>
                <a:latin typeface="+mn-ea"/>
                <a:cs typeface="FGP平成明W3 からたちL"/>
              </a:rPr>
              <a:t>この辺りの岩礁には、昆布やアワビなど、豊かな海の恵みがありますが、</a:t>
            </a:r>
            <a:r>
              <a:rPr lang="ja-JP" altLang="en-US" sz="900">
                <a:latin typeface="+mn-ea"/>
                <a:cs typeface="FGP平成明W3 からたちL"/>
              </a:rPr>
              <a:t>ここ</a:t>
            </a:r>
            <a:r>
              <a:rPr lang="ja-JP" altLang="en-US" sz="900" dirty="0">
                <a:latin typeface="+mn-ea"/>
                <a:cs typeface="FGP平成明W3 からたちL"/>
              </a:rPr>
              <a:t>に船が近づくと、どんなに波が静かな時でも逆波が起こり、船が転覆しそうになるので、漁師たちは「大根様（おおねさま）」と崇め、めったに</a:t>
            </a:r>
            <a:r>
              <a:rPr lang="ja-JP" altLang="en-US" sz="900">
                <a:latin typeface="+mn-ea"/>
                <a:cs typeface="FGP平成明W3 からたちL"/>
              </a:rPr>
              <a:t>近づきません。</a:t>
            </a:r>
            <a:endParaRPr lang="en-US" altLang="ja-JP" sz="900" dirty="0">
              <a:solidFill>
                <a:srgbClr val="C00000"/>
              </a:solidFill>
              <a:latin typeface="+mn-ea"/>
              <a:cs typeface="FGP平成明W3 からたちL"/>
            </a:endParaRPr>
          </a:p>
          <a:p>
            <a:pPr>
              <a:lnSpc>
                <a:spcPct val="120000"/>
              </a:lnSpc>
            </a:pPr>
            <a:endParaRPr lang="en-US" altLang="ja-JP" sz="900" dirty="0">
              <a:latin typeface="+mn-ea"/>
              <a:cs typeface="FGP平成明W3 からたちL"/>
            </a:endParaRPr>
          </a:p>
          <a:p>
            <a:pPr>
              <a:lnSpc>
                <a:spcPct val="120000"/>
              </a:lnSpc>
            </a:pPr>
            <a:r>
              <a:rPr lang="ja-JP" altLang="en-US" sz="900">
                <a:solidFill>
                  <a:srgbClr val="C00000"/>
                </a:solidFill>
                <a:latin typeface="+mn-ea"/>
                <a:cs typeface="FGP平成明W3 からたちL"/>
              </a:rPr>
              <a:t>　ある時、欲張りな漁師が、穴場となっている大根明神の近くで漁を行い、大きな利益を得ました。味をしめた漁師は、他の漁師たちの忠告にも耳を傾けず、神を畏れず、大根大明神で漁を続けました。しかし、ある時、突然海が荒れ始め、</a:t>
            </a:r>
            <a:r>
              <a:rPr lang="ja-JP" altLang="en-US" sz="900" dirty="0">
                <a:solidFill>
                  <a:srgbClr val="C00000"/>
                </a:solidFill>
                <a:latin typeface="+mn-ea"/>
                <a:cs typeface="FGP平成明W3 からたちL"/>
              </a:rPr>
              <a:t>おおしけとなりました。船が波</a:t>
            </a:r>
            <a:r>
              <a:rPr lang="ja-JP" altLang="en-US" sz="900">
                <a:solidFill>
                  <a:srgbClr val="C00000"/>
                </a:solidFill>
                <a:latin typeface="+mn-ea"/>
                <a:cs typeface="FGP平成明W3 からたちL"/>
              </a:rPr>
              <a:t>にもまれ、み</a:t>
            </a:r>
            <a:r>
              <a:rPr lang="ja-JP" altLang="en-US" sz="900" dirty="0">
                <a:solidFill>
                  <a:srgbClr val="C00000"/>
                </a:solidFill>
                <a:latin typeface="+mn-ea"/>
                <a:cs typeface="FGP平成明W3 からたちL"/>
              </a:rPr>
              <a:t>しっと</a:t>
            </a:r>
            <a:r>
              <a:rPr lang="ja-JP" altLang="en-US" sz="900">
                <a:solidFill>
                  <a:srgbClr val="C00000"/>
                </a:solidFill>
                <a:latin typeface="+mn-ea"/>
                <a:cs typeface="FGP平成明W3 からたちL"/>
              </a:rPr>
              <a:t>大きな音がしたかと思うと、</a:t>
            </a:r>
            <a:r>
              <a:rPr lang="ja-JP" altLang="en-US" sz="900" dirty="0">
                <a:latin typeface="+mn-ea"/>
                <a:cs typeface="FGP平成明W3 からたちL"/>
              </a:rPr>
              <a:t>船底に穴が開いて</a:t>
            </a:r>
            <a:r>
              <a:rPr lang="ja-JP" altLang="en-US" sz="900">
                <a:latin typeface="+mn-ea"/>
                <a:cs typeface="FGP平成明W3 からたちL"/>
              </a:rPr>
              <a:t>しまいました。</a:t>
            </a:r>
            <a:r>
              <a:rPr lang="ja-JP" altLang="en-US" sz="900">
                <a:solidFill>
                  <a:srgbClr val="C00000"/>
                </a:solidFill>
                <a:latin typeface="+mn-ea"/>
                <a:cs typeface="FGP平成明W3 からたちL"/>
              </a:rPr>
              <a:t>漁師</a:t>
            </a:r>
            <a:r>
              <a:rPr lang="ja-JP" altLang="en-US" sz="900">
                <a:latin typeface="+mn-ea"/>
                <a:cs typeface="FGP平成明W3 からたちL"/>
              </a:rPr>
              <a:t>が</a:t>
            </a:r>
            <a:r>
              <a:rPr lang="ja-JP" altLang="en-US" sz="900" dirty="0">
                <a:latin typeface="+mn-ea"/>
                <a:cs typeface="FGP平成明W3 からたちL"/>
              </a:rPr>
              <a:t>水を汲み出しても間に合わず、ついに船は沈みかけてしまいます。船頭は、花渕浜の鼻節神社（はなぶしじんじゃ）の方に向かって手を合わせ「鼻節様、どうか助けてください！」と一心に拝みました。すると、今まで勢いよく吹き出していた水がぴたりと止み、船は無事、花渕浜にたどり着くことが</a:t>
            </a:r>
            <a:r>
              <a:rPr lang="ja-JP" altLang="en-US" sz="900">
                <a:latin typeface="+mn-ea"/>
                <a:cs typeface="FGP平成明W3 からたちL"/>
              </a:rPr>
              <a:t>できました。船頭</a:t>
            </a:r>
            <a:r>
              <a:rPr lang="ja-JP" altLang="en-US" sz="900" dirty="0">
                <a:latin typeface="+mn-ea"/>
                <a:cs typeface="FGP平成明W3 からたちL"/>
              </a:rPr>
              <a:t>が船底を見てみると</a:t>
            </a:r>
            <a:r>
              <a:rPr lang="ja-JP" altLang="en-US" sz="900">
                <a:latin typeface="+mn-ea"/>
                <a:cs typeface="FGP平成明W3 からたちL"/>
              </a:rPr>
              <a:t>、なんと、そこには大きなアワビがくっついて、穴を塞いでいました。</a:t>
            </a:r>
            <a:r>
              <a:rPr lang="ja-JP" altLang="en-US" sz="900">
                <a:solidFill>
                  <a:srgbClr val="C00000"/>
                </a:solidFill>
                <a:latin typeface="+mn-ea"/>
                <a:cs typeface="FGP平成明W3 からたちL"/>
              </a:rPr>
              <a:t>欲張りすぎた漁師は改心し、 信心深く、漁でも節度を保つようになりました。</a:t>
            </a:r>
            <a:endParaRPr lang="en-US" altLang="ja-JP" sz="900" dirty="0">
              <a:solidFill>
                <a:srgbClr val="C00000"/>
              </a:solidFill>
              <a:latin typeface="+mn-ea"/>
              <a:cs typeface="FGP平成明W3 からたちL"/>
            </a:endParaRPr>
          </a:p>
          <a:p>
            <a:pPr>
              <a:lnSpc>
                <a:spcPct val="120000"/>
              </a:lnSpc>
            </a:pPr>
            <a:endParaRPr lang="en-US" altLang="ja-JP" sz="900" dirty="0">
              <a:latin typeface="+mn-ea"/>
              <a:cs typeface="FGP平成明W3 からたちL"/>
            </a:endParaRPr>
          </a:p>
          <a:p>
            <a:pPr>
              <a:lnSpc>
                <a:spcPct val="120000"/>
              </a:lnSpc>
            </a:pPr>
            <a:r>
              <a:rPr lang="ja-JP" altLang="en-US" sz="900">
                <a:solidFill>
                  <a:srgbClr val="C00000"/>
                </a:solidFill>
                <a:latin typeface="+mn-ea"/>
                <a:cs typeface="FGP平成明W3 からたちL"/>
              </a:rPr>
              <a:t>　現在も、鼻節神社では、</a:t>
            </a:r>
            <a:r>
              <a:rPr lang="ja-JP" altLang="en-US" sz="900" dirty="0">
                <a:solidFill>
                  <a:srgbClr val="C00000"/>
                </a:solidFill>
                <a:latin typeface="+mn-ea"/>
                <a:cs typeface="FGP平成明W3 からたちL"/>
              </a:rPr>
              <a:t>大根様の近くで獲れたアワビを供え、海の安全と大漁</a:t>
            </a:r>
            <a:r>
              <a:rPr lang="ja-JP" altLang="en-US" sz="900">
                <a:solidFill>
                  <a:srgbClr val="C00000"/>
                </a:solidFill>
                <a:latin typeface="+mn-ea"/>
                <a:cs typeface="FGP平成明W3 からたちL"/>
              </a:rPr>
              <a:t>を祈る祭りが行われ続けています。</a:t>
            </a:r>
            <a:r>
              <a:rPr lang="ja-JP" altLang="en-US" sz="900">
                <a:latin typeface="+mn-ea"/>
                <a:cs typeface="FGP平成明W3 からたちL"/>
              </a:rPr>
              <a:t>。</a:t>
            </a:r>
            <a:endParaRPr lang="ja-JP" altLang="en-US" sz="900" dirty="0">
              <a:latin typeface="+mn-ea"/>
              <a:cs typeface="FGP平成明W3 からたちL"/>
            </a:endParaRPr>
          </a:p>
        </p:txBody>
      </p:sp>
      <p:sp>
        <p:nvSpPr>
          <p:cNvPr id="16" name="正方形/長方形 15"/>
          <p:cNvSpPr/>
          <p:nvPr/>
        </p:nvSpPr>
        <p:spPr>
          <a:xfrm>
            <a:off x="704851" y="179809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8" name="直線コネクタ 17"/>
          <p:cNvCxnSpPr/>
          <p:nvPr/>
        </p:nvCxnSpPr>
        <p:spPr>
          <a:xfrm>
            <a:off x="4953000" y="204255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二等辺三角形 22"/>
          <p:cNvSpPr/>
          <p:nvPr/>
        </p:nvSpPr>
        <p:spPr>
          <a:xfrm flipV="1">
            <a:off x="6519165" y="4494529"/>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2BD18B1-D5D8-4403-8F4B-EDDE19AAA41A}"/>
              </a:ext>
            </a:extLst>
          </p:cNvPr>
          <p:cNvSpPr/>
          <p:nvPr/>
        </p:nvSpPr>
        <p:spPr>
          <a:xfrm>
            <a:off x="704850" y="596403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・町民オペラ「大根明神のアワビ祭り」とや七ヶ浜港と連携した、船の安全のための啓発事業や、漁協での上映会</a:t>
            </a:r>
            <a:endParaRPr lang="en-US" altLang="ja-JP" sz="1200" dirty="0">
              <a:solidFill>
                <a:schemeClr val="tx1"/>
              </a:solidFill>
              <a:latin typeface="+mn-ea"/>
            </a:endParaRPr>
          </a:p>
          <a:p>
            <a:r>
              <a:rPr lang="ja-JP" altLang="en-US" sz="1200" dirty="0">
                <a:solidFill>
                  <a:schemeClr val="tx1"/>
                </a:solidFill>
                <a:latin typeface="+mn-ea"/>
              </a:rPr>
              <a:t>・「アワビを特産にした、海のめぐみを活かした街づくりのシンボルとして、地域おこしツールとしての活用）　</a:t>
            </a:r>
            <a:endParaRPr lang="en-US" altLang="ja-JP" sz="1200" dirty="0">
              <a:solidFill>
                <a:schemeClr val="tx1"/>
              </a:solidFill>
              <a:latin typeface="+mn-ea"/>
            </a:endParaRPr>
          </a:p>
        </p:txBody>
      </p:sp>
      <p:sp>
        <p:nvSpPr>
          <p:cNvPr id="3" name="テキスト ボックス 2">
            <a:extLst>
              <a:ext uri="{FF2B5EF4-FFF2-40B4-BE49-F238E27FC236}">
                <a16:creationId xmlns:a16="http://schemas.microsoft.com/office/drawing/2014/main" id="{0B7EEB6A-12AA-4E9A-B92F-C164CF5A6311}"/>
              </a:ext>
            </a:extLst>
          </p:cNvPr>
          <p:cNvSpPr txBox="1"/>
          <p:nvPr/>
        </p:nvSpPr>
        <p:spPr>
          <a:xfrm>
            <a:off x="5238921" y="2056888"/>
            <a:ext cx="3848558" cy="2215991"/>
          </a:xfrm>
          <a:prstGeom prst="rect">
            <a:avLst/>
          </a:prstGeom>
          <a:noFill/>
        </p:spPr>
        <p:txBody>
          <a:bodyPr wrap="square" rtlCol="0">
            <a:spAutoFit/>
          </a:bodyPr>
          <a:lstStyle/>
          <a:p>
            <a:r>
              <a:rPr lang="ja-JP" altLang="en-US" sz="1200" dirty="0">
                <a:solidFill>
                  <a:srgbClr val="0070C0"/>
                </a:solidFill>
                <a:latin typeface="+mn-ea"/>
              </a:rPr>
              <a:t>①海流と生物</a:t>
            </a:r>
          </a:p>
          <a:p>
            <a:r>
              <a:rPr lang="ja-JP" altLang="en-US" sz="1000" dirty="0">
                <a:latin typeface="+mn-ea"/>
              </a:rPr>
              <a:t>　岩礁など、海底の地形による危険があると同時に、複雑な海底の</a:t>
            </a:r>
            <a:endParaRPr lang="en-US" altLang="ja-JP" sz="1000" dirty="0">
              <a:latin typeface="+mn-ea"/>
            </a:endParaRPr>
          </a:p>
          <a:p>
            <a:r>
              <a:rPr lang="ja-JP" altLang="en-US" sz="1000" dirty="0">
                <a:latin typeface="+mn-ea"/>
              </a:rPr>
              <a:t>　地形が魚礁として豊かな漁場を形成していることを学ぶ。</a:t>
            </a:r>
            <a:endParaRPr lang="en-US" altLang="ja-JP" sz="1000" dirty="0">
              <a:latin typeface="+mn-ea"/>
            </a:endParaRPr>
          </a:p>
          <a:p>
            <a:r>
              <a:rPr lang="ja-JP" altLang="en-US" sz="1200" dirty="0">
                <a:solidFill>
                  <a:srgbClr val="0070C0"/>
                </a:solidFill>
                <a:latin typeface="+mn-ea"/>
              </a:rPr>
              <a:t>②地形と自然災害への備え</a:t>
            </a:r>
          </a:p>
          <a:p>
            <a:r>
              <a:rPr lang="ja-JP" altLang="en-US" sz="1000" dirty="0">
                <a:latin typeface="+mn-ea"/>
              </a:rPr>
              <a:t>　過去の地震や津波などによる地殻変動があったことを知り、地域</a:t>
            </a:r>
            <a:endParaRPr lang="en-US" altLang="ja-JP" sz="1000" dirty="0">
              <a:latin typeface="+mn-ea"/>
            </a:endParaRPr>
          </a:p>
          <a:p>
            <a:r>
              <a:rPr lang="ja-JP" altLang="en-US" sz="1000" dirty="0">
                <a:latin typeface="+mn-ea"/>
              </a:rPr>
              <a:t>　が繰り返し大災害に見舞われてきたことを再確認することができる。</a:t>
            </a:r>
            <a:endParaRPr lang="en-US" altLang="ja-JP" sz="1000" dirty="0">
              <a:latin typeface="+mn-ea"/>
            </a:endParaRPr>
          </a:p>
          <a:p>
            <a:r>
              <a:rPr lang="ja-JP" altLang="en-US" sz="1200" dirty="0">
                <a:solidFill>
                  <a:srgbClr val="0070C0"/>
                </a:solidFill>
                <a:latin typeface="+mn-ea"/>
              </a:rPr>
              <a:t>③地域文化・民俗</a:t>
            </a:r>
            <a:endParaRPr lang="en-US" altLang="ja-JP" sz="1200" dirty="0">
              <a:solidFill>
                <a:srgbClr val="0070C0"/>
              </a:solidFill>
              <a:latin typeface="+mn-ea"/>
            </a:endParaRPr>
          </a:p>
          <a:p>
            <a:r>
              <a:rPr lang="ja-JP" altLang="en-US" sz="1000" dirty="0">
                <a:latin typeface="+mn-ea"/>
              </a:rPr>
              <a:t>　「あわび祭り」という地域の伝統文化を知り、海の恵みに感謝する、太古の人々の祈りが連綿と現在に受け継がれているを学ぶ。</a:t>
            </a:r>
            <a:endParaRPr lang="en-US" altLang="ja-JP" sz="1000" dirty="0">
              <a:latin typeface="+mn-ea"/>
            </a:endParaRPr>
          </a:p>
          <a:p>
            <a:r>
              <a:rPr lang="ja-JP" altLang="en-US" sz="1200" dirty="0">
                <a:solidFill>
                  <a:srgbClr val="0070C0"/>
                </a:solidFill>
                <a:latin typeface="+mn-ea"/>
              </a:rPr>
              <a:t>④地域産業</a:t>
            </a:r>
            <a:endParaRPr lang="en-US" altLang="ja-JP" sz="1200" dirty="0">
              <a:solidFill>
                <a:srgbClr val="0070C0"/>
              </a:solidFill>
              <a:latin typeface="+mn-ea"/>
            </a:endParaRPr>
          </a:p>
          <a:p>
            <a:r>
              <a:rPr lang="ja-JP" altLang="en-US" sz="1000" dirty="0">
                <a:latin typeface="+mn-ea"/>
              </a:rPr>
              <a:t>　地域経済がアワビやウニなどの豊かな海産資源に恵まれていることを再認識し、大きなアワビ＝エゾアワビの種苗生産施設が同町にて</a:t>
            </a:r>
            <a:endParaRPr lang="en-US" altLang="ja-JP" sz="1000" dirty="0">
              <a:latin typeface="+mn-ea"/>
            </a:endParaRPr>
          </a:p>
          <a:p>
            <a:r>
              <a:rPr lang="ja-JP" altLang="en-US" sz="1000" dirty="0">
                <a:latin typeface="+mn-ea"/>
              </a:rPr>
              <a:t>　近年復興整備されたことを、内外に発信する契機となる。</a:t>
            </a:r>
            <a:endParaRPr kumimoji="1" lang="ja-JP" altLang="en-US" sz="1000" dirty="0">
              <a:latin typeface="+mn-ea"/>
            </a:endParaRPr>
          </a:p>
        </p:txBody>
      </p:sp>
      <p:sp>
        <p:nvSpPr>
          <p:cNvPr id="9" name="テキスト ボックス 8"/>
          <p:cNvSpPr txBox="1"/>
          <p:nvPr/>
        </p:nvSpPr>
        <p:spPr>
          <a:xfrm>
            <a:off x="5120383" y="4715880"/>
            <a:ext cx="3967096" cy="861774"/>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latin typeface="+mn-ea"/>
            </a:endParaRPr>
          </a:p>
          <a:p>
            <a:r>
              <a:rPr lang="ja-JP" altLang="en-US" sz="1000" dirty="0">
                <a:latin typeface="+mn-ea"/>
              </a:rPr>
              <a:t>最終的にアワビ祭りが行われ、それが現在も行われていることを取り上げることで、海上の安全を祈願し、アワビに限らず海産資源に恵まれた環境を再認識し、海を大切にする心を育てる。</a:t>
            </a:r>
          </a:p>
        </p:txBody>
      </p:sp>
    </p:spTree>
    <p:extLst>
      <p:ext uri="{BB962C8B-B14F-4D97-AF65-F5344CB8AC3E}">
        <p14:creationId xmlns:p14="http://schemas.microsoft.com/office/powerpoint/2010/main" val="3876610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773662" y="243927"/>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静岡県・焼津市</a:t>
            </a:r>
            <a:endParaRPr lang="en-US" altLang="ja-JP" sz="1600" dirty="0">
              <a:solidFill>
                <a:schemeClr val="bg1"/>
              </a:solidFill>
              <a:latin typeface="+mn-ea"/>
            </a:endParaRPr>
          </a:p>
        </p:txBody>
      </p:sp>
      <p:sp>
        <p:nvSpPr>
          <p:cNvPr id="6" name="正方形/長方形 5"/>
          <p:cNvSpPr/>
          <p:nvPr/>
        </p:nvSpPr>
        <p:spPr>
          <a:xfrm>
            <a:off x="704850" y="243928"/>
            <a:ext cx="5969679" cy="72328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a:t>
            </a:r>
            <a:endParaRPr lang="en-US" altLang="ja-JP" sz="1000" dirty="0">
              <a:solidFill>
                <a:schemeClr val="tx1"/>
              </a:solidFill>
              <a:latin typeface="+mn-ea"/>
            </a:endParaRPr>
          </a:p>
          <a:p>
            <a:r>
              <a:rPr lang="en-US" altLang="ja-JP" sz="2400" dirty="0">
                <a:solidFill>
                  <a:schemeClr val="tx1"/>
                </a:solidFill>
                <a:latin typeface="+mn-ea"/>
              </a:rPr>
              <a:t>	</a:t>
            </a:r>
            <a:r>
              <a:rPr lang="ja-JP" altLang="en-US" sz="2400" dirty="0">
                <a:solidFill>
                  <a:schemeClr val="tx1"/>
                </a:solidFill>
              </a:rPr>
              <a:t>甚助さんの板子</a:t>
            </a:r>
            <a:endParaRPr kumimoji="1" lang="ja-JP" altLang="en-US" sz="2400" dirty="0">
              <a:solidFill>
                <a:schemeClr val="tx1"/>
              </a:solidFill>
              <a:latin typeface="+mn-ea"/>
            </a:endParaRPr>
          </a:p>
        </p:txBody>
      </p:sp>
      <p:sp>
        <p:nvSpPr>
          <p:cNvPr id="7" name="正方形/長方形 6"/>
          <p:cNvSpPr/>
          <p:nvPr/>
        </p:nvSpPr>
        <p:spPr>
          <a:xfrm>
            <a:off x="6773661" y="733182"/>
            <a:ext cx="2464002" cy="23403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n-ea"/>
              </a:rPr>
              <a:t>(</a:t>
            </a:r>
            <a:r>
              <a:rPr lang="ja-JP" altLang="en-US" sz="1200" dirty="0">
                <a:solidFill>
                  <a:schemeClr val="tx1"/>
                </a:solidFill>
                <a:latin typeface="+mn-ea"/>
              </a:rPr>
              <a:t>株</a:t>
            </a:r>
            <a:r>
              <a:rPr lang="en-US" altLang="ja-JP" sz="1200" dirty="0">
                <a:solidFill>
                  <a:schemeClr val="tx1"/>
                </a:solidFill>
                <a:latin typeface="+mn-ea"/>
              </a:rPr>
              <a:t>)</a:t>
            </a:r>
            <a:r>
              <a:rPr lang="ja-JP" altLang="en-US" sz="1200" dirty="0">
                <a:solidFill>
                  <a:schemeClr val="tx1"/>
                </a:solidFill>
                <a:latin typeface="+mn-ea"/>
              </a:rPr>
              <a:t>テレビ静岡</a:t>
            </a:r>
            <a:endParaRPr lang="en-US" altLang="ja-JP" sz="1200" dirty="0">
              <a:solidFill>
                <a:schemeClr val="tx1"/>
              </a:solidFill>
              <a:latin typeface="+mn-ea"/>
            </a:endParaRPr>
          </a:p>
        </p:txBody>
      </p:sp>
      <p:sp>
        <p:nvSpPr>
          <p:cNvPr id="8" name="正方形/長方形 7"/>
          <p:cNvSpPr/>
          <p:nvPr/>
        </p:nvSpPr>
        <p:spPr>
          <a:xfrm>
            <a:off x="704850" y="1070911"/>
            <a:ext cx="8532813" cy="62125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a:t>
            </a:r>
            <a:endParaRPr lang="en-US" altLang="ja-JP" sz="1000" dirty="0">
              <a:solidFill>
                <a:schemeClr val="tx1"/>
              </a:solidFill>
              <a:latin typeface="+mn-ea"/>
            </a:endParaRPr>
          </a:p>
          <a:p>
            <a:r>
              <a:rPr lang="en-US" altLang="ja-JP" sz="1000" dirty="0">
                <a:solidFill>
                  <a:schemeClr val="tx1"/>
                </a:solidFill>
                <a:latin typeface="+mn-ea"/>
              </a:rPr>
              <a:t>	</a:t>
            </a:r>
            <a:r>
              <a:rPr lang="ja-JP" altLang="en-US" sz="1600" b="1" dirty="0">
                <a:solidFill>
                  <a:srgbClr val="0070C0"/>
                </a:solidFill>
                <a:latin typeface="+mn-ea"/>
              </a:rPr>
              <a:t>海のそなえ</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14" name="テキスト ボックス 13"/>
          <p:cNvSpPr txBox="1"/>
          <p:nvPr/>
        </p:nvSpPr>
        <p:spPr>
          <a:xfrm>
            <a:off x="1113039" y="2056888"/>
            <a:ext cx="3577700" cy="3892861"/>
          </a:xfrm>
          <a:prstGeom prst="rect">
            <a:avLst/>
          </a:prstGeom>
          <a:noFill/>
        </p:spPr>
        <p:txBody>
          <a:bodyPr wrap="square" rtlCol="0">
            <a:spAutoFit/>
          </a:bodyPr>
          <a:lstStyle/>
          <a:p>
            <a:pPr>
              <a:lnSpc>
                <a:spcPct val="120000"/>
              </a:lnSpc>
            </a:pPr>
            <a:r>
              <a:rPr lang="ja-JP" altLang="en-US" sz="900" dirty="0">
                <a:solidFill>
                  <a:schemeClr val="accent6">
                    <a:lumMod val="50000"/>
                  </a:schemeClr>
                </a:solidFill>
                <a:latin typeface="+mn-ea"/>
              </a:rPr>
              <a:t>　</a:t>
            </a:r>
            <a:r>
              <a:rPr lang="ja-JP" altLang="en-US" sz="900" dirty="0">
                <a:solidFill>
                  <a:srgbClr val="C00000"/>
                </a:solidFill>
                <a:latin typeface="+mn-ea"/>
              </a:rPr>
              <a:t>甚助は日頃から小川のお地蔵様に手を合わせる信心深い青年だった。甚助は天気を予想するのが得意だった。この特技は、焼津の船乗りたちに重宝された。ある日、甚助は、焼津から讃岐へ向けて出航する船に乗ることになった。甚助は天気が荒れることを予見して、船頭に進言したが、一刻も早く荷を届けなければならなかった船は出港した。</a:t>
            </a:r>
          </a:p>
          <a:p>
            <a:pPr>
              <a:lnSpc>
                <a:spcPct val="120000"/>
              </a:lnSpc>
            </a:pPr>
            <a:endParaRPr lang="en-US" altLang="ja-JP" sz="900" dirty="0">
              <a:solidFill>
                <a:srgbClr val="C00000"/>
              </a:solidFill>
              <a:latin typeface="+mn-ea"/>
            </a:endParaRPr>
          </a:p>
          <a:p>
            <a:pPr>
              <a:lnSpc>
                <a:spcPct val="120000"/>
              </a:lnSpc>
            </a:pPr>
            <a:r>
              <a:rPr lang="ja-JP" altLang="en-US" sz="900" dirty="0">
                <a:solidFill>
                  <a:srgbClr val="C00000"/>
                </a:solidFill>
                <a:latin typeface="+mn-ea"/>
              </a:rPr>
              <a:t>　船が沖を航海していると、甚助の言う通り、天候が荒れ始めた。船は台風に遭遇してしまったのだ。激しい荒波に揉まれ、船は砕け、船乗りたちは全員、海に投げ出されてしまった。甚助は、板子にしがみつき、荒波に耐え続けた。いつの間にか仲間たちの姿は見えなくなっていた。</a:t>
            </a:r>
            <a:endParaRPr lang="en-US" altLang="ja-JP" sz="900" dirty="0">
              <a:solidFill>
                <a:srgbClr val="C00000"/>
              </a:solidFill>
              <a:latin typeface="+mn-ea"/>
            </a:endParaRPr>
          </a:p>
          <a:p>
            <a:pPr>
              <a:lnSpc>
                <a:spcPct val="120000"/>
              </a:lnSpc>
            </a:pPr>
            <a:endParaRPr lang="ja-JP" altLang="en-US" sz="900" dirty="0">
              <a:solidFill>
                <a:srgbClr val="C00000"/>
              </a:solidFill>
              <a:latin typeface="+mn-ea"/>
            </a:endParaRPr>
          </a:p>
          <a:p>
            <a:pPr>
              <a:lnSpc>
                <a:spcPct val="120000"/>
              </a:lnSpc>
            </a:pPr>
            <a:r>
              <a:rPr lang="ja-JP" altLang="en-US" sz="900" dirty="0">
                <a:solidFill>
                  <a:srgbClr val="C00000"/>
                </a:solidFill>
                <a:latin typeface="+mn-ea"/>
              </a:rPr>
              <a:t>　真っ暗闇の中で、板にしがみつき、大海を漂っている甚助。心細く、死をも覚悟していると、目の前に仲間たちの姿が浮かび上がる。だが、皆はまるで、陸地にいるように海面に立っている。そして、あるものは、甚助の名を呼び続け、ある者は怒っている。皆、幽霊のようだ。ある者が、</a:t>
            </a:r>
            <a:r>
              <a:rPr lang="en-US" altLang="ja-JP" sz="900" dirty="0">
                <a:solidFill>
                  <a:srgbClr val="C00000"/>
                </a:solidFill>
                <a:latin typeface="+mn-ea"/>
              </a:rPr>
              <a:t>『</a:t>
            </a:r>
            <a:r>
              <a:rPr lang="ja-JP" altLang="en-US" sz="900" dirty="0">
                <a:solidFill>
                  <a:srgbClr val="C00000"/>
                </a:solidFill>
                <a:latin typeface="+mn-ea"/>
              </a:rPr>
              <a:t>甚助よ、念仏を唱えろ</a:t>
            </a:r>
            <a:r>
              <a:rPr lang="en-US" altLang="ja-JP" sz="900" dirty="0">
                <a:solidFill>
                  <a:srgbClr val="C00000"/>
                </a:solidFill>
                <a:latin typeface="+mn-ea"/>
              </a:rPr>
              <a:t>』</a:t>
            </a:r>
            <a:r>
              <a:rPr lang="ja-JP" altLang="en-US" sz="900" dirty="0">
                <a:solidFill>
                  <a:srgbClr val="C00000"/>
                </a:solidFill>
                <a:latin typeface="+mn-ea"/>
              </a:rPr>
              <a:t>と言うので、甚助が念仏を唱え始めると、足に激しい痛みを感じた。その瞬間、甚助は目を覚ました。甚助は力尽きて、もうろうとしていたところ、クラゲに刺された痛みから、意識を取り戻したのだった。もしも、眠ってしまっていたら、きっと助からなかっただろう。</a:t>
            </a:r>
            <a:endParaRPr lang="en-US" altLang="ja-JP" sz="900" dirty="0">
              <a:solidFill>
                <a:srgbClr val="C00000"/>
              </a:solidFill>
              <a:latin typeface="+mn-ea"/>
            </a:endParaRPr>
          </a:p>
          <a:p>
            <a:pPr>
              <a:lnSpc>
                <a:spcPct val="120000"/>
              </a:lnSpc>
            </a:pPr>
            <a:endParaRPr lang="en-US" altLang="ja-JP" sz="900" dirty="0">
              <a:solidFill>
                <a:srgbClr val="C00000"/>
              </a:solidFill>
              <a:latin typeface="+mn-ea"/>
            </a:endParaRPr>
          </a:p>
          <a:p>
            <a:pPr>
              <a:lnSpc>
                <a:spcPct val="120000"/>
              </a:lnSpc>
            </a:pPr>
            <a:r>
              <a:rPr lang="ja-JP" altLang="en-US" sz="900" dirty="0">
                <a:solidFill>
                  <a:srgbClr val="C00000"/>
                </a:solidFill>
                <a:latin typeface="+mn-ea"/>
              </a:rPr>
              <a:t>　陸を目指して泳ぎ続けた甚助は、大きな船に助けられ、たった一人の生還者となった。甚助は、日々、小川のお地蔵様にお参りと、天気が悪いときの仲間への忠告を欠かさない。</a:t>
            </a:r>
            <a:endParaRPr lang="en-US" altLang="ja-JP" sz="900" dirty="0">
              <a:solidFill>
                <a:srgbClr val="C00000"/>
              </a:solidFill>
              <a:latin typeface="+mn-ea"/>
            </a:endParaRPr>
          </a:p>
        </p:txBody>
      </p:sp>
      <p:sp>
        <p:nvSpPr>
          <p:cNvPr id="16" name="正方形/長方形 15"/>
          <p:cNvSpPr/>
          <p:nvPr/>
        </p:nvSpPr>
        <p:spPr>
          <a:xfrm>
            <a:off x="704851" y="179809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8" name="直線コネクタ 17"/>
          <p:cNvCxnSpPr/>
          <p:nvPr/>
        </p:nvCxnSpPr>
        <p:spPr>
          <a:xfrm>
            <a:off x="4953000" y="204255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二等辺三角形 22"/>
          <p:cNvSpPr/>
          <p:nvPr/>
        </p:nvSpPr>
        <p:spPr>
          <a:xfrm flipV="1">
            <a:off x="6595363" y="4215389"/>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2BD18B1-D5D8-4403-8F4B-EDDE19AAA41A}"/>
              </a:ext>
            </a:extLst>
          </p:cNvPr>
          <p:cNvSpPr/>
          <p:nvPr/>
        </p:nvSpPr>
        <p:spPr>
          <a:xfrm>
            <a:off x="704850" y="596403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・小泉八雲記念館における学びの教材としての上映と活用（記念館は小泉八雲氏の子孫が運営されており、今回も協力的）</a:t>
            </a:r>
            <a:endParaRPr lang="en-US" altLang="ja-JP" sz="1200" dirty="0">
              <a:solidFill>
                <a:schemeClr val="tx1"/>
              </a:solidFill>
              <a:latin typeface="+mn-ea"/>
            </a:endParaRPr>
          </a:p>
          <a:p>
            <a:r>
              <a:rPr lang="ja-JP" altLang="en-US" sz="1200" dirty="0">
                <a:solidFill>
                  <a:schemeClr val="tx1"/>
                </a:solidFill>
                <a:latin typeface="+mn-ea"/>
              </a:rPr>
              <a:t>・浜当目海水浴場（期間中はライフセーバー常駐）での啓発ツールや、上映、ライフセーバーによる講習会での活用</a:t>
            </a:r>
            <a:endParaRPr lang="en-US" altLang="ja-JP" sz="1200" dirty="0">
              <a:solidFill>
                <a:schemeClr val="tx1"/>
              </a:solidFill>
              <a:latin typeface="+mn-ea"/>
            </a:endParaRPr>
          </a:p>
        </p:txBody>
      </p:sp>
      <p:sp>
        <p:nvSpPr>
          <p:cNvPr id="3" name="テキスト ボックス 2">
            <a:extLst>
              <a:ext uri="{FF2B5EF4-FFF2-40B4-BE49-F238E27FC236}">
                <a16:creationId xmlns:a16="http://schemas.microsoft.com/office/drawing/2014/main" id="{0B7EEB6A-12AA-4E9A-B92F-C164CF5A6311}"/>
              </a:ext>
            </a:extLst>
          </p:cNvPr>
          <p:cNvSpPr txBox="1"/>
          <p:nvPr/>
        </p:nvSpPr>
        <p:spPr>
          <a:xfrm>
            <a:off x="5238920" y="2056888"/>
            <a:ext cx="3996521" cy="2031325"/>
          </a:xfrm>
          <a:prstGeom prst="rect">
            <a:avLst/>
          </a:prstGeom>
          <a:noFill/>
        </p:spPr>
        <p:txBody>
          <a:bodyPr wrap="square" rtlCol="0">
            <a:spAutoFit/>
          </a:bodyPr>
          <a:lstStyle/>
          <a:p>
            <a:r>
              <a:rPr lang="ja-JP" altLang="en-US" sz="1200" dirty="0">
                <a:solidFill>
                  <a:srgbClr val="0070C0"/>
                </a:solidFill>
                <a:latin typeface="+mn-ea"/>
              </a:rPr>
              <a:t>①水難への対処</a:t>
            </a:r>
          </a:p>
          <a:p>
            <a:r>
              <a:rPr lang="ja-JP" altLang="en-US" sz="1000" dirty="0">
                <a:latin typeface="+mn-ea"/>
              </a:rPr>
              <a:t>　水難事故への備えや身の安全の確保など、海の危険に備える具体</a:t>
            </a:r>
            <a:endParaRPr lang="en-US" altLang="ja-JP" sz="1000" dirty="0">
              <a:latin typeface="+mn-ea"/>
            </a:endParaRPr>
          </a:p>
          <a:p>
            <a:r>
              <a:rPr lang="ja-JP" altLang="en-US" sz="1000" dirty="0">
                <a:latin typeface="+mn-ea"/>
              </a:rPr>
              <a:t>　策を学ぶきっかけとする</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②地域文化・民俗</a:t>
            </a:r>
          </a:p>
          <a:p>
            <a:r>
              <a:rPr lang="ja-JP" altLang="en-US" sz="1000" dirty="0">
                <a:latin typeface="+mn-ea"/>
              </a:rPr>
              <a:t>　小泉八雲作「漂流」の原作であることから、地域を題材とした文学に触　　</a:t>
            </a:r>
            <a:endParaRPr lang="en-US" altLang="ja-JP" sz="1000" dirty="0">
              <a:latin typeface="+mn-ea"/>
            </a:endParaRPr>
          </a:p>
          <a:p>
            <a:r>
              <a:rPr lang="ja-JP" altLang="en-US" sz="1000" dirty="0">
                <a:latin typeface="+mn-ea"/>
              </a:rPr>
              <a:t>　れ、文化的な教養の醸成を図る。</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③海とともに生きてきた人々の知恵</a:t>
            </a:r>
            <a:endParaRPr lang="en-US" altLang="ja-JP" sz="1200" dirty="0">
              <a:solidFill>
                <a:srgbClr val="0070C0"/>
              </a:solidFill>
              <a:latin typeface="+mn-ea"/>
            </a:endParaRPr>
          </a:p>
          <a:p>
            <a:r>
              <a:rPr lang="ja-JP" altLang="en-US" sz="1000" dirty="0">
                <a:latin typeface="+mn-ea"/>
              </a:rPr>
              <a:t>　この民話から、災害、災難に合ったもの同士が励ましあう、連帯の姿勢、とりわけ、死んでもなお、仲間に生きていてほしいと願う仲間たちの強い意志を感じ取る</a:t>
            </a:r>
            <a:endParaRPr lang="en-US" altLang="ja-JP" sz="1000" dirty="0">
              <a:latin typeface="+mn-ea"/>
            </a:endParaRPr>
          </a:p>
        </p:txBody>
      </p:sp>
      <p:sp>
        <p:nvSpPr>
          <p:cNvPr id="12" name="テキスト ボックス 11"/>
          <p:cNvSpPr txBox="1"/>
          <p:nvPr/>
        </p:nvSpPr>
        <p:spPr>
          <a:xfrm>
            <a:off x="5162718" y="4571941"/>
            <a:ext cx="3967096" cy="707886"/>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latin typeface="+mn-ea"/>
            </a:endParaRPr>
          </a:p>
          <a:p>
            <a:r>
              <a:rPr lang="ja-JP" altLang="en-US" sz="1000" dirty="0">
                <a:latin typeface="+mn-ea"/>
              </a:rPr>
              <a:t>台風や津波などの自然災害が起きた時の対処の仕方や精神力を学び、最終的に一人だけが助かることで、より海</a:t>
            </a:r>
            <a:r>
              <a:rPr lang="ja-JP" altLang="en-US" sz="1000">
                <a:latin typeface="+mn-ea"/>
              </a:rPr>
              <a:t>の怖さを</a:t>
            </a:r>
            <a:r>
              <a:rPr lang="ja-JP" altLang="en-US" sz="1000" dirty="0">
                <a:latin typeface="+mn-ea"/>
              </a:rPr>
              <a:t>感じられる展開に。</a:t>
            </a:r>
            <a:endParaRPr lang="en-US" altLang="ja-JP" sz="1000" dirty="0">
              <a:latin typeface="+mn-ea"/>
            </a:endParaRPr>
          </a:p>
        </p:txBody>
      </p:sp>
    </p:spTree>
    <p:extLst>
      <p:ext uri="{BB962C8B-B14F-4D97-AF65-F5344CB8AC3E}">
        <p14:creationId xmlns:p14="http://schemas.microsoft.com/office/powerpoint/2010/main" val="3936523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773662" y="243927"/>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愛媛県・松山市</a:t>
            </a:r>
            <a:endParaRPr lang="en-US" altLang="ja-JP" sz="1600" dirty="0">
              <a:solidFill>
                <a:schemeClr val="bg1"/>
              </a:solidFill>
              <a:latin typeface="+mn-ea"/>
            </a:endParaRPr>
          </a:p>
        </p:txBody>
      </p:sp>
      <p:sp>
        <p:nvSpPr>
          <p:cNvPr id="6" name="正方形/長方形 5"/>
          <p:cNvSpPr/>
          <p:nvPr/>
        </p:nvSpPr>
        <p:spPr>
          <a:xfrm>
            <a:off x="704850" y="243928"/>
            <a:ext cx="5969679" cy="72328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a:t>
            </a:r>
            <a:endParaRPr lang="en-US" altLang="ja-JP" sz="1000" dirty="0">
              <a:solidFill>
                <a:schemeClr val="tx1"/>
              </a:solidFill>
              <a:latin typeface="+mn-ea"/>
            </a:endParaRPr>
          </a:p>
          <a:p>
            <a:r>
              <a:rPr lang="en-US" altLang="ja-JP" sz="2400" dirty="0">
                <a:solidFill>
                  <a:schemeClr val="tx1"/>
                </a:solidFill>
                <a:latin typeface="+mn-ea"/>
              </a:rPr>
              <a:t>	</a:t>
            </a:r>
            <a:r>
              <a:rPr lang="ja-JP" altLang="en-US" sz="2400" dirty="0">
                <a:solidFill>
                  <a:schemeClr val="tx1"/>
                </a:solidFill>
              </a:rPr>
              <a:t>おたるがした</a:t>
            </a:r>
            <a:endParaRPr kumimoji="1" lang="ja-JP" altLang="en-US" sz="2400" dirty="0">
              <a:solidFill>
                <a:schemeClr val="tx1"/>
              </a:solidFill>
              <a:latin typeface="+mn-ea"/>
            </a:endParaRPr>
          </a:p>
        </p:txBody>
      </p:sp>
      <p:sp>
        <p:nvSpPr>
          <p:cNvPr id="7" name="正方形/長方形 6"/>
          <p:cNvSpPr/>
          <p:nvPr/>
        </p:nvSpPr>
        <p:spPr>
          <a:xfrm>
            <a:off x="6773661" y="733182"/>
            <a:ext cx="2464002" cy="23403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n-ea"/>
              </a:rPr>
              <a:t>南海放送</a:t>
            </a:r>
            <a:r>
              <a:rPr lang="en-US" altLang="ja-JP" sz="1200" dirty="0">
                <a:solidFill>
                  <a:schemeClr val="tx1"/>
                </a:solidFill>
                <a:latin typeface="+mn-ea"/>
              </a:rPr>
              <a:t>(</a:t>
            </a:r>
            <a:r>
              <a:rPr lang="ja-JP" altLang="en-US" sz="1200" dirty="0">
                <a:solidFill>
                  <a:schemeClr val="tx1"/>
                </a:solidFill>
                <a:latin typeface="+mn-ea"/>
              </a:rPr>
              <a:t>株</a:t>
            </a:r>
            <a:r>
              <a:rPr lang="en-US" altLang="ja-JP" sz="1200" dirty="0">
                <a:solidFill>
                  <a:schemeClr val="tx1"/>
                </a:solidFill>
                <a:latin typeface="+mn-ea"/>
              </a:rPr>
              <a:t>)</a:t>
            </a:r>
          </a:p>
        </p:txBody>
      </p:sp>
      <p:sp>
        <p:nvSpPr>
          <p:cNvPr id="8" name="正方形/長方形 7"/>
          <p:cNvSpPr/>
          <p:nvPr/>
        </p:nvSpPr>
        <p:spPr>
          <a:xfrm>
            <a:off x="704850" y="1070911"/>
            <a:ext cx="8532813" cy="62125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a:t>
            </a:r>
            <a:endParaRPr lang="en-US" altLang="ja-JP" sz="1000" dirty="0">
              <a:solidFill>
                <a:schemeClr val="tx1"/>
              </a:solidFill>
              <a:latin typeface="+mn-ea"/>
            </a:endParaRPr>
          </a:p>
          <a:p>
            <a:r>
              <a:rPr lang="en-US" altLang="ja-JP" sz="1000" dirty="0">
                <a:solidFill>
                  <a:schemeClr val="tx1"/>
                </a:solidFill>
                <a:latin typeface="+mn-ea"/>
              </a:rPr>
              <a:t>	</a:t>
            </a:r>
            <a:r>
              <a:rPr lang="ja-JP" altLang="en-US" sz="1600" b="1" dirty="0">
                <a:solidFill>
                  <a:srgbClr val="0070C0"/>
                </a:solidFill>
                <a:latin typeface="+mn-ea"/>
              </a:rPr>
              <a:t>災害と復興</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14" name="テキスト ボックス 13"/>
          <p:cNvSpPr txBox="1"/>
          <p:nvPr/>
        </p:nvSpPr>
        <p:spPr>
          <a:xfrm>
            <a:off x="1113039" y="2056888"/>
            <a:ext cx="3577700" cy="3560462"/>
          </a:xfrm>
          <a:prstGeom prst="rect">
            <a:avLst/>
          </a:prstGeom>
          <a:noFill/>
        </p:spPr>
        <p:txBody>
          <a:bodyPr wrap="square" rtlCol="0">
            <a:spAutoFit/>
          </a:bodyPr>
          <a:lstStyle/>
          <a:p>
            <a:pPr>
              <a:lnSpc>
                <a:spcPct val="120000"/>
              </a:lnSpc>
            </a:pPr>
            <a:r>
              <a:rPr lang="ja-JP" altLang="en-US" sz="900" dirty="0">
                <a:latin typeface="+mn-ea"/>
              </a:rPr>
              <a:t>　昔むかし、ある日の夕方、ゴーッという地鳴りと共に、島がグラグラ揺れました。長老が「山へ逃げろ。津波じゃ～！」と言うと、村人たちは、ひとり残らず、みな山へ逃げました。そのすぐ後に、海がむくむくともりあがり、たちまち村をのみ込んで</a:t>
            </a:r>
            <a:r>
              <a:rPr lang="ja-JP" altLang="en-US" sz="900">
                <a:latin typeface="+mn-ea"/>
              </a:rPr>
              <a:t>しまいました</a:t>
            </a:r>
            <a:r>
              <a:rPr lang="ja-JP" altLang="en-US" sz="900">
                <a:solidFill>
                  <a:srgbClr val="C00000"/>
                </a:solidFill>
                <a:latin typeface="+mn-ea"/>
              </a:rPr>
              <a:t>。村人たちは、長老の言う通り、全員が急いで逃げたので、誰一人として死なずにすみました。</a:t>
            </a:r>
            <a:endParaRPr lang="ja-JP" altLang="en-US" sz="900" dirty="0">
              <a:solidFill>
                <a:srgbClr val="C00000"/>
              </a:solidFill>
              <a:latin typeface="+mn-ea"/>
            </a:endParaRPr>
          </a:p>
          <a:p>
            <a:pPr>
              <a:lnSpc>
                <a:spcPct val="120000"/>
              </a:lnSpc>
            </a:pPr>
            <a:endParaRPr lang="ja-JP" altLang="en-US" sz="900" dirty="0">
              <a:solidFill>
                <a:srgbClr val="C00000"/>
              </a:solidFill>
              <a:latin typeface="+mn-ea"/>
            </a:endParaRPr>
          </a:p>
          <a:p>
            <a:pPr>
              <a:lnSpc>
                <a:spcPct val="120000"/>
              </a:lnSpc>
            </a:pPr>
            <a:r>
              <a:rPr lang="ja-JP" altLang="en-US" sz="900">
                <a:solidFill>
                  <a:srgbClr val="C00000"/>
                </a:solidFill>
                <a:latin typeface="+mn-ea"/>
              </a:rPr>
              <a:t>　命は</a:t>
            </a:r>
            <a:r>
              <a:rPr lang="ja-JP" altLang="en-US" sz="900" dirty="0">
                <a:solidFill>
                  <a:srgbClr val="C00000"/>
                </a:solidFill>
                <a:latin typeface="+mn-ea"/>
              </a:rPr>
              <a:t>助かりましたが、</a:t>
            </a:r>
            <a:r>
              <a:rPr lang="ja-JP" altLang="en-US" sz="900">
                <a:solidFill>
                  <a:srgbClr val="C00000"/>
                </a:solidFill>
                <a:latin typeface="+mn-ea"/>
              </a:rPr>
              <a:t>家はこわれ</a:t>
            </a:r>
            <a:r>
              <a:rPr lang="ja-JP" altLang="en-US" sz="900" dirty="0">
                <a:solidFill>
                  <a:srgbClr val="C00000"/>
                </a:solidFill>
                <a:latin typeface="+mn-ea"/>
              </a:rPr>
              <a:t>、畑</a:t>
            </a:r>
            <a:r>
              <a:rPr lang="ja-JP" altLang="en-US" sz="900">
                <a:solidFill>
                  <a:srgbClr val="C00000"/>
                </a:solidFill>
                <a:latin typeface="+mn-ea"/>
              </a:rPr>
              <a:t>も流されて、村にはガレキが散乱しています。</a:t>
            </a:r>
            <a:r>
              <a:rPr lang="ja-JP" altLang="en-US" sz="900">
                <a:latin typeface="+mn-ea"/>
              </a:rPr>
              <a:t>大人</a:t>
            </a:r>
            <a:r>
              <a:rPr lang="ja-JP" altLang="en-US" sz="900" dirty="0">
                <a:latin typeface="+mn-ea"/>
              </a:rPr>
              <a:t>たちが途方にくれていると、突然、子供たちが笑い出しました。「こんな時に、笑うとは何事じゃ」と、怒った村人たちが集まると、そこには、人間の物とは思えない、大きな「樽」が転がって</a:t>
            </a:r>
            <a:r>
              <a:rPr lang="ja-JP" altLang="en-US" sz="900">
                <a:latin typeface="+mn-ea"/>
              </a:rPr>
              <a:t>います。「</a:t>
            </a:r>
            <a:r>
              <a:rPr lang="ja-JP" altLang="en-US" sz="900" dirty="0">
                <a:latin typeface="+mn-ea"/>
              </a:rPr>
              <a:t>なんじゃこりゃ？　津波でわしらのものは何も残らんかったのに、こげん大きな樽がひとつだけあるぞ」と、誰かが言いました。すると、長老が「こりゃ、きっと、トンマの巨人の忘れ物じゃ」と、言いました。「そりゃええわい！」と、一人の村人が笑い出し、それにつられて、村人たちは、いつの間にか全員で「わっはっはっはっ」と、涙を流しながら笑いました。大声で笑うと、不思議と勇気が湧いて</a:t>
            </a:r>
            <a:r>
              <a:rPr lang="ja-JP" altLang="en-US" sz="900">
                <a:latin typeface="+mn-ea"/>
              </a:rPr>
              <a:t>きます。　</a:t>
            </a:r>
            <a:r>
              <a:rPr lang="ja-JP" altLang="en-US" sz="900">
                <a:solidFill>
                  <a:srgbClr val="C00000"/>
                </a:solidFill>
                <a:latin typeface="+mn-ea"/>
              </a:rPr>
              <a:t>畑はなくなりましたが、人々が食べ物に困ることはありませんでした。豊かな海の恵みにより、村人たちは力を得て、村の再建のため、働くことができました。</a:t>
            </a:r>
            <a:endParaRPr lang="en-US" altLang="ja-JP" sz="900" dirty="0">
              <a:solidFill>
                <a:srgbClr val="C00000"/>
              </a:solidFill>
              <a:latin typeface="+mn-ea"/>
            </a:endParaRPr>
          </a:p>
          <a:p>
            <a:pPr>
              <a:lnSpc>
                <a:spcPct val="120000"/>
              </a:lnSpc>
            </a:pPr>
            <a:endParaRPr lang="ja-JP" altLang="en-US" sz="900" dirty="0">
              <a:latin typeface="+mn-ea"/>
            </a:endParaRPr>
          </a:p>
          <a:p>
            <a:pPr>
              <a:lnSpc>
                <a:spcPct val="120000"/>
              </a:lnSpc>
            </a:pPr>
            <a:r>
              <a:rPr lang="ja-JP" altLang="en-US" sz="900">
                <a:latin typeface="+mn-ea"/>
              </a:rPr>
              <a:t>　やがて新しい</a:t>
            </a:r>
            <a:r>
              <a:rPr lang="ja-JP" altLang="en-US" sz="900" dirty="0">
                <a:latin typeface="+mn-ea"/>
              </a:rPr>
              <a:t>村ができました。樽のあったと言われる場所は、今も「おたるがした」と呼ばれて</a:t>
            </a:r>
            <a:r>
              <a:rPr lang="ja-JP" altLang="en-US" sz="900">
                <a:latin typeface="+mn-ea"/>
              </a:rPr>
              <a:t>います。</a:t>
            </a:r>
            <a:endParaRPr lang="en-US" altLang="ja-JP" sz="900" dirty="0">
              <a:latin typeface="+mn-ea"/>
            </a:endParaRPr>
          </a:p>
        </p:txBody>
      </p:sp>
      <p:sp>
        <p:nvSpPr>
          <p:cNvPr id="16" name="正方形/長方形 15"/>
          <p:cNvSpPr/>
          <p:nvPr/>
        </p:nvSpPr>
        <p:spPr>
          <a:xfrm>
            <a:off x="704851" y="179809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8" name="直線コネクタ 17"/>
          <p:cNvCxnSpPr/>
          <p:nvPr/>
        </p:nvCxnSpPr>
        <p:spPr>
          <a:xfrm>
            <a:off x="4953000" y="204255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二等辺三角形 22"/>
          <p:cNvSpPr/>
          <p:nvPr/>
        </p:nvSpPr>
        <p:spPr>
          <a:xfrm flipV="1">
            <a:off x="6620764" y="4623484"/>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2BD18B1-D5D8-4403-8F4B-EDDE19AAA41A}"/>
              </a:ext>
            </a:extLst>
          </p:cNvPr>
          <p:cNvSpPr/>
          <p:nvPr/>
        </p:nvSpPr>
        <p:spPr>
          <a:xfrm>
            <a:off x="704850" y="596403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・松山から瀬戸内海の各島や広島を結ぶフェリーや待合所での上映、日常的に船にのる文化圏の住民への啓発。</a:t>
            </a:r>
            <a:br>
              <a:rPr lang="en-US" altLang="ja-JP" sz="1200" dirty="0">
                <a:solidFill>
                  <a:schemeClr val="tx1"/>
                </a:solidFill>
                <a:latin typeface="+mn-ea"/>
              </a:rPr>
            </a:br>
            <a:r>
              <a:rPr lang="ja-JP" altLang="en-US" sz="1200" dirty="0">
                <a:solidFill>
                  <a:schemeClr val="tx1"/>
                </a:solidFill>
                <a:latin typeface="+mn-ea"/>
              </a:rPr>
              <a:t>・昨年の西日本豪雨で被災したエリアでもあるので、そなえと災害対策の啓発ツールとしての活用。</a:t>
            </a:r>
            <a:endParaRPr lang="en-US" altLang="ja-JP" sz="1200" dirty="0">
              <a:solidFill>
                <a:schemeClr val="tx1"/>
              </a:solidFill>
              <a:latin typeface="+mn-ea"/>
            </a:endParaRPr>
          </a:p>
        </p:txBody>
      </p:sp>
      <p:sp>
        <p:nvSpPr>
          <p:cNvPr id="3" name="テキスト ボックス 2">
            <a:extLst>
              <a:ext uri="{FF2B5EF4-FFF2-40B4-BE49-F238E27FC236}">
                <a16:creationId xmlns:a16="http://schemas.microsoft.com/office/drawing/2014/main" id="{0B7EEB6A-12AA-4E9A-B92F-C164CF5A6311}"/>
              </a:ext>
            </a:extLst>
          </p:cNvPr>
          <p:cNvSpPr txBox="1"/>
          <p:nvPr/>
        </p:nvSpPr>
        <p:spPr>
          <a:xfrm>
            <a:off x="5238920" y="2056888"/>
            <a:ext cx="3962225" cy="2492990"/>
          </a:xfrm>
          <a:prstGeom prst="rect">
            <a:avLst/>
          </a:prstGeom>
          <a:noFill/>
        </p:spPr>
        <p:txBody>
          <a:bodyPr wrap="square" rtlCol="0">
            <a:spAutoFit/>
          </a:bodyPr>
          <a:lstStyle/>
          <a:p>
            <a:r>
              <a:rPr lang="ja-JP" altLang="en-US" sz="1200" dirty="0">
                <a:solidFill>
                  <a:srgbClr val="0070C0"/>
                </a:solidFill>
                <a:latin typeface="+mn-ea"/>
              </a:rPr>
              <a:t>①自然災害と災害への備え</a:t>
            </a:r>
          </a:p>
          <a:p>
            <a:r>
              <a:rPr lang="ja-JP" altLang="en-US" sz="1000" dirty="0">
                <a:latin typeface="+mn-ea"/>
              </a:rPr>
              <a:t>　・瀬戸内海において想定される自然災害の知識や備えの共有を行う</a:t>
            </a:r>
            <a:endParaRPr lang="en-US" altLang="ja-JP" sz="1000" dirty="0">
              <a:latin typeface="+mn-ea"/>
            </a:endParaRPr>
          </a:p>
          <a:p>
            <a:r>
              <a:rPr lang="ja-JP" altLang="en-US" sz="1000" dirty="0">
                <a:latin typeface="+mn-ea"/>
              </a:rPr>
              <a:t>　契機とする。</a:t>
            </a:r>
            <a:endParaRPr lang="en-US" altLang="ja-JP" sz="1000" dirty="0">
              <a:latin typeface="+mn-ea"/>
            </a:endParaRPr>
          </a:p>
          <a:p>
            <a:r>
              <a:rPr lang="ja-JP" altLang="en-US" sz="1000" dirty="0">
                <a:latin typeface="+mn-ea"/>
              </a:rPr>
              <a:t>　・津波対策として、地震発生時における素早い避難行動の重要性など</a:t>
            </a:r>
            <a:endParaRPr lang="en-US" altLang="ja-JP" sz="1000" dirty="0">
              <a:latin typeface="+mn-ea"/>
            </a:endParaRPr>
          </a:p>
          <a:p>
            <a:r>
              <a:rPr lang="ja-JP" altLang="en-US" sz="1000" dirty="0">
                <a:latin typeface="+mn-ea"/>
              </a:rPr>
              <a:t>　海から命を守る知識を再確認する。</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②道徳</a:t>
            </a:r>
          </a:p>
          <a:p>
            <a:r>
              <a:rPr lang="ja-JP" altLang="en-US" sz="1000" dirty="0">
                <a:latin typeface="+mn-ea"/>
              </a:rPr>
              <a:t>　ユーモアにより、絶望に打ち勝つしなやかな感性をもつ村人たちが</a:t>
            </a:r>
            <a:endParaRPr lang="en-US" altLang="ja-JP" sz="1000" dirty="0">
              <a:latin typeface="+mn-ea"/>
            </a:endParaRPr>
          </a:p>
          <a:p>
            <a:r>
              <a:rPr lang="ja-JP" altLang="en-US" sz="1000" dirty="0">
                <a:latin typeface="+mn-ea"/>
              </a:rPr>
              <a:t>　村の復興を実現させた姿に、連帯や協働の姿勢を学ぶ。</a:t>
            </a:r>
          </a:p>
          <a:p>
            <a:endParaRPr lang="en-US" altLang="ja-JP" sz="1000" dirty="0">
              <a:latin typeface="+mn-ea"/>
            </a:endParaRPr>
          </a:p>
          <a:p>
            <a:r>
              <a:rPr lang="ja-JP" altLang="en-US" sz="1200" dirty="0">
                <a:solidFill>
                  <a:srgbClr val="0070C0"/>
                </a:solidFill>
                <a:latin typeface="+mn-ea"/>
              </a:rPr>
              <a:t>③自然、海の恩恵</a:t>
            </a:r>
            <a:endParaRPr lang="en-US" altLang="ja-JP" sz="1200" dirty="0">
              <a:solidFill>
                <a:srgbClr val="0070C0"/>
              </a:solidFill>
              <a:latin typeface="+mn-ea"/>
            </a:endParaRPr>
          </a:p>
          <a:p>
            <a:r>
              <a:rPr lang="ja-JP" altLang="en-US" sz="1000" dirty="0">
                <a:latin typeface="+mn-ea"/>
              </a:rPr>
              <a:t>　「人間がつくったものとは思えない大きな樽」とは、壮大なスケールの海そのもの比喩であり、計り知れない海の大きさに畏怖の念を抱いて生きて来た過去の人々と、現代に生きる自分たちが、ひとつの地名によってつながっていることを知る。</a:t>
            </a:r>
          </a:p>
        </p:txBody>
      </p:sp>
      <p:sp>
        <p:nvSpPr>
          <p:cNvPr id="12" name="テキスト ボックス 11"/>
          <p:cNvSpPr txBox="1"/>
          <p:nvPr/>
        </p:nvSpPr>
        <p:spPr>
          <a:xfrm>
            <a:off x="5162718" y="4834418"/>
            <a:ext cx="3967096" cy="861774"/>
          </a:xfrm>
          <a:prstGeom prst="rect">
            <a:avLst/>
          </a:prstGeom>
          <a:noFill/>
        </p:spPr>
        <p:txBody>
          <a:bodyPr wrap="square" rtlCol="0">
            <a:spAutoFit/>
          </a:bodyPr>
          <a:lstStyle/>
          <a:p>
            <a:r>
              <a:rPr lang="ja-JP" altLang="en-US" sz="1000" dirty="0">
                <a:latin typeface="+mn-ea"/>
              </a:rPr>
              <a:t>（ストーリーへの</a:t>
            </a:r>
            <a:r>
              <a:rPr lang="ja-JP" altLang="en-US" sz="1000">
                <a:latin typeface="+mn-ea"/>
              </a:rPr>
              <a:t>落とし込み）</a:t>
            </a:r>
            <a:endParaRPr lang="en-US" altLang="ja-JP" sz="1000" dirty="0">
              <a:latin typeface="+mn-ea"/>
            </a:endParaRPr>
          </a:p>
          <a:p>
            <a:r>
              <a:rPr lang="ja-JP" altLang="en-US" sz="1000" dirty="0">
                <a:latin typeface="+mn-ea"/>
              </a:rPr>
              <a:t>津波が来た時の対処法を学びつつ、村が無くなってから新しい村ができるまでの日本人の復興する力、海との付き合い方、心構えを</a:t>
            </a:r>
            <a:r>
              <a:rPr lang="ja-JP" altLang="en-US" sz="1000">
                <a:latin typeface="+mn-ea"/>
              </a:rPr>
              <a:t>学ぶ。</a:t>
            </a:r>
            <a:endParaRPr lang="en-US" altLang="ja-JP" sz="1000" dirty="0">
              <a:latin typeface="+mn-ea"/>
            </a:endParaRPr>
          </a:p>
          <a:p>
            <a:r>
              <a:rPr lang="en-US" altLang="ja-JP" sz="1000" dirty="0">
                <a:solidFill>
                  <a:srgbClr val="C00000"/>
                </a:solidFill>
                <a:latin typeface="+mn-ea"/>
              </a:rPr>
              <a:t>2018</a:t>
            </a:r>
            <a:r>
              <a:rPr lang="ja-JP" altLang="en-US" sz="1000">
                <a:solidFill>
                  <a:srgbClr val="C00000"/>
                </a:solidFill>
                <a:latin typeface="+mn-ea"/>
              </a:rPr>
              <a:t>年の豪雨災害で被害を受けた中島の人々が村の復興に向き合う現在の姿と重ねることで、被災者への連帯を示し、防災意識向上を図る。</a:t>
            </a:r>
            <a:endParaRPr lang="en-US" altLang="ja-JP" sz="1000" dirty="0">
              <a:solidFill>
                <a:srgbClr val="C00000"/>
              </a:solidFill>
              <a:latin typeface="+mn-ea"/>
            </a:endParaRPr>
          </a:p>
        </p:txBody>
      </p:sp>
    </p:spTree>
    <p:extLst>
      <p:ext uri="{BB962C8B-B14F-4D97-AF65-F5344CB8AC3E}">
        <p14:creationId xmlns:p14="http://schemas.microsoft.com/office/powerpoint/2010/main" val="3200004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773662" y="243927"/>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長崎県・佐世保市</a:t>
            </a:r>
            <a:endParaRPr lang="en-US" altLang="ja-JP" sz="1600" dirty="0">
              <a:solidFill>
                <a:schemeClr val="bg1"/>
              </a:solidFill>
              <a:latin typeface="+mn-ea"/>
            </a:endParaRPr>
          </a:p>
        </p:txBody>
      </p:sp>
      <p:sp>
        <p:nvSpPr>
          <p:cNvPr id="6" name="正方形/長方形 5"/>
          <p:cNvSpPr/>
          <p:nvPr/>
        </p:nvSpPr>
        <p:spPr>
          <a:xfrm>
            <a:off x="704850" y="243928"/>
            <a:ext cx="5969679" cy="72328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a:t>
            </a:r>
            <a:endParaRPr lang="en-US" altLang="ja-JP" sz="1000" dirty="0">
              <a:solidFill>
                <a:schemeClr val="tx1"/>
              </a:solidFill>
              <a:latin typeface="+mn-ea"/>
            </a:endParaRPr>
          </a:p>
          <a:p>
            <a:r>
              <a:rPr lang="en-US" altLang="ja-JP" sz="2400" dirty="0">
                <a:solidFill>
                  <a:schemeClr val="tx1"/>
                </a:solidFill>
                <a:latin typeface="+mn-ea"/>
              </a:rPr>
              <a:t>	</a:t>
            </a:r>
            <a:r>
              <a:rPr lang="ja-JP" altLang="en-US" sz="2400" dirty="0">
                <a:solidFill>
                  <a:schemeClr val="tx1"/>
                </a:solidFill>
                <a:latin typeface="+mn-ea"/>
              </a:rPr>
              <a:t>一里島</a:t>
            </a:r>
            <a:endParaRPr kumimoji="1" lang="ja-JP" altLang="en-US" sz="2400" dirty="0">
              <a:solidFill>
                <a:schemeClr val="tx1"/>
              </a:solidFill>
              <a:latin typeface="+mn-ea"/>
            </a:endParaRPr>
          </a:p>
        </p:txBody>
      </p:sp>
      <p:sp>
        <p:nvSpPr>
          <p:cNvPr id="7" name="正方形/長方形 6"/>
          <p:cNvSpPr/>
          <p:nvPr/>
        </p:nvSpPr>
        <p:spPr>
          <a:xfrm>
            <a:off x="6773661" y="733182"/>
            <a:ext cx="2464002" cy="23403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n-ea"/>
              </a:rPr>
              <a:t> (</a:t>
            </a:r>
            <a:r>
              <a:rPr lang="ja-JP" altLang="en-US" sz="1200" dirty="0">
                <a:solidFill>
                  <a:schemeClr val="tx1"/>
                </a:solidFill>
                <a:latin typeface="+mn-ea"/>
              </a:rPr>
              <a:t>株</a:t>
            </a:r>
            <a:r>
              <a:rPr lang="en-US" altLang="ja-JP" sz="1200" dirty="0">
                <a:solidFill>
                  <a:schemeClr val="tx1"/>
                </a:solidFill>
                <a:latin typeface="+mn-ea"/>
              </a:rPr>
              <a:t>)</a:t>
            </a:r>
            <a:r>
              <a:rPr lang="ja-JP" altLang="en-US" sz="1200" dirty="0">
                <a:solidFill>
                  <a:schemeClr val="tx1"/>
                </a:solidFill>
                <a:latin typeface="+mn-ea"/>
              </a:rPr>
              <a:t>テレビ長崎</a:t>
            </a:r>
            <a:endParaRPr lang="en-US" altLang="ja-JP" sz="1200" dirty="0">
              <a:solidFill>
                <a:schemeClr val="tx1"/>
              </a:solidFill>
              <a:latin typeface="+mn-ea"/>
            </a:endParaRPr>
          </a:p>
        </p:txBody>
      </p:sp>
      <p:sp>
        <p:nvSpPr>
          <p:cNvPr id="8" name="正方形/長方形 7"/>
          <p:cNvSpPr/>
          <p:nvPr/>
        </p:nvSpPr>
        <p:spPr>
          <a:xfrm>
            <a:off x="704850" y="1070911"/>
            <a:ext cx="8532813" cy="62125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a:t>
            </a:r>
            <a:endParaRPr lang="en-US" altLang="ja-JP" sz="1000" dirty="0">
              <a:solidFill>
                <a:schemeClr val="tx1"/>
              </a:solidFill>
              <a:latin typeface="+mn-ea"/>
            </a:endParaRPr>
          </a:p>
          <a:p>
            <a:r>
              <a:rPr lang="en-US" altLang="ja-JP" sz="1000" dirty="0">
                <a:solidFill>
                  <a:schemeClr val="tx1"/>
                </a:solidFill>
                <a:latin typeface="+mn-ea"/>
              </a:rPr>
              <a:t>	</a:t>
            </a:r>
            <a:r>
              <a:rPr lang="ja-JP" altLang="en-US" sz="1600" b="1" dirty="0">
                <a:solidFill>
                  <a:srgbClr val="0070C0"/>
                </a:solidFill>
                <a:latin typeface="+mn-ea"/>
              </a:rPr>
              <a:t>海と陸の成り立ち</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14" name="テキスト ボックス 13"/>
          <p:cNvSpPr txBox="1"/>
          <p:nvPr/>
        </p:nvSpPr>
        <p:spPr>
          <a:xfrm>
            <a:off x="1113039" y="2056888"/>
            <a:ext cx="3577700" cy="3726661"/>
          </a:xfrm>
          <a:prstGeom prst="rect">
            <a:avLst/>
          </a:prstGeom>
          <a:noFill/>
        </p:spPr>
        <p:txBody>
          <a:bodyPr wrap="square" rtlCol="0">
            <a:spAutoFit/>
          </a:bodyPr>
          <a:lstStyle/>
          <a:p>
            <a:pPr>
              <a:lnSpc>
                <a:spcPct val="120000"/>
              </a:lnSpc>
            </a:pPr>
            <a:r>
              <a:rPr lang="ja-JP" altLang="en-US" sz="900" dirty="0">
                <a:latin typeface="+mn-ea"/>
              </a:rPr>
              <a:t>　長崎県は日本で最も多くの島があることで知られています。その数</a:t>
            </a:r>
            <a:r>
              <a:rPr lang="en-US" altLang="ja-JP" sz="900" dirty="0">
                <a:latin typeface="+mn-ea"/>
              </a:rPr>
              <a:t>594</a:t>
            </a:r>
            <a:r>
              <a:rPr lang="ja-JP" altLang="en-US" sz="900" dirty="0">
                <a:latin typeface="+mn-ea"/>
              </a:rPr>
              <a:t>島（県公式ウェブサイトより）。長崎県佐世保には</a:t>
            </a:r>
            <a:r>
              <a:rPr lang="en-US" altLang="ja-JP" sz="900" dirty="0">
                <a:latin typeface="+mn-ea"/>
              </a:rPr>
              <a:t>208</a:t>
            </a:r>
            <a:r>
              <a:rPr lang="ja-JP" altLang="en-US" sz="900" dirty="0">
                <a:latin typeface="+mn-ea"/>
              </a:rPr>
              <a:t>もの島からなる、豊かな自然に恵まれた、九十九島という海域があります。その九十九島のお話です。</a:t>
            </a:r>
          </a:p>
          <a:p>
            <a:pPr>
              <a:lnSpc>
                <a:spcPct val="120000"/>
              </a:lnSpc>
            </a:pPr>
            <a:endParaRPr lang="ja-JP" altLang="en-US" sz="900" dirty="0">
              <a:latin typeface="+mn-ea"/>
            </a:endParaRPr>
          </a:p>
          <a:p>
            <a:pPr>
              <a:lnSpc>
                <a:spcPct val="120000"/>
              </a:lnSpc>
            </a:pPr>
            <a:r>
              <a:rPr lang="ja-JP" altLang="en-US" sz="900" dirty="0">
                <a:latin typeface="+mn-ea"/>
              </a:rPr>
              <a:t>むかしむかし、美しい月夜の晩に、佐世保の沖にある</a:t>
            </a:r>
            <a:r>
              <a:rPr lang="en-US" altLang="ja-JP" sz="900" dirty="0">
                <a:latin typeface="+mn-ea"/>
              </a:rPr>
              <a:t>100</a:t>
            </a:r>
            <a:r>
              <a:rPr lang="ja-JP" altLang="en-US" sz="900" dirty="0">
                <a:latin typeface="+mn-ea"/>
              </a:rPr>
              <a:t>の島たちがのんびりと話しをしていました。島の大将の松浦島が「今夜は、みんなで集まって、久しぶりにのんびり酒を飲もうじゃないか」と言いいました。まわりの島々も賛成し、移動を始め、佐世保湾の中</a:t>
            </a:r>
            <a:r>
              <a:rPr lang="ja-JP" altLang="en-US" sz="900">
                <a:latin typeface="+mn-ea"/>
              </a:rPr>
              <a:t>にあつまりました島</a:t>
            </a:r>
            <a:r>
              <a:rPr lang="ja-JP" altLang="en-US" sz="900" dirty="0">
                <a:latin typeface="+mn-ea"/>
              </a:rPr>
              <a:t>たちはお酒を飲んだり、歌を歌って大いに宴を</a:t>
            </a:r>
            <a:r>
              <a:rPr lang="ja-JP" altLang="en-US" sz="900">
                <a:latin typeface="+mn-ea"/>
              </a:rPr>
              <a:t>楽しみました。 。</a:t>
            </a:r>
            <a:r>
              <a:rPr lang="ja-JP" altLang="en-US" sz="900">
                <a:solidFill>
                  <a:srgbClr val="C00000"/>
                </a:solidFill>
                <a:latin typeface="+mn-ea"/>
              </a:rPr>
              <a:t>一番若い一里島は、初めての宴会に大喜び。宴会では、美しい景色に囲まれ、美味しいお酒と食べ物が次から次に振る舞われます。ここ（佐世保湾）はなんと居心地が良い所なのでしょう。一里島は、すっかりくつろいで、飲み過ぎてしまいました。</a:t>
            </a:r>
            <a:r>
              <a:rPr lang="ja-JP" altLang="en-US" sz="900">
                <a:latin typeface="+mn-ea"/>
              </a:rPr>
              <a:t>しかし</a:t>
            </a:r>
            <a:r>
              <a:rPr lang="ja-JP" altLang="en-US" sz="900" dirty="0">
                <a:latin typeface="+mn-ea"/>
              </a:rPr>
              <a:t>、夜が明ける前に元の場所に帰らなくては、島たちは二度と戻れなくなってしまいます。夜明けが近いことに気がついた大将の松浦島が「さぁ、みんな、そろそろ帰るぞー！」と呼びかけましたが、酔って寝てしまった一里島だけは全く起きません。仲間の島々はどうすることもできず、一里島をおいて元の場所に帰りました。</a:t>
            </a:r>
          </a:p>
          <a:p>
            <a:pPr>
              <a:lnSpc>
                <a:spcPct val="120000"/>
              </a:lnSpc>
            </a:pPr>
            <a:endParaRPr lang="ja-JP" altLang="en-US" sz="900" dirty="0">
              <a:latin typeface="+mn-ea"/>
            </a:endParaRPr>
          </a:p>
          <a:p>
            <a:pPr>
              <a:lnSpc>
                <a:spcPct val="120000"/>
              </a:lnSpc>
            </a:pPr>
            <a:r>
              <a:rPr lang="ja-JP" altLang="en-US" sz="900" dirty="0">
                <a:latin typeface="+mn-ea"/>
              </a:rPr>
              <a:t>　こうして佐世保湾の中に一里島だけがぽつんと取り残されています。その時、百あった島が一つ減ったので、人々は、九十九島と呼ぶようになりました。</a:t>
            </a:r>
            <a:endParaRPr kumimoji="1" lang="ja-JP" altLang="en-US" sz="900" dirty="0">
              <a:latin typeface="+mn-ea"/>
            </a:endParaRPr>
          </a:p>
        </p:txBody>
      </p:sp>
      <p:sp>
        <p:nvSpPr>
          <p:cNvPr id="16" name="正方形/長方形 15"/>
          <p:cNvSpPr/>
          <p:nvPr/>
        </p:nvSpPr>
        <p:spPr>
          <a:xfrm>
            <a:off x="704851" y="179809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8" name="直線コネクタ 17"/>
          <p:cNvCxnSpPr/>
          <p:nvPr/>
        </p:nvCxnSpPr>
        <p:spPr>
          <a:xfrm>
            <a:off x="4953000" y="204255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二等辺三角形 22"/>
          <p:cNvSpPr/>
          <p:nvPr/>
        </p:nvSpPr>
        <p:spPr>
          <a:xfrm flipV="1">
            <a:off x="6536094" y="4005393"/>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2BD18B1-D5D8-4403-8F4B-EDDE19AAA41A}"/>
              </a:ext>
            </a:extLst>
          </p:cNvPr>
          <p:cNvSpPr/>
          <p:nvPr/>
        </p:nvSpPr>
        <p:spPr>
          <a:xfrm>
            <a:off x="704850" y="596403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・佐世保市のみならず、西海</a:t>
            </a:r>
            <a:r>
              <a:rPr lang="ja-JP" altLang="en-US" sz="1200">
                <a:solidFill>
                  <a:schemeClr val="tx1"/>
                </a:solidFill>
                <a:latin typeface="+mn-ea"/>
              </a:rPr>
              <a:t>国立公園や</a:t>
            </a:r>
            <a:r>
              <a:rPr lang="ja-JP" altLang="en-US" sz="1200" dirty="0">
                <a:solidFill>
                  <a:schemeClr val="tx1"/>
                </a:solidFill>
                <a:latin typeface="+mn-ea"/>
              </a:rPr>
              <a:t>沿岸自治体おける自然教育や・環境</a:t>
            </a:r>
            <a:r>
              <a:rPr lang="ja-JP" altLang="en-US" sz="1200">
                <a:solidFill>
                  <a:schemeClr val="tx1"/>
                </a:solidFill>
                <a:latin typeface="+mn-ea"/>
              </a:rPr>
              <a:t>保護活動の</a:t>
            </a:r>
            <a:r>
              <a:rPr lang="ja-JP" altLang="en-US" sz="1200" dirty="0">
                <a:solidFill>
                  <a:schemeClr val="tx1"/>
                </a:solidFill>
                <a:latin typeface="+mn-ea"/>
              </a:rPr>
              <a:t>ための啓発ツールとして活用。</a:t>
            </a:r>
            <a:endParaRPr lang="en-US" altLang="ja-JP" sz="1200" dirty="0">
              <a:solidFill>
                <a:schemeClr val="tx1"/>
              </a:solidFill>
              <a:latin typeface="+mn-ea"/>
            </a:endParaRPr>
          </a:p>
          <a:p>
            <a:r>
              <a:rPr lang="ja-JP" altLang="en-US" sz="1200" dirty="0">
                <a:solidFill>
                  <a:schemeClr val="tx1"/>
                </a:solidFill>
                <a:latin typeface="+mn-ea"/>
              </a:rPr>
              <a:t>・西海国立公園の周遊フェリーでの上映や、ハウステンボスやオランダ村での上映。</a:t>
            </a:r>
            <a:endParaRPr lang="en-US" altLang="ja-JP" sz="1200" dirty="0">
              <a:solidFill>
                <a:schemeClr val="tx1"/>
              </a:solidFill>
              <a:latin typeface="+mn-ea"/>
            </a:endParaRPr>
          </a:p>
        </p:txBody>
      </p:sp>
      <p:sp>
        <p:nvSpPr>
          <p:cNvPr id="3" name="テキスト ボックス 2">
            <a:extLst>
              <a:ext uri="{FF2B5EF4-FFF2-40B4-BE49-F238E27FC236}">
                <a16:creationId xmlns:a16="http://schemas.microsoft.com/office/drawing/2014/main" id="{0B7EEB6A-12AA-4E9A-B92F-C164CF5A6311}"/>
              </a:ext>
            </a:extLst>
          </p:cNvPr>
          <p:cNvSpPr txBox="1"/>
          <p:nvPr/>
        </p:nvSpPr>
        <p:spPr>
          <a:xfrm>
            <a:off x="5238920" y="2056888"/>
            <a:ext cx="3962225" cy="1877437"/>
          </a:xfrm>
          <a:prstGeom prst="rect">
            <a:avLst/>
          </a:prstGeom>
          <a:noFill/>
        </p:spPr>
        <p:txBody>
          <a:bodyPr wrap="square" rtlCol="0">
            <a:spAutoFit/>
          </a:bodyPr>
          <a:lstStyle/>
          <a:p>
            <a:r>
              <a:rPr lang="ja-JP" altLang="en-US" sz="1200" dirty="0">
                <a:solidFill>
                  <a:srgbClr val="0070C0"/>
                </a:solidFill>
                <a:latin typeface="+mn-ea"/>
              </a:rPr>
              <a:t>①地理・風土</a:t>
            </a:r>
          </a:p>
          <a:p>
            <a:r>
              <a:rPr lang="ja-JP" altLang="en-US" sz="1000" dirty="0">
                <a:latin typeface="+mn-ea"/>
              </a:rPr>
              <a:t>　・人間のように個性豊かな島々からなる、地形のなりたちや風土を</a:t>
            </a:r>
            <a:endParaRPr lang="en-US" altLang="ja-JP" sz="1000" dirty="0">
              <a:latin typeface="+mn-ea"/>
            </a:endParaRPr>
          </a:p>
          <a:p>
            <a:r>
              <a:rPr lang="ja-JP" altLang="en-US" sz="1000" dirty="0">
                <a:latin typeface="+mn-ea"/>
              </a:rPr>
              <a:t>　学ぶ。</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②地域の海と生物</a:t>
            </a:r>
          </a:p>
          <a:p>
            <a:r>
              <a:rPr lang="ja-JP" altLang="en-US" sz="1000" dirty="0">
                <a:latin typeface="+mn-ea"/>
              </a:rPr>
              <a:t>　九十九島の豊かな自然環境から、生物多様性の重要さを学ぶ。</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③自然の恩恵と地域の人々</a:t>
            </a:r>
            <a:endParaRPr lang="en-US" altLang="ja-JP" sz="1200" dirty="0">
              <a:solidFill>
                <a:srgbClr val="0070C0"/>
              </a:solidFill>
              <a:latin typeface="+mn-ea"/>
            </a:endParaRPr>
          </a:p>
          <a:p>
            <a:r>
              <a:rPr lang="ja-JP" altLang="en-US" sz="1000" dirty="0">
                <a:latin typeface="+mn-ea"/>
              </a:rPr>
              <a:t>　美しい自然に育まれた、地域の人々により語りつがれたおおらかな</a:t>
            </a:r>
            <a:endParaRPr lang="en-US" altLang="ja-JP" sz="1000" dirty="0">
              <a:latin typeface="+mn-ea"/>
            </a:endParaRPr>
          </a:p>
          <a:p>
            <a:r>
              <a:rPr lang="ja-JP" altLang="en-US" sz="1000" dirty="0">
                <a:latin typeface="+mn-ea"/>
              </a:rPr>
              <a:t>　民話に触れ、壮大で美しい海の景色を賛美し、創造的に表現する力</a:t>
            </a:r>
            <a:endParaRPr lang="en-US" altLang="ja-JP" sz="1000" dirty="0">
              <a:latin typeface="+mn-ea"/>
            </a:endParaRPr>
          </a:p>
          <a:p>
            <a:r>
              <a:rPr lang="ja-JP" altLang="en-US" sz="1000" dirty="0">
                <a:latin typeface="+mn-ea"/>
              </a:rPr>
              <a:t>　を育む。</a:t>
            </a:r>
            <a:endParaRPr lang="en-US" altLang="ja-JP" sz="1000" dirty="0">
              <a:latin typeface="+mn-ea"/>
            </a:endParaRPr>
          </a:p>
        </p:txBody>
      </p:sp>
      <p:sp>
        <p:nvSpPr>
          <p:cNvPr id="12" name="テキスト ボックス 11"/>
          <p:cNvSpPr txBox="1"/>
          <p:nvPr/>
        </p:nvSpPr>
        <p:spPr>
          <a:xfrm>
            <a:off x="5162718" y="4394134"/>
            <a:ext cx="3967096" cy="1323439"/>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latin typeface="+mn-ea"/>
            </a:endParaRPr>
          </a:p>
          <a:p>
            <a:r>
              <a:rPr lang="ja-JP" altLang="en-US" sz="1000" dirty="0">
                <a:latin typeface="+mn-ea"/>
              </a:rPr>
              <a:t>島を擬人化することで、ユーモラスに地形の成り立ちや地名の由来を学ぶことができる。また、九十九島の美しい景色を描くことで、自然豊かな島々があるからこその真珠や魚介の養殖が盛んな漁場の存在も再認識</a:t>
            </a:r>
            <a:r>
              <a:rPr lang="ja-JP" altLang="en-US" sz="1000">
                <a:latin typeface="+mn-ea"/>
              </a:rPr>
              <a:t>できる。</a:t>
            </a:r>
            <a:endParaRPr lang="en-US" altLang="ja-JP" sz="1000" dirty="0">
              <a:latin typeface="+mn-ea"/>
            </a:endParaRPr>
          </a:p>
          <a:p>
            <a:r>
              <a:rPr lang="ja-JP" altLang="en-US" sz="1000">
                <a:solidFill>
                  <a:srgbClr val="C00000"/>
                </a:solidFill>
                <a:latin typeface="+mn-ea"/>
              </a:rPr>
              <a:t>「島は生きている」。島は岩（（鉱物）の塊ではなく、動植物の集合体であり、有機的な生命力を持っている、と言うことに気づかせる。</a:t>
            </a:r>
            <a:endParaRPr lang="en-US" altLang="ja-JP" sz="1000" dirty="0">
              <a:solidFill>
                <a:srgbClr val="C00000"/>
              </a:solidFill>
              <a:latin typeface="+mn-ea"/>
            </a:endParaRPr>
          </a:p>
        </p:txBody>
      </p:sp>
    </p:spTree>
    <p:extLst>
      <p:ext uri="{BB962C8B-B14F-4D97-AF65-F5344CB8AC3E}">
        <p14:creationId xmlns:p14="http://schemas.microsoft.com/office/powerpoint/2010/main" val="1317355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773662" y="243927"/>
            <a:ext cx="2464001" cy="424286"/>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bg1"/>
                </a:solidFill>
                <a:latin typeface="+mn-ea"/>
              </a:rPr>
              <a:t>沖縄県・南城市</a:t>
            </a:r>
            <a:endParaRPr lang="en-US" altLang="ja-JP" sz="1600" dirty="0">
              <a:solidFill>
                <a:schemeClr val="bg1"/>
              </a:solidFill>
              <a:latin typeface="+mn-ea"/>
            </a:endParaRPr>
          </a:p>
        </p:txBody>
      </p:sp>
      <p:sp>
        <p:nvSpPr>
          <p:cNvPr id="6" name="正方形/長方形 5"/>
          <p:cNvSpPr/>
          <p:nvPr/>
        </p:nvSpPr>
        <p:spPr>
          <a:xfrm>
            <a:off x="704850" y="243928"/>
            <a:ext cx="5969679" cy="723286"/>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（民話名）</a:t>
            </a:r>
            <a:endParaRPr lang="en-US" altLang="ja-JP" sz="1000" dirty="0">
              <a:solidFill>
                <a:schemeClr val="tx1"/>
              </a:solidFill>
              <a:latin typeface="+mn-ea"/>
            </a:endParaRPr>
          </a:p>
          <a:p>
            <a:r>
              <a:rPr lang="en-US" altLang="ja-JP" sz="2400" dirty="0">
                <a:solidFill>
                  <a:schemeClr val="tx1"/>
                </a:solidFill>
                <a:latin typeface="+mn-ea"/>
              </a:rPr>
              <a:t>	</a:t>
            </a:r>
            <a:r>
              <a:rPr lang="ja-JP" altLang="en-US" sz="2400" dirty="0">
                <a:solidFill>
                  <a:schemeClr val="tx1"/>
                </a:solidFill>
              </a:rPr>
              <a:t>奥武観音堂由来</a:t>
            </a:r>
            <a:endParaRPr kumimoji="1" lang="ja-JP" altLang="en-US" sz="2400" dirty="0">
              <a:solidFill>
                <a:schemeClr val="tx1"/>
              </a:solidFill>
              <a:latin typeface="+mn-ea"/>
            </a:endParaRPr>
          </a:p>
        </p:txBody>
      </p:sp>
      <p:sp>
        <p:nvSpPr>
          <p:cNvPr id="7" name="正方形/長方形 6"/>
          <p:cNvSpPr/>
          <p:nvPr/>
        </p:nvSpPr>
        <p:spPr>
          <a:xfrm>
            <a:off x="6773661" y="733182"/>
            <a:ext cx="2464002" cy="234031"/>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琉球放送</a:t>
            </a:r>
            <a:r>
              <a:rPr lang="en-US" altLang="ja-JP" sz="1200" dirty="0">
                <a:solidFill>
                  <a:schemeClr val="tx1"/>
                </a:solidFill>
              </a:rPr>
              <a:t>(</a:t>
            </a:r>
            <a:r>
              <a:rPr lang="ja-JP" altLang="en-US" sz="1200" dirty="0">
                <a:solidFill>
                  <a:schemeClr val="tx1"/>
                </a:solidFill>
              </a:rPr>
              <a:t>株</a:t>
            </a:r>
            <a:r>
              <a:rPr lang="en-US" altLang="ja-JP" sz="1200" dirty="0">
                <a:solidFill>
                  <a:schemeClr val="tx1"/>
                </a:solidFill>
              </a:rPr>
              <a:t>)</a:t>
            </a:r>
          </a:p>
        </p:txBody>
      </p:sp>
      <p:sp>
        <p:nvSpPr>
          <p:cNvPr id="8" name="正方形/長方形 7"/>
          <p:cNvSpPr/>
          <p:nvPr/>
        </p:nvSpPr>
        <p:spPr>
          <a:xfrm>
            <a:off x="704850" y="1070911"/>
            <a:ext cx="8532813" cy="621253"/>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（海の学びのポイント）</a:t>
            </a:r>
            <a:endParaRPr lang="en-US" altLang="ja-JP" sz="1000" dirty="0">
              <a:solidFill>
                <a:schemeClr val="tx1"/>
              </a:solidFill>
              <a:latin typeface="+mn-ea"/>
            </a:endParaRPr>
          </a:p>
          <a:p>
            <a:r>
              <a:rPr lang="en-US" altLang="ja-JP" sz="1000" dirty="0">
                <a:solidFill>
                  <a:schemeClr val="tx1"/>
                </a:solidFill>
                <a:latin typeface="+mn-ea"/>
              </a:rPr>
              <a:t>	</a:t>
            </a:r>
            <a:r>
              <a:rPr lang="ja-JP" altLang="en-US" sz="1600" b="1" dirty="0">
                <a:solidFill>
                  <a:srgbClr val="0070C0"/>
                </a:solidFill>
                <a:latin typeface="+mn-ea"/>
              </a:rPr>
              <a:t>海で繋がる異国文化</a:t>
            </a:r>
            <a:endParaRPr lang="en-US" altLang="ja-JP" sz="1600" b="1" dirty="0">
              <a:solidFill>
                <a:srgbClr val="0070C0"/>
              </a:solidFill>
              <a:latin typeface="+mn-ea"/>
            </a:endParaRPr>
          </a:p>
          <a:p>
            <a:r>
              <a:rPr lang="en-US" altLang="ja-JP" sz="1400" b="1" dirty="0">
                <a:solidFill>
                  <a:srgbClr val="0070C0"/>
                </a:solidFill>
                <a:latin typeface="+mn-ea"/>
              </a:rPr>
              <a:t>	</a:t>
            </a:r>
            <a:endParaRPr lang="ja-JP" altLang="en-US" sz="1400" b="1" dirty="0">
              <a:solidFill>
                <a:srgbClr val="0070C0"/>
              </a:solidFill>
              <a:latin typeface="+mn-ea"/>
            </a:endParaRPr>
          </a:p>
          <a:p>
            <a:endParaRPr lang="ja-JP" altLang="en-US" sz="1400" dirty="0">
              <a:solidFill>
                <a:schemeClr val="tx1"/>
              </a:solidFill>
              <a:latin typeface="+mn-ea"/>
            </a:endParaRPr>
          </a:p>
        </p:txBody>
      </p:sp>
      <p:sp>
        <p:nvSpPr>
          <p:cNvPr id="14" name="テキスト ボックス 13"/>
          <p:cNvSpPr txBox="1"/>
          <p:nvPr/>
        </p:nvSpPr>
        <p:spPr>
          <a:xfrm>
            <a:off x="1113039" y="2056888"/>
            <a:ext cx="3577700" cy="3726661"/>
          </a:xfrm>
          <a:prstGeom prst="rect">
            <a:avLst/>
          </a:prstGeom>
          <a:noFill/>
        </p:spPr>
        <p:txBody>
          <a:bodyPr wrap="square" rtlCol="0">
            <a:spAutoFit/>
          </a:bodyPr>
          <a:lstStyle/>
          <a:p>
            <a:pPr>
              <a:lnSpc>
                <a:spcPct val="120000"/>
              </a:lnSpc>
            </a:pPr>
            <a:r>
              <a:rPr lang="ja-JP" altLang="en-US" sz="900">
                <a:solidFill>
                  <a:schemeClr val="accent6">
                    <a:lumMod val="50000"/>
                  </a:schemeClr>
                </a:solidFill>
                <a:latin typeface="+mn-ea"/>
              </a:rPr>
              <a:t>　</a:t>
            </a:r>
            <a:r>
              <a:rPr lang="ja-JP" altLang="en-US" sz="900">
                <a:solidFill>
                  <a:srgbClr val="C00000"/>
                </a:solidFill>
                <a:latin typeface="+mn-ea"/>
              </a:rPr>
              <a:t>琉球王国の周辺の海域は、様々な国の様々な船が忙しく行き交う、船の交通が活発なところでした。長い歴史の中で、沖縄の人々は、海を通して、多様な文化に触れてきました。</a:t>
            </a:r>
            <a:endParaRPr lang="en-US" altLang="ja-JP" sz="900" dirty="0">
              <a:solidFill>
                <a:srgbClr val="C00000"/>
              </a:solidFill>
              <a:latin typeface="+mn-ea"/>
            </a:endParaRPr>
          </a:p>
          <a:p>
            <a:pPr>
              <a:lnSpc>
                <a:spcPct val="120000"/>
              </a:lnSpc>
            </a:pPr>
            <a:endParaRPr lang="en-US" altLang="ja-JP" sz="900" dirty="0">
              <a:latin typeface="+mn-ea"/>
            </a:endParaRPr>
          </a:p>
          <a:p>
            <a:pPr>
              <a:lnSpc>
                <a:spcPct val="120000"/>
              </a:lnSpc>
            </a:pPr>
            <a:r>
              <a:rPr lang="ja-JP" altLang="en-US" sz="900">
                <a:solidFill>
                  <a:srgbClr val="C00000"/>
                </a:solidFill>
                <a:latin typeface="+mn-ea"/>
              </a:rPr>
              <a:t>　ある時、奥</a:t>
            </a:r>
            <a:r>
              <a:rPr lang="ja-JP" altLang="en-US" sz="900" dirty="0">
                <a:solidFill>
                  <a:srgbClr val="C00000"/>
                </a:solidFill>
                <a:latin typeface="+mn-ea"/>
              </a:rPr>
              <a:t>武島（おうじま）に、遭難した異国の船乗りたちが</a:t>
            </a:r>
            <a:r>
              <a:rPr lang="ja-JP" altLang="en-US" sz="900">
                <a:solidFill>
                  <a:srgbClr val="C00000"/>
                </a:solidFill>
                <a:latin typeface="+mn-ea"/>
              </a:rPr>
              <a:t>たどり着きました。島</a:t>
            </a:r>
            <a:r>
              <a:rPr lang="ja-JP" altLang="en-US" sz="900" dirty="0">
                <a:solidFill>
                  <a:srgbClr val="C00000"/>
                </a:solidFill>
                <a:latin typeface="+mn-ea"/>
              </a:rPr>
              <a:t>の人々</a:t>
            </a:r>
            <a:r>
              <a:rPr lang="ja-JP" altLang="en-US" sz="900">
                <a:solidFill>
                  <a:srgbClr val="C00000"/>
                </a:solidFill>
                <a:latin typeface="+mn-ea"/>
              </a:rPr>
              <a:t>は、彼らに</a:t>
            </a:r>
            <a:r>
              <a:rPr lang="ja-JP" altLang="en-US" sz="900" dirty="0">
                <a:solidFill>
                  <a:srgbClr val="C00000"/>
                </a:solidFill>
                <a:latin typeface="+mn-ea"/>
              </a:rPr>
              <a:t>着物を与え、焚き火で冷えた体を温めたり、お粥を炊いてあげたりして、手厚く介抱しました。聞けば、船乗りたちは朝鮮の新羅の者たちで、船</a:t>
            </a:r>
            <a:r>
              <a:rPr lang="ja-JP" altLang="en-US" sz="900">
                <a:solidFill>
                  <a:srgbClr val="C00000"/>
                </a:solidFill>
                <a:latin typeface="+mn-ea"/>
              </a:rPr>
              <a:t>が難破して、</a:t>
            </a:r>
            <a:r>
              <a:rPr lang="ja-JP" altLang="en-US" sz="900" dirty="0">
                <a:solidFill>
                  <a:srgbClr val="C00000"/>
                </a:solidFill>
                <a:latin typeface="+mn-ea"/>
              </a:rPr>
              <a:t>この場所に流れ着いたのだといいます。</a:t>
            </a:r>
            <a:r>
              <a:rPr lang="ja-JP" altLang="en-US" sz="900">
                <a:solidFill>
                  <a:srgbClr val="C00000"/>
                </a:solidFill>
                <a:latin typeface="+mn-ea"/>
              </a:rPr>
              <a:t>見知らぬ島に上陸するのを</a:t>
            </a:r>
            <a:r>
              <a:rPr lang="ja-JP" altLang="en-US" sz="900" dirty="0">
                <a:solidFill>
                  <a:srgbClr val="C00000"/>
                </a:solidFill>
                <a:latin typeface="+mn-ea"/>
              </a:rPr>
              <a:t>ためらっていると、島の山頂に白衣の美女が現れて手招きするの</a:t>
            </a:r>
            <a:r>
              <a:rPr lang="ja-JP" altLang="en-US" sz="900">
                <a:solidFill>
                  <a:srgbClr val="C00000"/>
                </a:solidFill>
                <a:latin typeface="+mn-ea"/>
              </a:rPr>
              <a:t>が見えたので「</a:t>
            </a:r>
            <a:r>
              <a:rPr lang="ja-JP" altLang="en-US" sz="900" dirty="0">
                <a:solidFill>
                  <a:srgbClr val="C00000"/>
                </a:solidFill>
                <a:latin typeface="+mn-ea"/>
              </a:rPr>
              <a:t>天の助け」と、安心して上陸したのでした。その美しい女の人</a:t>
            </a:r>
            <a:r>
              <a:rPr lang="ja-JP" altLang="en-US" sz="900">
                <a:solidFill>
                  <a:srgbClr val="C00000"/>
                </a:solidFill>
                <a:latin typeface="+mn-ea"/>
              </a:rPr>
              <a:t>は、この</a:t>
            </a:r>
            <a:r>
              <a:rPr lang="ja-JP" altLang="en-US" sz="900" dirty="0">
                <a:solidFill>
                  <a:srgbClr val="C00000"/>
                </a:solidFill>
                <a:latin typeface="+mn-ea"/>
              </a:rPr>
              <a:t>島の守り神で、優しい心を持った島の人々がいること</a:t>
            </a:r>
            <a:r>
              <a:rPr lang="ja-JP" altLang="en-US" sz="900">
                <a:solidFill>
                  <a:srgbClr val="C00000"/>
                </a:solidFill>
                <a:latin typeface="+mn-ea"/>
              </a:rPr>
              <a:t>を知らせたのでしょう</a:t>
            </a:r>
            <a:r>
              <a:rPr lang="ja-JP" altLang="en-US" sz="900" dirty="0">
                <a:solidFill>
                  <a:srgbClr val="C00000"/>
                </a:solidFill>
                <a:latin typeface="+mn-ea"/>
              </a:rPr>
              <a:t>。やがて、船は元どおり</a:t>
            </a:r>
            <a:r>
              <a:rPr lang="ja-JP" altLang="en-US" sz="900">
                <a:solidFill>
                  <a:srgbClr val="C00000"/>
                </a:solidFill>
                <a:latin typeface="+mn-ea"/>
              </a:rPr>
              <a:t>になり、船乗り</a:t>
            </a:r>
            <a:r>
              <a:rPr lang="ja-JP" altLang="en-US" sz="900" dirty="0">
                <a:solidFill>
                  <a:srgbClr val="C00000"/>
                </a:solidFill>
                <a:latin typeface="+mn-ea"/>
              </a:rPr>
              <a:t>たち</a:t>
            </a:r>
            <a:r>
              <a:rPr lang="ja-JP" altLang="en-US" sz="900">
                <a:solidFill>
                  <a:srgbClr val="C00000"/>
                </a:solidFill>
                <a:latin typeface="+mn-ea"/>
              </a:rPr>
              <a:t>は、故郷</a:t>
            </a:r>
            <a:r>
              <a:rPr lang="ja-JP" altLang="en-US" sz="900" dirty="0">
                <a:solidFill>
                  <a:srgbClr val="C00000"/>
                </a:solidFill>
                <a:latin typeface="+mn-ea"/>
              </a:rPr>
              <a:t>の新羅へと帰って</a:t>
            </a:r>
            <a:r>
              <a:rPr lang="ja-JP" altLang="en-US" sz="900">
                <a:solidFill>
                  <a:srgbClr val="C00000"/>
                </a:solidFill>
                <a:latin typeface="+mn-ea"/>
              </a:rPr>
              <a:t>行きました。</a:t>
            </a:r>
            <a:endParaRPr lang="ja-JP" altLang="en-US" sz="900" dirty="0">
              <a:latin typeface="+mn-ea"/>
            </a:endParaRPr>
          </a:p>
          <a:p>
            <a:pPr>
              <a:lnSpc>
                <a:spcPct val="120000"/>
              </a:lnSpc>
            </a:pPr>
            <a:r>
              <a:rPr lang="ja-JP" altLang="en-US" sz="900">
                <a:latin typeface="+mn-ea"/>
              </a:rPr>
              <a:t>　首里</a:t>
            </a:r>
            <a:r>
              <a:rPr lang="ja-JP" altLang="en-US" sz="900" dirty="0">
                <a:latin typeface="+mn-ea"/>
              </a:rPr>
              <a:t>の王様に、新羅から金の仏様が贈られてきました。手紙には「仏像を</a:t>
            </a:r>
            <a:r>
              <a:rPr lang="en-US" altLang="ja-JP" sz="900" dirty="0">
                <a:latin typeface="+mn-ea"/>
              </a:rPr>
              <a:t>『</a:t>
            </a:r>
            <a:r>
              <a:rPr lang="ja-JP" altLang="en-US" sz="900" dirty="0">
                <a:latin typeface="+mn-ea"/>
              </a:rPr>
              <a:t>奥武</a:t>
            </a:r>
            <a:r>
              <a:rPr lang="en-US" altLang="ja-JP" sz="900" dirty="0">
                <a:latin typeface="+mn-ea"/>
              </a:rPr>
              <a:t>』</a:t>
            </a:r>
            <a:r>
              <a:rPr lang="ja-JP" altLang="en-US" sz="900" dirty="0">
                <a:latin typeface="+mn-ea"/>
              </a:rPr>
              <a:t>に安置してほしい」と綴られています。「奥武」という場所は何箇所もあるので、王様が困っていると「玉城奥武島の人々が異国の船乗りを助けた」という話が伝わってきました。そこで、王様は玉城の奥武島に観音堂を建て、観音様を安置しました。</a:t>
            </a:r>
          </a:p>
          <a:p>
            <a:pPr>
              <a:lnSpc>
                <a:spcPct val="120000"/>
              </a:lnSpc>
            </a:pPr>
            <a:endParaRPr lang="ja-JP" altLang="en-US" sz="900" dirty="0">
              <a:latin typeface="+mn-ea"/>
            </a:endParaRPr>
          </a:p>
          <a:p>
            <a:pPr>
              <a:lnSpc>
                <a:spcPct val="120000"/>
              </a:lnSpc>
            </a:pPr>
            <a:r>
              <a:rPr lang="ja-JP" altLang="en-US" sz="900" dirty="0">
                <a:latin typeface="+mn-ea"/>
              </a:rPr>
              <a:t>　現在も、</a:t>
            </a:r>
            <a:r>
              <a:rPr lang="en-US" altLang="ja-JP" sz="900" dirty="0">
                <a:latin typeface="+mn-ea"/>
              </a:rPr>
              <a:t>5</a:t>
            </a:r>
            <a:r>
              <a:rPr lang="ja-JP" altLang="en-US" sz="900" dirty="0">
                <a:latin typeface="+mn-ea"/>
              </a:rPr>
              <a:t>年ごとに奥武観音堂祭が行われています。先祖の良い行いと、朝鮮半島から送られた観音像が結びつき、海の神として島の人々を見守っています。</a:t>
            </a:r>
            <a:endParaRPr kumimoji="1" lang="ja-JP" altLang="en-US" sz="900" dirty="0">
              <a:latin typeface="+mn-ea"/>
            </a:endParaRPr>
          </a:p>
        </p:txBody>
      </p:sp>
      <p:sp>
        <p:nvSpPr>
          <p:cNvPr id="16" name="正方形/長方形 15"/>
          <p:cNvSpPr/>
          <p:nvPr/>
        </p:nvSpPr>
        <p:spPr>
          <a:xfrm>
            <a:off x="704851" y="1798096"/>
            <a:ext cx="8530590" cy="40654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（あらすじ）</a:t>
            </a:r>
            <a:r>
              <a:rPr lang="en-US" altLang="ja-JP" sz="1000" dirty="0">
                <a:solidFill>
                  <a:schemeClr val="tx1"/>
                </a:solidFill>
                <a:latin typeface="+mn-ea"/>
              </a:rPr>
              <a:t>				</a:t>
            </a:r>
            <a:r>
              <a:rPr lang="ja-JP" altLang="en-US" sz="1000" dirty="0">
                <a:solidFill>
                  <a:schemeClr val="tx1"/>
                </a:solidFill>
                <a:latin typeface="+mn-ea"/>
              </a:rPr>
              <a:t>　　　　　　　　（学びのポイント）</a:t>
            </a:r>
          </a:p>
          <a:p>
            <a:r>
              <a:rPr lang="en-US" altLang="ja-JP" sz="1000" dirty="0">
                <a:solidFill>
                  <a:schemeClr val="tx1"/>
                </a:solidFill>
                <a:latin typeface="+mn-ea"/>
              </a:rPr>
              <a:t>					</a:t>
            </a:r>
            <a:endParaRPr lang="ja-JP" altLang="en-US" sz="1000" dirty="0">
              <a:solidFill>
                <a:schemeClr val="tx1"/>
              </a:solidFill>
              <a:latin typeface="+mn-ea"/>
            </a:endParaRPr>
          </a:p>
        </p:txBody>
      </p:sp>
      <p:cxnSp>
        <p:nvCxnSpPr>
          <p:cNvPr id="18" name="直線コネクタ 17"/>
          <p:cNvCxnSpPr/>
          <p:nvPr/>
        </p:nvCxnSpPr>
        <p:spPr>
          <a:xfrm>
            <a:off x="4953000" y="2042556"/>
            <a:ext cx="0" cy="3497802"/>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 name="二等辺三角形 22"/>
          <p:cNvSpPr/>
          <p:nvPr/>
        </p:nvSpPr>
        <p:spPr>
          <a:xfrm flipV="1">
            <a:off x="6536099" y="4047751"/>
            <a:ext cx="1029287" cy="212884"/>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2BD18B1-D5D8-4403-8F4B-EDDE19AAA41A}"/>
              </a:ext>
            </a:extLst>
          </p:cNvPr>
          <p:cNvSpPr/>
          <p:nvPr/>
        </p:nvSpPr>
        <p:spPr>
          <a:xfrm>
            <a:off x="704850" y="5964031"/>
            <a:ext cx="8532813" cy="64251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n-ea"/>
              </a:rPr>
              <a:t>（期待される独自の</a:t>
            </a:r>
            <a:r>
              <a:rPr lang="en-US" altLang="ja-JP" sz="1000" dirty="0">
                <a:solidFill>
                  <a:schemeClr val="tx1"/>
                </a:solidFill>
                <a:latin typeface="+mn-ea"/>
              </a:rPr>
              <a:t>2</a:t>
            </a:r>
            <a:r>
              <a:rPr lang="ja-JP" altLang="en-US" sz="1000" dirty="0">
                <a:solidFill>
                  <a:schemeClr val="tx1"/>
                </a:solidFill>
                <a:latin typeface="+mn-ea"/>
              </a:rPr>
              <a:t>次的波及効果）</a:t>
            </a:r>
            <a:endParaRPr lang="en-US" altLang="ja-JP" sz="1000" dirty="0">
              <a:solidFill>
                <a:schemeClr val="tx1"/>
              </a:solidFill>
              <a:latin typeface="+mn-ea"/>
            </a:endParaRPr>
          </a:p>
          <a:p>
            <a:r>
              <a:rPr lang="ja-JP" altLang="en-US" sz="1200" dirty="0">
                <a:solidFill>
                  <a:schemeClr val="tx1"/>
                </a:solidFill>
                <a:latin typeface="+mn-ea"/>
              </a:rPr>
              <a:t>・ </a:t>
            </a:r>
            <a:r>
              <a:rPr lang="en-US" altLang="ja-JP" sz="1200" dirty="0">
                <a:solidFill>
                  <a:schemeClr val="tx1"/>
                </a:solidFill>
                <a:latin typeface="+mn-ea"/>
              </a:rPr>
              <a:t>2020</a:t>
            </a:r>
            <a:r>
              <a:rPr lang="ja-JP" altLang="en-US" sz="1200" dirty="0">
                <a:solidFill>
                  <a:schemeClr val="tx1"/>
                </a:solidFill>
                <a:latin typeface="+mn-ea"/>
              </a:rPr>
              <a:t>年秋に開催予定の奥武観音堂祭の準備を行う実行委員会などと連携した、地域の海洋文化継承のためのツールとして活用</a:t>
            </a:r>
            <a:br>
              <a:rPr lang="en-US" altLang="ja-JP" sz="1200" dirty="0">
                <a:solidFill>
                  <a:schemeClr val="tx1"/>
                </a:solidFill>
                <a:latin typeface="+mn-ea"/>
              </a:rPr>
            </a:br>
            <a:r>
              <a:rPr lang="ja-JP" altLang="en-US" sz="1200" dirty="0">
                <a:solidFill>
                  <a:schemeClr val="tx1"/>
                </a:solidFill>
                <a:latin typeface="+mn-ea"/>
              </a:rPr>
              <a:t>・他の「琉球七観音」の民話と連携した地域づくりツールとしての活用。「ハーリー」と呼ばれる沖縄のボート体験とのコラボ</a:t>
            </a:r>
            <a:endParaRPr lang="en-US" altLang="ja-JP" sz="1200" dirty="0">
              <a:solidFill>
                <a:schemeClr val="tx1"/>
              </a:solidFill>
              <a:latin typeface="+mn-ea"/>
            </a:endParaRPr>
          </a:p>
        </p:txBody>
      </p:sp>
      <p:sp>
        <p:nvSpPr>
          <p:cNvPr id="3" name="テキスト ボックス 2">
            <a:extLst>
              <a:ext uri="{FF2B5EF4-FFF2-40B4-BE49-F238E27FC236}">
                <a16:creationId xmlns:a16="http://schemas.microsoft.com/office/drawing/2014/main" id="{0B7EEB6A-12AA-4E9A-B92F-C164CF5A6311}"/>
              </a:ext>
            </a:extLst>
          </p:cNvPr>
          <p:cNvSpPr txBox="1"/>
          <p:nvPr/>
        </p:nvSpPr>
        <p:spPr>
          <a:xfrm>
            <a:off x="5238920" y="2056888"/>
            <a:ext cx="3962225" cy="1877437"/>
          </a:xfrm>
          <a:prstGeom prst="rect">
            <a:avLst/>
          </a:prstGeom>
          <a:noFill/>
        </p:spPr>
        <p:txBody>
          <a:bodyPr wrap="square" rtlCol="0">
            <a:spAutoFit/>
          </a:bodyPr>
          <a:lstStyle/>
          <a:p>
            <a:r>
              <a:rPr lang="ja-JP" altLang="en-US" sz="1200" dirty="0">
                <a:solidFill>
                  <a:srgbClr val="0070C0"/>
                </a:solidFill>
                <a:latin typeface="+mn-ea"/>
              </a:rPr>
              <a:t>①地域の歴史と多文化共生</a:t>
            </a:r>
          </a:p>
          <a:p>
            <a:r>
              <a:rPr lang="ja-JP" altLang="en-US" sz="1000" dirty="0">
                <a:latin typeface="+mn-ea"/>
              </a:rPr>
              <a:t>　多くの異なる国家に属する島々が隣接する地（海）域に生きる沖縄の</a:t>
            </a:r>
            <a:endParaRPr lang="en-US" altLang="ja-JP" sz="1000" dirty="0">
              <a:latin typeface="+mn-ea"/>
            </a:endParaRPr>
          </a:p>
          <a:p>
            <a:r>
              <a:rPr lang="ja-JP" altLang="en-US" sz="1000" dirty="0">
                <a:latin typeface="+mn-ea"/>
              </a:rPr>
              <a:t>　人々から学ぶ、異国文化との接し方。</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②道徳（海とともに生きてきた人々の心）</a:t>
            </a:r>
          </a:p>
          <a:p>
            <a:r>
              <a:rPr lang="ja-JP" altLang="en-US" sz="1000" dirty="0">
                <a:latin typeface="+mn-ea"/>
              </a:rPr>
              <a:t>　 （海難事故に遭遇し）困っている人々に分け隔てなく奉仕・貢献する</a:t>
            </a:r>
            <a:endParaRPr lang="en-US" altLang="ja-JP" sz="1000" dirty="0">
              <a:latin typeface="+mn-ea"/>
            </a:endParaRPr>
          </a:p>
          <a:p>
            <a:r>
              <a:rPr lang="ja-JP" altLang="en-US" sz="1000" dirty="0">
                <a:latin typeface="+mn-ea"/>
              </a:rPr>
              <a:t>　</a:t>
            </a:r>
            <a:r>
              <a:rPr lang="ja-JP" altLang="en-US" sz="1000" dirty="0">
                <a:solidFill>
                  <a:srgbClr val="0000FF"/>
                </a:solidFill>
                <a:latin typeface="+mn-ea"/>
              </a:rPr>
              <a:t>おもいやり</a:t>
            </a:r>
            <a:r>
              <a:rPr lang="ja-JP" altLang="en-US" sz="1000">
                <a:solidFill>
                  <a:srgbClr val="0000FF"/>
                </a:solidFill>
                <a:latin typeface="+mn-ea"/>
              </a:rPr>
              <a:t>の心</a:t>
            </a:r>
            <a:r>
              <a:rPr lang="ja-JP" altLang="en-US" sz="1000">
                <a:latin typeface="+mn-ea"/>
              </a:rPr>
              <a:t>や</a:t>
            </a:r>
            <a:r>
              <a:rPr lang="ja-JP" altLang="en-US" sz="1000" dirty="0">
                <a:latin typeface="+mn-ea"/>
              </a:rPr>
              <a:t>、感謝を忘れない異国の人々の礼儀にまなぶ。</a:t>
            </a:r>
            <a:endParaRPr lang="en-US" altLang="ja-JP" sz="1000" dirty="0">
              <a:latin typeface="+mn-ea"/>
            </a:endParaRPr>
          </a:p>
          <a:p>
            <a:endParaRPr lang="en-US" altLang="ja-JP" sz="1000" dirty="0">
              <a:latin typeface="+mn-ea"/>
            </a:endParaRPr>
          </a:p>
          <a:p>
            <a:r>
              <a:rPr lang="ja-JP" altLang="en-US" sz="1200" dirty="0">
                <a:solidFill>
                  <a:srgbClr val="0070C0"/>
                </a:solidFill>
                <a:latin typeface="+mn-ea"/>
              </a:rPr>
              <a:t>③地域文化・民俗</a:t>
            </a:r>
            <a:endParaRPr lang="en-US" altLang="ja-JP" sz="1200" dirty="0">
              <a:solidFill>
                <a:srgbClr val="0070C0"/>
              </a:solidFill>
              <a:latin typeface="+mn-ea"/>
            </a:endParaRPr>
          </a:p>
          <a:p>
            <a:r>
              <a:rPr lang="ja-JP" altLang="en-US" sz="1000" dirty="0">
                <a:latin typeface="+mn-ea"/>
              </a:rPr>
              <a:t>　地域で行われている祭の由来に触れ、現代に生きる自分たちが海を</a:t>
            </a:r>
            <a:endParaRPr lang="en-US" altLang="ja-JP" sz="1000" dirty="0">
              <a:latin typeface="+mn-ea"/>
            </a:endParaRPr>
          </a:p>
          <a:p>
            <a:r>
              <a:rPr lang="ja-JP" altLang="en-US" sz="1000" dirty="0">
                <a:latin typeface="+mn-ea"/>
              </a:rPr>
              <a:t>　通して過去や異国の文化とつながっていることを再認識する。</a:t>
            </a:r>
          </a:p>
        </p:txBody>
      </p:sp>
      <p:sp>
        <p:nvSpPr>
          <p:cNvPr id="12" name="テキスト ボックス 11"/>
          <p:cNvSpPr txBox="1"/>
          <p:nvPr/>
        </p:nvSpPr>
        <p:spPr>
          <a:xfrm>
            <a:off x="5162718" y="4394134"/>
            <a:ext cx="3967096" cy="1323439"/>
          </a:xfrm>
          <a:prstGeom prst="rect">
            <a:avLst/>
          </a:prstGeom>
          <a:noFill/>
        </p:spPr>
        <p:txBody>
          <a:bodyPr wrap="square" rtlCol="0">
            <a:spAutoFit/>
          </a:bodyPr>
          <a:lstStyle/>
          <a:p>
            <a:r>
              <a:rPr lang="ja-JP" altLang="en-US" sz="1000" dirty="0">
                <a:latin typeface="+mn-ea"/>
              </a:rPr>
              <a:t>（ストーリーへの落とし込み）</a:t>
            </a:r>
            <a:endParaRPr lang="en-US" altLang="ja-JP" sz="1000" dirty="0">
              <a:latin typeface="+mn-ea"/>
            </a:endParaRPr>
          </a:p>
          <a:p>
            <a:endParaRPr lang="en-US" altLang="ja-JP" sz="1000" dirty="0"/>
          </a:p>
          <a:p>
            <a:r>
              <a:rPr lang="ja-JP" altLang="en-US" sz="1000" dirty="0"/>
              <a:t>海で漁をする限り、遭難の危険は隣りあわせ。だからかそ国境問わず、互いに助け合うことで、海に生きる人々の心意気を学ぶ。</a:t>
            </a:r>
            <a:endParaRPr lang="en-US" altLang="ja-JP" sz="1000" dirty="0"/>
          </a:p>
          <a:p>
            <a:r>
              <a:rPr lang="ja-JP" altLang="en-US" sz="1000" dirty="0"/>
              <a:t>また、現在も奥武島海神祭では航海安全や豊漁、島民の健康・繁栄が祈願されて</a:t>
            </a:r>
            <a:r>
              <a:rPr lang="ja-JP" altLang="en-US" sz="1000"/>
              <a:t>きた。中国</a:t>
            </a:r>
            <a:r>
              <a:rPr lang="ja-JP" altLang="en-US" sz="1000" dirty="0"/>
              <a:t>と奥武島の島民とのつながりが海を通して何百年にもわたって続いていることから海とともに生きる日本人の誇りと心構えを学ぶ。</a:t>
            </a:r>
            <a:endParaRPr lang="en-US" altLang="ja-JP" sz="1000" dirty="0"/>
          </a:p>
        </p:txBody>
      </p:sp>
    </p:spTree>
    <p:extLst>
      <p:ext uri="{BB962C8B-B14F-4D97-AF65-F5344CB8AC3E}">
        <p14:creationId xmlns:p14="http://schemas.microsoft.com/office/powerpoint/2010/main" val="241317046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1469</TotalTime>
  <Words>791</Words>
  <Application>Microsoft Office PowerPoint</Application>
  <PresentationFormat>A4 210 x 297 mm</PresentationFormat>
  <Paragraphs>158</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office001 tomason</dc:creator>
  <cp:lastModifiedBy>hide shibata</cp:lastModifiedBy>
  <cp:revision>59</cp:revision>
  <dcterms:created xsi:type="dcterms:W3CDTF">2019-06-27T05:21:03Z</dcterms:created>
  <dcterms:modified xsi:type="dcterms:W3CDTF">2019-07-16T09:44:59Z</dcterms:modified>
</cp:coreProperties>
</file>