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
  </p:notesMasterIdLst>
  <p:sldIdLst>
    <p:sldId id="347" r:id="rId3"/>
    <p:sldId id="326" r:id="rId4"/>
    <p:sldId id="327" r:id="rId5"/>
    <p:sldId id="328" r:id="rId6"/>
    <p:sldId id="329" r:id="rId7"/>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FF9900"/>
    <a:srgbClr val="000099"/>
    <a:srgbClr val="CC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59" autoAdjust="0"/>
    <p:restoredTop sz="90194" autoAdjust="0"/>
  </p:normalViewPr>
  <p:slideViewPr>
    <p:cSldViewPr>
      <p:cViewPr varScale="1">
        <p:scale>
          <a:sx n="47" d="100"/>
          <a:sy n="47" d="100"/>
        </p:scale>
        <p:origin x="2004" y="42"/>
      </p:cViewPr>
      <p:guideLst>
        <p:guide orient="horz" pos="312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46247" cy="496732"/>
          </a:xfrm>
          <a:prstGeom prst="rect">
            <a:avLst/>
          </a:prstGeom>
        </p:spPr>
        <p:txBody>
          <a:bodyPr vert="horz" lIns="92078" tIns="46039" rIns="92078" bIns="46039" rtlCol="0"/>
          <a:lstStyle>
            <a:lvl1pPr algn="l">
              <a:defRPr sz="1200"/>
            </a:lvl1pPr>
          </a:lstStyle>
          <a:p>
            <a:endParaRPr kumimoji="1" lang="ja-JP" altLang="en-US"/>
          </a:p>
        </p:txBody>
      </p:sp>
      <p:sp>
        <p:nvSpPr>
          <p:cNvPr id="3" name="日付プレースホルダ 2"/>
          <p:cNvSpPr>
            <a:spLocks noGrp="1"/>
          </p:cNvSpPr>
          <p:nvPr>
            <p:ph type="dt" idx="1"/>
          </p:nvPr>
        </p:nvSpPr>
        <p:spPr>
          <a:xfrm>
            <a:off x="3849826" y="2"/>
            <a:ext cx="2946246" cy="496732"/>
          </a:xfrm>
          <a:prstGeom prst="rect">
            <a:avLst/>
          </a:prstGeom>
        </p:spPr>
        <p:txBody>
          <a:bodyPr vert="horz" lIns="92078" tIns="46039" rIns="92078" bIns="46039" rtlCol="0"/>
          <a:lstStyle>
            <a:lvl1pPr algn="r">
              <a:defRPr sz="1200"/>
            </a:lvl1pPr>
          </a:lstStyle>
          <a:p>
            <a:fld id="{EA133EB1-E6EE-438D-9BDB-37A73CCF905C}" type="datetimeFigureOut">
              <a:rPr kumimoji="1" lang="ja-JP" altLang="en-US" smtClean="0"/>
              <a:pPr/>
              <a:t>2019/1/15</a:t>
            </a:fld>
            <a:endParaRPr kumimoji="1" lang="ja-JP" altLang="en-US"/>
          </a:p>
        </p:txBody>
      </p:sp>
      <p:sp>
        <p:nvSpPr>
          <p:cNvPr id="4" name="スライド イメージ プレースホルダ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2078" tIns="46039" rIns="92078" bIns="46039" rtlCol="0" anchor="ctr"/>
          <a:lstStyle/>
          <a:p>
            <a:endParaRPr lang="ja-JP" altLang="en-US"/>
          </a:p>
        </p:txBody>
      </p:sp>
      <p:sp>
        <p:nvSpPr>
          <p:cNvPr id="5" name="ノート プレースホルダ 4"/>
          <p:cNvSpPr>
            <a:spLocks noGrp="1"/>
          </p:cNvSpPr>
          <p:nvPr>
            <p:ph type="body" sz="quarter" idx="3"/>
          </p:nvPr>
        </p:nvSpPr>
        <p:spPr>
          <a:xfrm>
            <a:off x="679290" y="4714953"/>
            <a:ext cx="5439101" cy="4467387"/>
          </a:xfrm>
          <a:prstGeom prst="rect">
            <a:avLst/>
          </a:prstGeom>
        </p:spPr>
        <p:txBody>
          <a:bodyPr vert="horz" lIns="92078" tIns="46039" rIns="92078" bIns="4603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28309"/>
            <a:ext cx="2946247" cy="496731"/>
          </a:xfrm>
          <a:prstGeom prst="rect">
            <a:avLst/>
          </a:prstGeom>
        </p:spPr>
        <p:txBody>
          <a:bodyPr vert="horz" lIns="92078" tIns="46039" rIns="92078" bIns="4603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9826" y="9428309"/>
            <a:ext cx="2946246" cy="496731"/>
          </a:xfrm>
          <a:prstGeom prst="rect">
            <a:avLst/>
          </a:prstGeom>
        </p:spPr>
        <p:txBody>
          <a:bodyPr vert="horz" lIns="92078" tIns="46039" rIns="92078" bIns="46039" rtlCol="0" anchor="b"/>
          <a:lstStyle>
            <a:lvl1pPr algn="r">
              <a:defRPr sz="1200"/>
            </a:lvl1pPr>
          </a:lstStyle>
          <a:p>
            <a:fld id="{F9FBAF80-EA8F-4B4C-ACA1-92911916D112}" type="slidenum">
              <a:rPr kumimoji="1" lang="ja-JP" altLang="en-US" smtClean="0"/>
              <a:pPr/>
              <a:t>‹#›</a:t>
            </a:fld>
            <a:endParaRPr kumimoji="1" lang="ja-JP" altLang="en-US"/>
          </a:p>
        </p:txBody>
      </p:sp>
    </p:spTree>
    <p:extLst>
      <p:ext uri="{BB962C8B-B14F-4D97-AF65-F5344CB8AC3E}">
        <p14:creationId xmlns:p14="http://schemas.microsoft.com/office/powerpoint/2010/main" val="33355279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268761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p14="http://schemas.microsoft.com/office/powerpoint/2010/main" val="426224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0"/>
            <a:ext cx="4514850"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5B051B3A-C9C9-413A-A4AA-B10505C51196}" type="datetime1">
              <a:rPr kumimoji="1" lang="ja-JP" altLang="en-US" smtClean="0"/>
              <a:pPr/>
              <a:t>2019/1/15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148413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2019/1/15</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a:solidFill>
                  <a:schemeClr val="bg1">
                    <a:lumMod val="65000"/>
                  </a:schemeClr>
                </a:solidFill>
                <a:latin typeface="+mn-ea"/>
                <a:ea typeface="+mn-ea"/>
              </a:rPr>
              <a:t>事業ＩＤ：</a:t>
            </a:r>
            <a:r>
              <a:rPr kumimoji="1" lang="en-US" altLang="ja-JP" sz="1100" dirty="0">
                <a:solidFill>
                  <a:schemeClr val="bg1">
                    <a:lumMod val="65000"/>
                  </a:schemeClr>
                </a:solidFill>
                <a:latin typeface="+mn-ea"/>
                <a:ea typeface="+mn-ea"/>
              </a:rPr>
              <a:t>2017457198</a:t>
            </a:r>
          </a:p>
          <a:p>
            <a:pPr algn="l"/>
            <a:r>
              <a:rPr kumimoji="1" lang="ja-JP" altLang="en-US" sz="1100">
                <a:solidFill>
                  <a:schemeClr val="bg1">
                    <a:lumMod val="65000"/>
                  </a:schemeClr>
                </a:solidFill>
                <a:latin typeface="+mn-ea"/>
                <a:ea typeface="+mn-ea"/>
              </a:rPr>
              <a:t>事業名：海と日本プロジェクト</a:t>
            </a:r>
            <a:r>
              <a:rPr kumimoji="1" lang="en-US" altLang="ja-JP" sz="1100" dirty="0">
                <a:solidFill>
                  <a:schemeClr val="bg1">
                    <a:lumMod val="65000"/>
                  </a:schemeClr>
                </a:solidFill>
                <a:latin typeface="+mn-ea"/>
                <a:ea typeface="+mn-ea"/>
              </a:rPr>
              <a:t>in</a:t>
            </a:r>
            <a:r>
              <a:rPr kumimoji="1" lang="ja-JP" altLang="en-US" sz="1100">
                <a:solidFill>
                  <a:schemeClr val="bg1">
                    <a:lumMod val="65000"/>
                  </a:schemeClr>
                </a:solidFill>
                <a:latin typeface="+mn-ea"/>
                <a:ea typeface="+mn-ea"/>
              </a:rPr>
              <a:t>いしかわ</a:t>
            </a:r>
          </a:p>
          <a:p>
            <a:pPr algn="l"/>
            <a:r>
              <a:rPr kumimoji="1" lang="ja-JP" altLang="en-US" sz="1100">
                <a:solidFill>
                  <a:schemeClr val="bg1">
                    <a:lumMod val="65000"/>
                  </a:schemeClr>
                </a:solidFill>
                <a:latin typeface="+mn-ea"/>
                <a:ea typeface="+mn-ea"/>
              </a:rPr>
              <a:t>団体名：海と日本プロジェクト</a:t>
            </a:r>
            <a:r>
              <a:rPr kumimoji="1" lang="en-US" altLang="ja-JP" sz="1100" dirty="0">
                <a:solidFill>
                  <a:schemeClr val="bg1">
                    <a:lumMod val="65000"/>
                  </a:schemeClr>
                </a:solidFill>
                <a:latin typeface="+mn-ea"/>
                <a:ea typeface="+mn-ea"/>
              </a:rPr>
              <a:t>in</a:t>
            </a:r>
            <a:r>
              <a:rPr kumimoji="1" lang="ja-JP" altLang="en-US" sz="1100">
                <a:solidFill>
                  <a:schemeClr val="bg1">
                    <a:lumMod val="65000"/>
                  </a:schemeClr>
                </a:solidFill>
                <a:latin typeface="+mn-ea"/>
                <a:ea typeface="+mn-ea"/>
              </a:rPr>
              <a:t>石川県実行委員会</a:t>
            </a:r>
            <a:endParaRPr kumimoji="1" lang="ja-JP" altLang="en-US" sz="1100" dirty="0">
              <a:solidFill>
                <a:schemeClr val="bg1">
                  <a:lumMod val="65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5B051B3A-C9C9-413A-A4AA-B10505C51196}" type="datetime1">
              <a:rPr kumimoji="1" lang="ja-JP" altLang="en-US" smtClean="0"/>
              <a:pPr/>
              <a:t>2019/1/15</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2" name="テキスト ボックス 1"/>
          <p:cNvSpPr txBox="1"/>
          <p:nvPr userDrawn="1"/>
        </p:nvSpPr>
        <p:spPr>
          <a:xfrm>
            <a:off x="5771206" y="370910"/>
            <a:ext cx="610122" cy="261610"/>
          </a:xfrm>
          <a:prstGeom prst="rect">
            <a:avLst/>
          </a:prstGeom>
          <a:noFill/>
          <a:ln>
            <a:solidFill>
              <a:srgbClr val="FF0000"/>
            </a:solidFill>
          </a:ln>
        </p:spPr>
        <p:txBody>
          <a:bodyPr wrap="square" rtlCol="0" anchor="ctr">
            <a:spAutoFit/>
          </a:bodyPr>
          <a:lstStyle/>
          <a:p>
            <a:pPr algn="ctr"/>
            <a:r>
              <a:rPr kumimoji="1" lang="ja-JP" altLang="en-US" sz="1100" b="1" dirty="0">
                <a:solidFill>
                  <a:srgbClr val="FF0000"/>
                </a:solidFill>
              </a:rPr>
              <a:t>極秘</a:t>
            </a:r>
          </a:p>
        </p:txBody>
      </p:sp>
    </p:spTree>
    <p:extLst>
      <p:ext uri="{BB962C8B-B14F-4D97-AF65-F5344CB8AC3E}">
        <p14:creationId xmlns:p14="http://schemas.microsoft.com/office/powerpoint/2010/main" val="786196755"/>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9158" y="2576736"/>
            <a:ext cx="6338842" cy="1584176"/>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P創英角ｺﾞｼｯｸUB" panose="020B0900000000000000" pitchFamily="50" charset="-128"/>
              <a:ea typeface="HGP創英角ｺﾞｼｯｸUB" panose="020B0900000000000000" pitchFamily="50" charset="-128"/>
            </a:endParaRPr>
          </a:p>
        </p:txBody>
      </p:sp>
      <p:sp>
        <p:nvSpPr>
          <p:cNvPr id="5" name="正方形/長方形 11"/>
          <p:cNvSpPr>
            <a:spLocks noChangeArrowheads="1"/>
          </p:cNvSpPr>
          <p:nvPr/>
        </p:nvSpPr>
        <p:spPr bwMode="auto">
          <a:xfrm>
            <a:off x="620688" y="2814826"/>
            <a:ext cx="68675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40000"/>
              </a:lnSpc>
              <a:defRPr kumimoji="1" sz="1000">
                <a:solidFill>
                  <a:schemeClr val="tx1"/>
                </a:solidFill>
                <a:latin typeface="ＭＳ Ｐ明朝" pitchFamily="18" charset="-128"/>
                <a:ea typeface="ＭＳ Ｐ明朝" pitchFamily="18" charset="-128"/>
              </a:defRPr>
            </a:lvl1pPr>
            <a:lvl2pPr marL="742950" indent="-285750" eaLnBrk="0" hangingPunct="0">
              <a:spcBef>
                <a:spcPct val="20000"/>
              </a:spcBef>
              <a:buChar char="–"/>
              <a:defRPr kumimoji="1" sz="23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1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17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17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Times New Roman" pitchFamily="18" charset="0"/>
                <a:ea typeface="ＭＳ Ｐゴシック" charset="-128"/>
              </a:defRPr>
            </a:lvl9pPr>
          </a:lstStyle>
          <a:p>
            <a:pPr algn="ctr" eaLnBrk="1" hangingPunct="1">
              <a:lnSpc>
                <a:spcPct val="100000"/>
              </a:lnSpc>
            </a:pPr>
            <a:r>
              <a:rPr lang="ja-JP" altLang="en-US" sz="6600" dirty="0">
                <a:solidFill>
                  <a:schemeClr val="bg1"/>
                </a:solidFill>
                <a:latin typeface="HGP創英角ｺﾞｼｯｸUB" pitchFamily="50" charset="-128"/>
                <a:ea typeface="HGP創英角ｺﾞｼｯｸUB" pitchFamily="50" charset="-128"/>
              </a:rPr>
              <a:t>福井</a:t>
            </a:r>
            <a:r>
              <a:rPr lang="ja-JP" altLang="en-US" sz="6600" dirty="0" smtClean="0">
                <a:solidFill>
                  <a:schemeClr val="bg1"/>
                </a:solidFill>
                <a:latin typeface="HGP創英角ｺﾞｼｯｸUB" pitchFamily="50" charset="-128"/>
                <a:ea typeface="HGP創英角ｺﾞｼｯｸUB" pitchFamily="50" charset="-128"/>
              </a:rPr>
              <a:t>県 小浜市</a:t>
            </a:r>
            <a:endParaRPr lang="en-US" altLang="ja-JP" sz="6600" dirty="0">
              <a:solidFill>
                <a:schemeClr val="bg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64927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548680" y="1605197"/>
          <a:ext cx="5832649" cy="7982703"/>
        </p:xfrm>
        <a:graphic>
          <a:graphicData uri="http://schemas.openxmlformats.org/drawingml/2006/table">
            <a:tbl>
              <a:tblPr firstRow="1" bandRow="1">
                <a:tableStyleId>{5C22544A-7EE6-4342-B048-85BDC9FD1C3A}</a:tableStyleId>
              </a:tblPr>
              <a:tblGrid>
                <a:gridCol w="1008112">
                  <a:extLst>
                    <a:ext uri="{9D8B030D-6E8A-4147-A177-3AD203B41FA5}">
                      <a16:colId xmlns="" xmlns:a16="http://schemas.microsoft.com/office/drawing/2014/main" val="20000"/>
                    </a:ext>
                  </a:extLst>
                </a:gridCol>
                <a:gridCol w="4824537">
                  <a:extLst>
                    <a:ext uri="{9D8B030D-6E8A-4147-A177-3AD203B41FA5}">
                      <a16:colId xmlns="" xmlns:a16="http://schemas.microsoft.com/office/drawing/2014/main" val="20001"/>
                    </a:ext>
                  </a:extLst>
                </a:gridCol>
              </a:tblGrid>
              <a:tr h="177291">
                <a:tc>
                  <a:txBody>
                    <a:bodyPr/>
                    <a:lstStyle/>
                    <a:p>
                      <a:pPr algn="l"/>
                      <a:r>
                        <a:rPr kumimoji="1" lang="ja-JP" altLang="en-US" sz="1050" b="1" i="0" dirty="0" smtClean="0">
                          <a:solidFill>
                            <a:schemeClr val="tx1"/>
                          </a:solidFill>
                        </a:rPr>
                        <a:t>イベント名</a:t>
                      </a:r>
                      <a:endParaRPr kumimoji="1" lang="ja-JP" altLang="en-US"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北前船こども交流拡大プロジェクト</a:t>
                      </a:r>
                      <a:r>
                        <a:rPr kumimoji="1" lang="en-US" altLang="ja-JP" sz="1050" b="0" dirty="0" smtClean="0">
                          <a:solidFill>
                            <a:schemeClr val="tx1"/>
                          </a:solidFill>
                        </a:rPr>
                        <a:t>in</a:t>
                      </a:r>
                      <a:r>
                        <a:rPr kumimoji="1" lang="ja-JP" altLang="en-US" sz="1050" b="0" dirty="0" smtClean="0">
                          <a:solidFill>
                            <a:schemeClr val="tx1"/>
                          </a:solidFill>
                        </a:rPr>
                        <a:t>福井県</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88031">
                <a:tc>
                  <a:txBody>
                    <a:bodyPr/>
                    <a:lstStyle/>
                    <a:p>
                      <a:pPr algn="l"/>
                      <a:r>
                        <a:rPr kumimoji="1" lang="ja-JP" altLang="en-US" sz="1050" b="1" i="0" dirty="0" smtClean="0">
                          <a:solidFill>
                            <a:schemeClr val="tx1"/>
                          </a:solidFill>
                        </a:rPr>
                        <a:t>協力自治体</a:t>
                      </a:r>
                      <a:endParaRPr kumimoji="1" lang="en-US" altLang="ja-JP" sz="1050" b="1" i="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小浜市・小浜市教育委員会</a:t>
                      </a:r>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8032">
                <a:tc>
                  <a:txBody>
                    <a:bodyPr/>
                    <a:lstStyle/>
                    <a:p>
                      <a:pPr algn="l"/>
                      <a:r>
                        <a:rPr kumimoji="1" lang="ja-JP" altLang="en-US" sz="1050" b="1" i="0" dirty="0" smtClean="0">
                          <a:solidFill>
                            <a:schemeClr val="tx1"/>
                          </a:solidFill>
                        </a:rPr>
                        <a:t>モデル校</a:t>
                      </a:r>
                      <a:endParaRPr kumimoji="1" lang="en-US" altLang="ja-JP" sz="1050" b="1" i="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雲浜小学校　</a:t>
                      </a:r>
                      <a:r>
                        <a:rPr kumimoji="1" lang="en-US" altLang="ja-JP" sz="1050" b="0" dirty="0" smtClean="0">
                          <a:solidFill>
                            <a:schemeClr val="tx1"/>
                          </a:solidFill>
                        </a:rPr>
                        <a:t>5</a:t>
                      </a:r>
                      <a:r>
                        <a:rPr kumimoji="1" lang="ja-JP" altLang="en-US" sz="1050" b="0" dirty="0" smtClean="0">
                          <a:solidFill>
                            <a:schemeClr val="tx1"/>
                          </a:solidFill>
                        </a:rPr>
                        <a:t>年生　</a:t>
                      </a:r>
                      <a:r>
                        <a:rPr kumimoji="1" lang="en-US" altLang="ja-JP" sz="1050" b="0" dirty="0" smtClean="0">
                          <a:solidFill>
                            <a:schemeClr val="tx1"/>
                          </a:solidFill>
                        </a:rPr>
                        <a:t>28</a:t>
                      </a:r>
                      <a:r>
                        <a:rPr kumimoji="1" lang="ja-JP" altLang="en-US" sz="1050" b="0" dirty="0" smtClean="0">
                          <a:solidFill>
                            <a:schemeClr val="tx1"/>
                          </a:solidFill>
                        </a:rPr>
                        <a:t>名（全員参加）</a:t>
                      </a:r>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659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dirty="0" smtClean="0">
                          <a:solidFill>
                            <a:schemeClr val="tx1"/>
                          </a:solidFill>
                        </a:rPr>
                        <a:t>内容</a:t>
                      </a:r>
                      <a:endParaRPr kumimoji="1" lang="en-US" altLang="ja-JP" sz="1050" b="1" i="0" dirty="0" smtClean="0">
                        <a:solidFill>
                          <a:schemeClr val="tx1"/>
                        </a:solidFill>
                      </a:endParaRPr>
                    </a:p>
                    <a:p>
                      <a:pPr algn="l"/>
                      <a:endParaRPr kumimoji="1" lang="en-US" altLang="ja-JP" sz="1050" b="1" i="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日本遺産に認定された寄港地３８市町の小学生が地元の北前船が築いた港の文化・特徴・功績を学び全国で共有する「北前船こども交流拡大プロジェクト」を実施。</a:t>
                      </a:r>
                    </a:p>
                    <a:p>
                      <a:pPr algn="l"/>
                      <a:r>
                        <a:rPr kumimoji="1" lang="ja-JP" altLang="en-US" sz="1050" b="0" dirty="0" smtClean="0">
                          <a:solidFill>
                            <a:schemeClr val="tx1"/>
                          </a:solidFill>
                        </a:rPr>
                        <a:t>北前船が地元にもたらした食文化や歴史を楽しみながら学ぶとともに、日本経済を支える　「港」の役割について再認識し、北前船を培った海に関心を持つことを目的とし、ワークショップを行った。</a:t>
                      </a:r>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88980">
                <a:tc>
                  <a:txBody>
                    <a:bodyPr/>
                    <a:lstStyle/>
                    <a:p>
                      <a:pPr algn="l"/>
                      <a:r>
                        <a:rPr kumimoji="1" lang="ja-JP" altLang="en-US" sz="1050" b="1" i="0" dirty="0" smtClean="0">
                          <a:solidFill>
                            <a:schemeClr val="tx1"/>
                          </a:solidFill>
                        </a:rPr>
                        <a:t>ワークショップ</a:t>
                      </a:r>
                      <a:endParaRPr kumimoji="1" lang="en-US" altLang="ja-JP" sz="1050" b="1" i="0" dirty="0" smtClean="0">
                        <a:solidFill>
                          <a:schemeClr val="tx1"/>
                        </a:solidFill>
                      </a:endParaRPr>
                    </a:p>
                    <a:p>
                      <a:pPr algn="l"/>
                      <a:endParaRPr kumimoji="1" lang="en-US" altLang="ja-JP" sz="1050" b="1" i="0" dirty="0" smtClean="0">
                        <a:solidFill>
                          <a:schemeClr val="tx1"/>
                        </a:solidFill>
                      </a:endParaRPr>
                    </a:p>
                    <a:p>
                      <a:pPr algn="l"/>
                      <a:endParaRPr kumimoji="1" lang="en-US" altLang="ja-JP" sz="1050" b="1" i="0" dirty="0" smtClean="0">
                        <a:solidFill>
                          <a:schemeClr val="tx1"/>
                        </a:solidFill>
                      </a:endParaRPr>
                    </a:p>
                    <a:p>
                      <a:pPr algn="l"/>
                      <a:endParaRPr kumimoji="1" lang="en-US" altLang="ja-JP" sz="1050" b="1" i="0" dirty="0" smtClean="0">
                        <a:solidFill>
                          <a:schemeClr val="tx1"/>
                        </a:solidFill>
                      </a:endParaRPr>
                    </a:p>
                    <a:p>
                      <a:pPr algn="l"/>
                      <a:endParaRPr kumimoji="1" lang="en-US" altLang="ja-JP" sz="1050" b="1" i="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(1)</a:t>
                      </a:r>
                      <a:r>
                        <a:rPr kumimoji="1" lang="ja-JP" altLang="en-US" sz="1050" b="0" dirty="0" smtClean="0">
                          <a:solidFill>
                            <a:schemeClr val="tx1"/>
                          </a:solidFill>
                        </a:rPr>
                        <a:t>時期：</a:t>
                      </a:r>
                      <a:r>
                        <a:rPr kumimoji="1" lang="en-US" altLang="ja-JP" sz="1050" b="0" dirty="0" smtClean="0">
                          <a:solidFill>
                            <a:schemeClr val="tx1"/>
                          </a:solidFill>
                        </a:rPr>
                        <a:t>2018</a:t>
                      </a:r>
                      <a:r>
                        <a:rPr kumimoji="1" lang="ja-JP" altLang="en-US" sz="1050" b="0" dirty="0" smtClean="0">
                          <a:solidFill>
                            <a:schemeClr val="tx1"/>
                          </a:solidFill>
                        </a:rPr>
                        <a:t>年</a:t>
                      </a:r>
                      <a:r>
                        <a:rPr kumimoji="1" lang="en-US" altLang="ja-JP" sz="1050" b="0" dirty="0" smtClean="0">
                          <a:solidFill>
                            <a:schemeClr val="tx1"/>
                          </a:solidFill>
                        </a:rPr>
                        <a:t>9</a:t>
                      </a:r>
                      <a:r>
                        <a:rPr kumimoji="1" lang="ja-JP" altLang="en-US" sz="1050" b="0" dirty="0" smtClean="0">
                          <a:solidFill>
                            <a:schemeClr val="tx1"/>
                          </a:solidFill>
                        </a:rPr>
                        <a:t>月</a:t>
                      </a:r>
                      <a:r>
                        <a:rPr kumimoji="1" lang="en-US" altLang="ja-JP" sz="1050" b="0" dirty="0" smtClean="0">
                          <a:solidFill>
                            <a:schemeClr val="tx1"/>
                          </a:solidFill>
                        </a:rPr>
                        <a:t>13</a:t>
                      </a:r>
                      <a:r>
                        <a:rPr kumimoji="1" lang="ja-JP" altLang="en-US" sz="1050" b="0" dirty="0" smtClean="0">
                          <a:solidFill>
                            <a:schemeClr val="tx1"/>
                          </a:solidFill>
                        </a:rPr>
                        <a:t>日（木）</a:t>
                      </a:r>
                      <a:r>
                        <a:rPr kumimoji="1" lang="en-US" altLang="ja-JP" sz="1050" b="0" dirty="0" smtClean="0">
                          <a:solidFill>
                            <a:schemeClr val="tx1"/>
                          </a:solidFill>
                        </a:rPr>
                        <a:t>9</a:t>
                      </a:r>
                      <a:r>
                        <a:rPr kumimoji="1" lang="ja-JP" altLang="en-US" sz="1050" b="0" dirty="0" smtClean="0">
                          <a:solidFill>
                            <a:schemeClr val="tx1"/>
                          </a:solidFill>
                        </a:rPr>
                        <a:t>：</a:t>
                      </a:r>
                      <a:r>
                        <a:rPr kumimoji="1" lang="en-US" altLang="ja-JP" sz="1050" b="0" dirty="0" smtClean="0">
                          <a:solidFill>
                            <a:schemeClr val="tx1"/>
                          </a:solidFill>
                        </a:rPr>
                        <a:t>00</a:t>
                      </a:r>
                      <a:r>
                        <a:rPr kumimoji="1" lang="ja-JP" altLang="en-US" sz="1050" b="0" dirty="0" smtClean="0">
                          <a:solidFill>
                            <a:schemeClr val="tx1"/>
                          </a:solidFill>
                        </a:rPr>
                        <a:t>～</a:t>
                      </a:r>
                      <a:r>
                        <a:rPr kumimoji="1" lang="en-US" altLang="ja-JP" sz="1050" b="0" dirty="0" smtClean="0">
                          <a:solidFill>
                            <a:schemeClr val="tx1"/>
                          </a:solidFill>
                        </a:rPr>
                        <a:t>16</a:t>
                      </a:r>
                      <a:r>
                        <a:rPr kumimoji="1" lang="ja-JP" altLang="en-US" sz="1050" b="0" dirty="0" smtClean="0">
                          <a:solidFill>
                            <a:schemeClr val="tx1"/>
                          </a:solidFill>
                        </a:rPr>
                        <a:t>：</a:t>
                      </a:r>
                      <a:r>
                        <a:rPr kumimoji="1" lang="en-US" altLang="ja-JP" sz="1050" b="0" dirty="0" smtClean="0">
                          <a:solidFill>
                            <a:schemeClr val="tx1"/>
                          </a:solidFill>
                        </a:rPr>
                        <a:t>30</a:t>
                      </a:r>
                    </a:p>
                    <a:p>
                      <a:pPr algn="l"/>
                      <a:endParaRPr kumimoji="1" lang="en-US" altLang="ja-JP" sz="1050" b="0" dirty="0" smtClean="0">
                        <a:solidFill>
                          <a:schemeClr val="tx1"/>
                        </a:solidFill>
                      </a:endParaRPr>
                    </a:p>
                    <a:p>
                      <a:pPr algn="l"/>
                      <a:r>
                        <a:rPr kumimoji="1" lang="en-US" altLang="ja-JP" sz="1050" b="0" dirty="0" smtClean="0">
                          <a:solidFill>
                            <a:schemeClr val="tx1"/>
                          </a:solidFill>
                        </a:rPr>
                        <a:t>(2)</a:t>
                      </a:r>
                      <a:r>
                        <a:rPr kumimoji="1" lang="ja-JP" altLang="en-US" sz="1050" b="0" dirty="0" smtClean="0">
                          <a:solidFill>
                            <a:schemeClr val="tx1"/>
                          </a:solidFill>
                        </a:rPr>
                        <a:t>場所：福井県小浜市</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en-US" altLang="ja-JP" sz="1050" b="0" dirty="0" smtClean="0">
                          <a:solidFill>
                            <a:schemeClr val="tx1"/>
                          </a:solidFill>
                        </a:rPr>
                        <a:t>(3)</a:t>
                      </a:r>
                      <a:r>
                        <a:rPr kumimoji="1" lang="ja-JP" altLang="en-US" sz="1050" b="0" dirty="0" smtClean="0">
                          <a:solidFill>
                            <a:schemeClr val="tx1"/>
                          </a:solidFill>
                        </a:rPr>
                        <a:t>参加者：</a:t>
                      </a:r>
                      <a:r>
                        <a:rPr kumimoji="1" lang="en-US" altLang="ja-JP" sz="1050" b="0" dirty="0" smtClean="0">
                          <a:solidFill>
                            <a:schemeClr val="tx1"/>
                          </a:solidFill>
                        </a:rPr>
                        <a:t>28</a:t>
                      </a:r>
                      <a:r>
                        <a:rPr kumimoji="1" lang="ja-JP" altLang="en-US" sz="1050" b="0" dirty="0" smtClean="0">
                          <a:solidFill>
                            <a:schemeClr val="tx1"/>
                          </a:solidFill>
                        </a:rPr>
                        <a:t>名（雲浜小学校</a:t>
                      </a:r>
                      <a:r>
                        <a:rPr kumimoji="1" lang="en-US" altLang="ja-JP" sz="1050" b="0" dirty="0" smtClean="0">
                          <a:solidFill>
                            <a:schemeClr val="tx1"/>
                          </a:solidFill>
                        </a:rPr>
                        <a:t>5</a:t>
                      </a:r>
                      <a:r>
                        <a:rPr kumimoji="1" lang="ja-JP" altLang="en-US" sz="1050" b="0" dirty="0" smtClean="0">
                          <a:solidFill>
                            <a:schemeClr val="tx1"/>
                          </a:solidFill>
                        </a:rPr>
                        <a:t>年生）</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en-US" altLang="ja-JP" sz="1050" b="0" dirty="0" smtClean="0">
                          <a:solidFill>
                            <a:schemeClr val="tx1"/>
                          </a:solidFill>
                        </a:rPr>
                        <a:t>(4)</a:t>
                      </a:r>
                      <a:r>
                        <a:rPr kumimoji="1" lang="ja-JP" altLang="en-US" sz="1050" b="0" dirty="0" smtClean="0">
                          <a:solidFill>
                            <a:schemeClr val="tx1"/>
                          </a:solidFill>
                        </a:rPr>
                        <a:t>講師：桑田テント　代表取締役社長　桑田博敏</a:t>
                      </a:r>
                      <a:endParaRPr kumimoji="1" lang="en-US" altLang="ja-JP" sz="1050" b="0" dirty="0" smtClean="0">
                        <a:solidFill>
                          <a:schemeClr val="tx1"/>
                        </a:solidFill>
                      </a:endParaRPr>
                    </a:p>
                    <a:p>
                      <a:pPr algn="l"/>
                      <a:r>
                        <a:rPr kumimoji="1" lang="ja-JP" altLang="en-US" sz="1050" b="0" dirty="0" smtClean="0">
                          <a:solidFill>
                            <a:schemeClr val="tx1"/>
                          </a:solidFill>
                        </a:rPr>
                        <a:t>　　　　</a:t>
                      </a:r>
                      <a:r>
                        <a:rPr kumimoji="1" lang="ja-JP" altLang="en-US" sz="1050" b="0" baseline="0" dirty="0" smtClean="0">
                          <a:solidFill>
                            <a:schemeClr val="tx1"/>
                          </a:solidFill>
                        </a:rPr>
                        <a:t>    八幡神社　宮司　渡邉　隆</a:t>
                      </a:r>
                      <a:endParaRPr kumimoji="1" lang="en-US" altLang="ja-JP" sz="1050" b="0" baseline="0" dirty="0" smtClean="0">
                        <a:solidFill>
                          <a:schemeClr val="tx1"/>
                        </a:solidFill>
                      </a:endParaRPr>
                    </a:p>
                    <a:p>
                      <a:pPr algn="l"/>
                      <a:r>
                        <a:rPr kumimoji="1" lang="ja-JP" altLang="en-US" sz="1050" b="0" baseline="0" dirty="0" smtClean="0">
                          <a:solidFill>
                            <a:schemeClr val="tx1"/>
                          </a:solidFill>
                        </a:rPr>
                        <a:t>　  司会：金井　一世（</a:t>
                      </a:r>
                      <a:r>
                        <a:rPr kumimoji="1" lang="en-US" altLang="ja-JP" sz="1050" b="0" baseline="0" dirty="0" smtClean="0">
                          <a:solidFill>
                            <a:schemeClr val="tx1"/>
                          </a:solidFill>
                        </a:rPr>
                        <a:t>FTB</a:t>
                      </a:r>
                      <a:r>
                        <a:rPr kumimoji="1" lang="ja-JP" altLang="en-US" sz="1050" b="0" baseline="0" dirty="0" smtClean="0">
                          <a:solidFill>
                            <a:schemeClr val="tx1"/>
                          </a:solidFill>
                        </a:rPr>
                        <a:t>アナウンサー）</a:t>
                      </a:r>
                      <a:endParaRPr kumimoji="1" lang="en-US" altLang="ja-JP" sz="1050" b="0" baseline="0" dirty="0" smtClean="0">
                        <a:solidFill>
                          <a:schemeClr val="tx1"/>
                        </a:solidFill>
                      </a:endParaRPr>
                    </a:p>
                    <a:p>
                      <a:pPr algn="l"/>
                      <a:r>
                        <a:rPr kumimoji="1" lang="en-US" altLang="ja-JP" sz="1050" b="0" baseline="0" dirty="0" smtClean="0">
                          <a:solidFill>
                            <a:schemeClr val="tx1"/>
                          </a:solidFill>
                        </a:rPr>
                        <a:t>     </a:t>
                      </a:r>
                      <a:r>
                        <a:rPr kumimoji="1" lang="ja-JP" altLang="en-US" sz="1050" b="0" baseline="0" dirty="0" smtClean="0">
                          <a:solidFill>
                            <a:schemeClr val="tx1"/>
                          </a:solidFill>
                        </a:rPr>
                        <a:t>コーディネーター：飯</a:t>
                      </a:r>
                      <a:r>
                        <a:rPr kumimoji="1" lang="ja-JP" altLang="en-US" sz="1050" b="0" baseline="0" dirty="0" err="1" smtClean="0">
                          <a:solidFill>
                            <a:schemeClr val="tx1"/>
                          </a:solidFill>
                        </a:rPr>
                        <a:t>めしあがれこにお</a:t>
                      </a:r>
                      <a:r>
                        <a:rPr kumimoji="1" lang="ja-JP" altLang="en-US" sz="1050" b="0" baseline="0" dirty="0" smtClean="0">
                          <a:solidFill>
                            <a:schemeClr val="tx1"/>
                          </a:solidFill>
                        </a:rPr>
                        <a:t>（吉本福井県住みます芸人）</a:t>
                      </a:r>
                      <a:r>
                        <a:rPr kumimoji="1" lang="ja-JP" altLang="en-US" sz="1050" b="0" dirty="0" smtClean="0">
                          <a:solidFill>
                            <a:schemeClr val="tx1"/>
                          </a:solidFill>
                        </a:rPr>
                        <a:t>　　　</a:t>
                      </a:r>
                      <a:r>
                        <a:rPr kumimoji="1" lang="ja-JP" altLang="en-US" sz="1050" b="0" baseline="0" dirty="0" smtClean="0">
                          <a:solidFill>
                            <a:schemeClr val="tx1"/>
                          </a:solidFill>
                        </a:rPr>
                        <a:t>  </a:t>
                      </a:r>
                      <a:r>
                        <a:rPr kumimoji="1" lang="ja-JP" altLang="en-US" sz="1050" b="0" dirty="0" smtClean="0">
                          <a:solidFill>
                            <a:schemeClr val="tx1"/>
                          </a:solidFill>
                        </a:rPr>
                        <a:t>　　 </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en-US" altLang="ja-JP" sz="1050" b="0" dirty="0" smtClean="0">
                          <a:solidFill>
                            <a:schemeClr val="tx1"/>
                          </a:solidFill>
                        </a:rPr>
                        <a:t>(5)</a:t>
                      </a:r>
                      <a:r>
                        <a:rPr kumimoji="1" lang="ja-JP" altLang="en-US" sz="1050" b="0" dirty="0" smtClean="0">
                          <a:solidFill>
                            <a:schemeClr val="tx1"/>
                          </a:solidFill>
                        </a:rPr>
                        <a:t>内容：</a:t>
                      </a:r>
                      <a:endParaRPr kumimoji="1" lang="en-US" altLang="ja-JP" sz="1050" b="0" dirty="0" smtClean="0">
                        <a:solidFill>
                          <a:schemeClr val="tx1"/>
                        </a:solidFill>
                      </a:endParaRPr>
                    </a:p>
                    <a:p>
                      <a:pPr algn="l"/>
                      <a:r>
                        <a:rPr kumimoji="1" lang="ja-JP" altLang="en-US" sz="1050" b="0" dirty="0" smtClean="0">
                          <a:solidFill>
                            <a:schemeClr val="tx1"/>
                          </a:solidFill>
                        </a:rPr>
                        <a:t>　①食国若狭</a:t>
                      </a:r>
                      <a:r>
                        <a:rPr kumimoji="1" lang="ja-JP" altLang="en-US" sz="1050" b="0" dirty="0" err="1" smtClean="0">
                          <a:solidFill>
                            <a:schemeClr val="tx1"/>
                          </a:solidFill>
                        </a:rPr>
                        <a:t>おばま</a:t>
                      </a:r>
                      <a:r>
                        <a:rPr kumimoji="1" lang="ja-JP" altLang="en-US" sz="1050" b="0" dirty="0" smtClean="0">
                          <a:solidFill>
                            <a:schemeClr val="tx1"/>
                          </a:solidFill>
                        </a:rPr>
                        <a:t>食文化館シアタールーム：座学</a:t>
                      </a:r>
                      <a:endParaRPr kumimoji="1" lang="en-US" altLang="ja-JP" sz="1050" b="0" dirty="0" smtClean="0">
                        <a:solidFill>
                          <a:schemeClr val="tx1"/>
                        </a:solidFill>
                      </a:endParaRPr>
                    </a:p>
                    <a:p>
                      <a:pPr algn="l"/>
                      <a:r>
                        <a:rPr kumimoji="1" lang="ja-JP" altLang="en-US" sz="1050" b="0" dirty="0" smtClean="0">
                          <a:solidFill>
                            <a:schemeClr val="tx1"/>
                          </a:solidFill>
                        </a:rPr>
                        <a:t>　　  桑田テント桑田社長を講師に、北前船とは</a:t>
                      </a:r>
                      <a:r>
                        <a:rPr kumimoji="1" lang="ja-JP" altLang="en-US" sz="1050" b="0" dirty="0" err="1" smtClean="0">
                          <a:solidFill>
                            <a:schemeClr val="tx1"/>
                          </a:solidFill>
                        </a:rPr>
                        <a:t>？、</a:t>
                      </a:r>
                      <a:r>
                        <a:rPr kumimoji="1" lang="ja-JP" altLang="en-US" sz="1050" b="0" dirty="0" smtClean="0">
                          <a:solidFill>
                            <a:schemeClr val="tx1"/>
                          </a:solidFill>
                        </a:rPr>
                        <a:t>北前船が小浜に・小浜から運</a:t>
                      </a:r>
                      <a:r>
                        <a:rPr kumimoji="1" lang="ja-JP" altLang="en-US" sz="1050" b="0" dirty="0" err="1" smtClean="0">
                          <a:solidFill>
                            <a:schemeClr val="tx1"/>
                          </a:solidFill>
                        </a:rPr>
                        <a:t>ん</a:t>
                      </a:r>
                      <a:endParaRPr kumimoji="1" lang="en-US" altLang="ja-JP" sz="1050" b="0" dirty="0" smtClean="0">
                        <a:solidFill>
                          <a:schemeClr val="tx1"/>
                        </a:solidFill>
                      </a:endParaRPr>
                    </a:p>
                    <a:p>
                      <a:pPr algn="l"/>
                      <a:r>
                        <a:rPr kumimoji="1" lang="en-US" altLang="ja-JP" sz="1050" b="0" dirty="0" smtClean="0">
                          <a:solidFill>
                            <a:schemeClr val="tx1"/>
                          </a:solidFill>
                        </a:rPr>
                        <a:t>        </a:t>
                      </a:r>
                      <a:r>
                        <a:rPr kumimoji="1" lang="ja-JP" altLang="en-US" sz="1050" b="0" dirty="0" smtClean="0">
                          <a:solidFill>
                            <a:schemeClr val="tx1"/>
                          </a:solidFill>
                        </a:rPr>
                        <a:t>だものとは</a:t>
                      </a:r>
                      <a:r>
                        <a:rPr kumimoji="1" lang="ja-JP" altLang="en-US" sz="1050" b="0" dirty="0" err="1" smtClean="0">
                          <a:solidFill>
                            <a:schemeClr val="tx1"/>
                          </a:solidFill>
                        </a:rPr>
                        <a:t>？、</a:t>
                      </a:r>
                      <a:r>
                        <a:rPr kumimoji="1" lang="ja-JP" altLang="en-US" sz="1050" b="0" dirty="0" smtClean="0">
                          <a:solidFill>
                            <a:schemeClr val="tx1"/>
                          </a:solidFill>
                        </a:rPr>
                        <a:t>北前船が小浜にもたらしたものとは？等にについて学ぶ。</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　②御食国若狭</a:t>
                      </a:r>
                      <a:r>
                        <a:rPr kumimoji="1" lang="ja-JP" altLang="en-US" sz="1050" b="0" dirty="0" err="1" smtClean="0">
                          <a:solidFill>
                            <a:schemeClr val="tx1"/>
                          </a:solidFill>
                        </a:rPr>
                        <a:t>おばま</a:t>
                      </a:r>
                      <a:r>
                        <a:rPr kumimoji="1" lang="ja-JP" altLang="en-US" sz="1050" b="0" dirty="0" smtClean="0">
                          <a:solidFill>
                            <a:schemeClr val="tx1"/>
                          </a:solidFill>
                        </a:rPr>
                        <a:t>食文化館キッチンスタジオ：調理体験</a:t>
                      </a:r>
                      <a:endParaRPr kumimoji="1" lang="en-US" altLang="ja-JP" sz="1050" b="0" dirty="0" smtClean="0">
                        <a:solidFill>
                          <a:schemeClr val="tx1"/>
                        </a:solidFill>
                      </a:endParaRPr>
                    </a:p>
                    <a:p>
                      <a:r>
                        <a:rPr kumimoji="1" lang="en-US" altLang="ja-JP" sz="1050" kern="1200" dirty="0" smtClean="0">
                          <a:solidFill>
                            <a:schemeClr val="dk1"/>
                          </a:solidFill>
                          <a:effectLst/>
                          <a:latin typeface="+mn-lt"/>
                          <a:ea typeface="+mn-ea"/>
                          <a:cs typeface="+mn-cs"/>
                        </a:rPr>
                        <a:t>        </a:t>
                      </a:r>
                      <a:r>
                        <a:rPr kumimoji="1" lang="ja-JP" altLang="ja-JP" sz="1050" kern="1200" dirty="0" smtClean="0">
                          <a:solidFill>
                            <a:schemeClr val="dk1"/>
                          </a:solidFill>
                          <a:effectLst/>
                          <a:latin typeface="+mn-lt"/>
                          <a:ea typeface="+mn-ea"/>
                          <a:cs typeface="+mn-cs"/>
                        </a:rPr>
                        <a:t>北前船が</a:t>
                      </a:r>
                      <a:r>
                        <a:rPr kumimoji="1" lang="ja-JP" altLang="en-US" sz="1050" kern="1200" dirty="0" smtClean="0">
                          <a:solidFill>
                            <a:schemeClr val="dk1"/>
                          </a:solidFill>
                          <a:effectLst/>
                          <a:latin typeface="+mn-lt"/>
                          <a:ea typeface="+mn-ea"/>
                          <a:cs typeface="+mn-cs"/>
                        </a:rPr>
                        <a:t>小浜に</a:t>
                      </a:r>
                      <a:r>
                        <a:rPr kumimoji="1" lang="ja-JP" altLang="ja-JP" sz="1050" kern="1200" dirty="0" smtClean="0">
                          <a:solidFill>
                            <a:schemeClr val="dk1"/>
                          </a:solidFill>
                          <a:effectLst/>
                          <a:latin typeface="+mn-lt"/>
                          <a:ea typeface="+mn-ea"/>
                          <a:cs typeface="+mn-cs"/>
                        </a:rPr>
                        <a:t>運んできた昆布・ニシン等を使って郷土料理を作</a:t>
                      </a:r>
                      <a:r>
                        <a:rPr kumimoji="1" lang="ja-JP" altLang="en-US" sz="1050" kern="1200" dirty="0" smtClean="0">
                          <a:solidFill>
                            <a:schemeClr val="dk1"/>
                          </a:solidFill>
                          <a:effectLst/>
                          <a:latin typeface="+mn-lt"/>
                          <a:ea typeface="+mn-ea"/>
                          <a:cs typeface="+mn-cs"/>
                        </a:rPr>
                        <a:t>る。</a:t>
                      </a:r>
                      <a:r>
                        <a:rPr kumimoji="1" lang="en-US" altLang="ja-JP" sz="1050" kern="1200" dirty="0" smtClean="0">
                          <a:solidFill>
                            <a:schemeClr val="dk1"/>
                          </a:solidFill>
                          <a:effectLst/>
                          <a:latin typeface="+mn-lt"/>
                          <a:ea typeface="+mn-ea"/>
                          <a:cs typeface="+mn-cs"/>
                        </a:rPr>
                        <a:t>5</a:t>
                      </a:r>
                      <a:r>
                        <a:rPr kumimoji="1" lang="ja-JP" altLang="en-US" sz="1050" kern="1200" dirty="0" smtClean="0">
                          <a:solidFill>
                            <a:schemeClr val="dk1"/>
                          </a:solidFill>
                          <a:effectLst/>
                          <a:latin typeface="+mn-lt"/>
                          <a:ea typeface="+mn-ea"/>
                          <a:cs typeface="+mn-cs"/>
                        </a:rPr>
                        <a:t>グルー</a:t>
                      </a:r>
                      <a:endParaRPr kumimoji="1" lang="en-US" altLang="ja-JP" sz="1050" kern="1200" dirty="0" smtClean="0">
                        <a:solidFill>
                          <a:schemeClr val="dk1"/>
                        </a:solidFill>
                        <a:effectLst/>
                        <a:latin typeface="+mn-lt"/>
                        <a:ea typeface="+mn-ea"/>
                        <a:cs typeface="+mn-cs"/>
                      </a:endParaRPr>
                    </a:p>
                    <a:p>
                      <a:r>
                        <a:rPr kumimoji="1" lang="ja-JP" altLang="en-US" sz="1050" kern="1200" dirty="0" smtClean="0">
                          <a:solidFill>
                            <a:schemeClr val="dk1"/>
                          </a:solidFill>
                          <a:effectLst/>
                          <a:latin typeface="+mn-lt"/>
                          <a:ea typeface="+mn-ea"/>
                          <a:cs typeface="+mn-cs"/>
                        </a:rPr>
                        <a:t>　　</a:t>
                      </a:r>
                      <a:r>
                        <a:rPr kumimoji="1" lang="ja-JP" altLang="en-US" sz="1050" kern="1200" baseline="0" dirty="0" smtClean="0">
                          <a:solidFill>
                            <a:schemeClr val="dk1"/>
                          </a:solidFill>
                          <a:effectLst/>
                          <a:latin typeface="+mn-lt"/>
                          <a:ea typeface="+mn-ea"/>
                          <a:cs typeface="+mn-cs"/>
                        </a:rPr>
                        <a:t>  </a:t>
                      </a:r>
                      <a:r>
                        <a:rPr kumimoji="1" lang="ja-JP" altLang="en-US" sz="1050" kern="1200" dirty="0" smtClean="0">
                          <a:solidFill>
                            <a:schemeClr val="dk1"/>
                          </a:solidFill>
                          <a:effectLst/>
                          <a:latin typeface="+mn-lt"/>
                          <a:ea typeface="+mn-ea"/>
                          <a:cs typeface="+mn-cs"/>
                        </a:rPr>
                        <a:t>プに分かれて調理。</a:t>
                      </a:r>
                      <a:r>
                        <a:rPr kumimoji="1" lang="ja-JP" altLang="ja-JP" sz="1050" kern="1200" dirty="0" smtClean="0">
                          <a:solidFill>
                            <a:schemeClr val="dk1"/>
                          </a:solidFill>
                          <a:effectLst/>
                          <a:latin typeface="+mn-lt"/>
                          <a:ea typeface="+mn-ea"/>
                          <a:cs typeface="+mn-cs"/>
                        </a:rPr>
                        <a:t>（献立：焼き鯖ごはん、昆布巻、にしんと茄子の煮付け、昆</a:t>
                      </a:r>
                      <a:endParaRPr kumimoji="1" lang="en-US" altLang="ja-JP" sz="1050" kern="1200" dirty="0" smtClean="0">
                        <a:solidFill>
                          <a:schemeClr val="dk1"/>
                        </a:solidFill>
                        <a:effectLst/>
                        <a:latin typeface="+mn-lt"/>
                        <a:ea typeface="+mn-ea"/>
                        <a:cs typeface="+mn-cs"/>
                      </a:endParaRPr>
                    </a:p>
                    <a:p>
                      <a:r>
                        <a:rPr kumimoji="1" lang="ja-JP" altLang="en-US" sz="1050" kern="1200" dirty="0" smtClean="0">
                          <a:solidFill>
                            <a:schemeClr val="dk1"/>
                          </a:solidFill>
                          <a:effectLst/>
                          <a:latin typeface="+mn-lt"/>
                          <a:ea typeface="+mn-ea"/>
                          <a:cs typeface="+mn-cs"/>
                        </a:rPr>
                        <a:t>　　</a:t>
                      </a:r>
                      <a:r>
                        <a:rPr kumimoji="1" lang="ja-JP" altLang="en-US" sz="1050" kern="1200" baseline="0" dirty="0" smtClean="0">
                          <a:solidFill>
                            <a:schemeClr val="dk1"/>
                          </a:solidFill>
                          <a:effectLst/>
                          <a:latin typeface="+mn-lt"/>
                          <a:ea typeface="+mn-ea"/>
                          <a:cs typeface="+mn-cs"/>
                        </a:rPr>
                        <a:t>  </a:t>
                      </a:r>
                      <a:r>
                        <a:rPr kumimoji="1" lang="ja-JP" altLang="ja-JP" sz="1050" kern="1200" dirty="0" smtClean="0">
                          <a:solidFill>
                            <a:schemeClr val="dk1"/>
                          </a:solidFill>
                          <a:effectLst/>
                          <a:latin typeface="+mn-lt"/>
                          <a:ea typeface="+mn-ea"/>
                          <a:cs typeface="+mn-cs"/>
                        </a:rPr>
                        <a:t>布たっぷりの和風スープ）</a:t>
                      </a:r>
                    </a:p>
                    <a:p>
                      <a:pPr algn="l"/>
                      <a:endParaRPr kumimoji="1" lang="en-US" altLang="ja-JP" sz="1050" b="0" dirty="0" smtClean="0">
                        <a:solidFill>
                          <a:schemeClr val="tx1"/>
                        </a:solidFill>
                      </a:endParaRPr>
                    </a:p>
                    <a:p>
                      <a:pPr algn="l"/>
                      <a:r>
                        <a:rPr kumimoji="1" lang="ja-JP" altLang="en-US" sz="1050" b="0" dirty="0" smtClean="0">
                          <a:solidFill>
                            <a:schemeClr val="tx1"/>
                          </a:solidFill>
                        </a:rPr>
                        <a:t>　③</a:t>
                      </a:r>
                      <a:r>
                        <a:rPr kumimoji="1" lang="ja-JP" altLang="ja-JP" sz="1050" kern="1200" dirty="0" smtClean="0">
                          <a:solidFill>
                            <a:schemeClr val="dk1"/>
                          </a:solidFill>
                          <a:effectLst/>
                          <a:latin typeface="+mn-lt"/>
                          <a:ea typeface="+mn-ea"/>
                          <a:cs typeface="+mn-cs"/>
                        </a:rPr>
                        <a:t>若狭フィッシャーマンズ・ワーフ</a:t>
                      </a:r>
                      <a:r>
                        <a:rPr kumimoji="1" lang="ja-JP" altLang="en-US" sz="1050" b="0" dirty="0" smtClean="0">
                          <a:solidFill>
                            <a:schemeClr val="tx1"/>
                          </a:solidFill>
                        </a:rPr>
                        <a:t>：乗船体験</a:t>
                      </a:r>
                      <a:endParaRPr kumimoji="1" lang="en-US" altLang="ja-JP" sz="1050" b="0" dirty="0" smtClean="0">
                        <a:solidFill>
                          <a:schemeClr val="tx1"/>
                        </a:solidFill>
                      </a:endParaRPr>
                    </a:p>
                    <a:p>
                      <a:pPr algn="l"/>
                      <a:r>
                        <a:rPr kumimoji="1" lang="en-US" altLang="ja-JP" sz="1050" b="0" dirty="0" smtClean="0">
                          <a:solidFill>
                            <a:schemeClr val="tx1"/>
                          </a:solidFill>
                        </a:rPr>
                        <a:t>      </a:t>
                      </a:r>
                      <a:r>
                        <a:rPr kumimoji="1" lang="en-US" altLang="ja-JP" sz="1050" b="0" baseline="0" dirty="0" smtClean="0">
                          <a:solidFill>
                            <a:schemeClr val="tx1"/>
                          </a:solidFill>
                        </a:rPr>
                        <a:t> </a:t>
                      </a:r>
                      <a:r>
                        <a:rPr kumimoji="1" lang="ja-JP" altLang="en-US" sz="1050" b="0" baseline="0" dirty="0" smtClean="0">
                          <a:solidFill>
                            <a:schemeClr val="tx1"/>
                          </a:solidFill>
                        </a:rPr>
                        <a:t>小浜の港を海から見ることができる「蘇洞門めぐり」を体験。北前船の時代に思</a:t>
                      </a:r>
                      <a:endParaRPr kumimoji="1" lang="en-US" altLang="ja-JP" sz="1050" b="0" baseline="0" dirty="0" smtClean="0">
                        <a:solidFill>
                          <a:schemeClr val="tx1"/>
                        </a:solidFill>
                      </a:endParaRPr>
                    </a:p>
                    <a:p>
                      <a:pPr algn="l"/>
                      <a:r>
                        <a:rPr kumimoji="1" lang="ja-JP" altLang="en-US" sz="1050" b="0" baseline="0" dirty="0" smtClean="0">
                          <a:solidFill>
                            <a:schemeClr val="tx1"/>
                          </a:solidFill>
                        </a:rPr>
                        <a:t>　　  </a:t>
                      </a:r>
                      <a:r>
                        <a:rPr kumimoji="1" lang="ja-JP" altLang="en-US" sz="1050" b="0" baseline="0" dirty="0" err="1" smtClean="0">
                          <a:solidFill>
                            <a:schemeClr val="tx1"/>
                          </a:solidFill>
                        </a:rPr>
                        <a:t>いを</a:t>
                      </a:r>
                      <a:r>
                        <a:rPr kumimoji="1" lang="ja-JP" altLang="en-US" sz="1050" b="0" baseline="0" dirty="0" smtClean="0">
                          <a:solidFill>
                            <a:schemeClr val="tx1"/>
                          </a:solidFill>
                        </a:rPr>
                        <a:t>馳せながら、小浜の海・港を肌で感じ、船内では海運クイズを実施。</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　④八幡神社：</a:t>
                      </a:r>
                      <a:r>
                        <a:rPr kumimoji="1" lang="ja-JP" altLang="ja-JP" sz="1050" kern="1200" dirty="0" smtClean="0">
                          <a:solidFill>
                            <a:schemeClr val="dk1"/>
                          </a:solidFill>
                          <a:effectLst/>
                          <a:latin typeface="+mn-lt"/>
                          <a:ea typeface="+mn-ea"/>
                          <a:cs typeface="+mn-cs"/>
                        </a:rPr>
                        <a:t>奉納船</a:t>
                      </a:r>
                      <a:r>
                        <a:rPr kumimoji="1" lang="ja-JP" altLang="en-US" sz="1050" kern="1200" dirty="0" smtClean="0">
                          <a:solidFill>
                            <a:schemeClr val="dk1"/>
                          </a:solidFill>
                          <a:effectLst/>
                          <a:latin typeface="+mn-lt"/>
                          <a:ea typeface="+mn-ea"/>
                          <a:cs typeface="+mn-cs"/>
                        </a:rPr>
                        <a:t>見学</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　　</a:t>
                      </a:r>
                      <a:r>
                        <a:rPr kumimoji="1" lang="ja-JP" altLang="en-US" sz="1050" kern="1200" baseline="0" dirty="0" smtClean="0">
                          <a:solidFill>
                            <a:schemeClr val="dk1"/>
                          </a:solidFill>
                          <a:effectLst/>
                          <a:latin typeface="+mn-lt"/>
                          <a:ea typeface="+mn-ea"/>
                          <a:cs typeface="+mn-cs"/>
                        </a:rPr>
                        <a:t>  </a:t>
                      </a:r>
                      <a:r>
                        <a:rPr kumimoji="1" lang="ja-JP" altLang="en-US" sz="1050" kern="1200" dirty="0" smtClean="0">
                          <a:solidFill>
                            <a:schemeClr val="dk1"/>
                          </a:solidFill>
                          <a:effectLst/>
                          <a:latin typeface="+mn-lt"/>
                          <a:ea typeface="+mn-ea"/>
                          <a:cs typeface="+mn-cs"/>
                        </a:rPr>
                        <a:t>渡邉宮司の解説のもと、</a:t>
                      </a:r>
                      <a:r>
                        <a:rPr kumimoji="1" lang="ja-JP" altLang="ja-JP" sz="1050" kern="1200" dirty="0" smtClean="0">
                          <a:solidFill>
                            <a:schemeClr val="dk1"/>
                          </a:solidFill>
                          <a:effectLst/>
                          <a:latin typeface="+mn-lt"/>
                          <a:ea typeface="+mn-ea"/>
                          <a:cs typeface="+mn-cs"/>
                        </a:rPr>
                        <a:t>他地方ではあまり見られない伝承である、</a:t>
                      </a:r>
                      <a:r>
                        <a:rPr kumimoji="1" lang="ja-JP" altLang="en-US" sz="1050" b="0" kern="1200" baseline="0" dirty="0" smtClean="0">
                          <a:solidFill>
                            <a:schemeClr val="dk1"/>
                          </a:solidFill>
                          <a:effectLst/>
                          <a:latin typeface="+mn-lt"/>
                          <a:ea typeface="+mn-ea"/>
                          <a:cs typeface="+mn-cs"/>
                        </a:rPr>
                        <a:t>海運の無事</a:t>
                      </a:r>
                      <a:endParaRPr kumimoji="1" lang="en-US" altLang="ja-JP" sz="1050" b="0" kern="1200" baseline="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kern="1200" baseline="0" dirty="0" smtClean="0">
                          <a:solidFill>
                            <a:schemeClr val="dk1"/>
                          </a:solidFill>
                          <a:effectLst/>
                          <a:latin typeface="+mn-lt"/>
                          <a:ea typeface="+mn-ea"/>
                          <a:cs typeface="+mn-cs"/>
                        </a:rPr>
                        <a:t>        </a:t>
                      </a:r>
                      <a:r>
                        <a:rPr kumimoji="1" lang="ja-JP" altLang="en-US" sz="1050" b="0" kern="1200" baseline="0" dirty="0" smtClean="0">
                          <a:solidFill>
                            <a:schemeClr val="dk1"/>
                          </a:solidFill>
                          <a:effectLst/>
                          <a:latin typeface="+mn-lt"/>
                          <a:ea typeface="+mn-ea"/>
                          <a:cs typeface="+mn-cs"/>
                        </a:rPr>
                        <a:t>を祈るために</a:t>
                      </a:r>
                      <a:r>
                        <a:rPr kumimoji="1" lang="ja-JP" altLang="ja-JP" sz="1050" kern="1200" dirty="0" smtClean="0">
                          <a:solidFill>
                            <a:schemeClr val="dk1"/>
                          </a:solidFill>
                          <a:effectLst/>
                          <a:latin typeface="+mn-lt"/>
                          <a:ea typeface="+mn-ea"/>
                          <a:cs typeface="+mn-cs"/>
                        </a:rPr>
                        <a:t>神体船として祀られている「奉納船」を</a:t>
                      </a:r>
                      <a:r>
                        <a:rPr kumimoji="1" lang="ja-JP" altLang="en-US" sz="1050" kern="1200" dirty="0" smtClean="0">
                          <a:solidFill>
                            <a:schemeClr val="dk1"/>
                          </a:solidFill>
                          <a:effectLst/>
                          <a:latin typeface="+mn-lt"/>
                          <a:ea typeface="+mn-ea"/>
                          <a:cs typeface="+mn-cs"/>
                        </a:rPr>
                        <a:t>見学。</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chemeClr val="tx1"/>
                        </a:solidFill>
                      </a:endParaRPr>
                    </a:p>
                    <a:p>
                      <a:pPr algn="l"/>
                      <a:r>
                        <a:rPr kumimoji="1" lang="ja-JP" altLang="en-US" sz="1050" b="0" dirty="0" smtClean="0">
                          <a:solidFill>
                            <a:schemeClr val="tx1"/>
                          </a:solidFill>
                        </a:rPr>
                        <a:t>　⑤御食国若狭</a:t>
                      </a:r>
                      <a:r>
                        <a:rPr kumimoji="1" lang="ja-JP" altLang="en-US" sz="1050" b="0" dirty="0" err="1" smtClean="0">
                          <a:solidFill>
                            <a:schemeClr val="tx1"/>
                          </a:solidFill>
                        </a:rPr>
                        <a:t>おばま</a:t>
                      </a:r>
                      <a:r>
                        <a:rPr kumimoji="1" lang="ja-JP" altLang="en-US" sz="1050" b="0" dirty="0" smtClean="0">
                          <a:solidFill>
                            <a:schemeClr val="tx1"/>
                          </a:solidFill>
                        </a:rPr>
                        <a:t>食文化館シアタールーム：グループワーク壁新聞づくり</a:t>
                      </a:r>
                      <a:endParaRPr kumimoji="1" lang="en-US" altLang="ja-JP" sz="105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a:t>
                      </a:r>
                      <a:r>
                        <a:rPr kumimoji="1" lang="ja-JP" altLang="en-US" sz="1050" b="0" baseline="0" dirty="0" smtClean="0">
                          <a:solidFill>
                            <a:schemeClr val="tx1"/>
                          </a:solidFill>
                        </a:rPr>
                        <a:t>  </a:t>
                      </a:r>
                      <a:r>
                        <a:rPr kumimoji="1" lang="ja-JP" altLang="en-US" sz="1050" b="0" dirty="0" smtClean="0">
                          <a:solidFill>
                            <a:schemeClr val="tx1"/>
                          </a:solidFill>
                        </a:rPr>
                        <a:t>今日一日調べた事を４グループでまとめ作業を行い、壁新聞を作成する。その</a:t>
                      </a:r>
                      <a:endParaRPr kumimoji="1" lang="en-US" altLang="ja-JP" sz="105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後各グループで発表会を行った。講評は桑田社長。</a:t>
                      </a:r>
                      <a:endParaRPr kumimoji="1" lang="en-US" altLang="ja-JP" sz="1050" b="0" dirty="0" smtClean="0">
                        <a:solidFill>
                          <a:schemeClr val="tx1"/>
                        </a:solidFill>
                      </a:endParaRPr>
                    </a:p>
                    <a:p>
                      <a:pPr algn="l"/>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dirty="0" smtClean="0">
                          <a:solidFill>
                            <a:schemeClr val="tx1"/>
                          </a:solidFill>
                        </a:rPr>
                        <a:t>取材</a:t>
                      </a:r>
                    </a:p>
                    <a:p>
                      <a:pPr algn="l"/>
                      <a:endParaRPr kumimoji="1" lang="ja-JP" alt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・福井テレビ「プライムニュース」　</a:t>
                      </a:r>
                      <a:r>
                        <a:rPr kumimoji="1" lang="en-US" altLang="ja-JP" sz="1050" b="0" dirty="0" smtClean="0">
                          <a:solidFill>
                            <a:schemeClr val="tx1"/>
                          </a:solidFill>
                        </a:rPr>
                        <a:t>9</a:t>
                      </a:r>
                      <a:r>
                        <a:rPr kumimoji="1" lang="ja-JP" altLang="en-US" sz="1050" b="0" dirty="0" smtClean="0">
                          <a:solidFill>
                            <a:schemeClr val="tx1"/>
                          </a:solidFill>
                        </a:rPr>
                        <a:t>月</a:t>
                      </a:r>
                      <a:r>
                        <a:rPr kumimoji="1" lang="en-US" altLang="ja-JP" sz="1050" b="0" dirty="0" smtClean="0">
                          <a:solidFill>
                            <a:schemeClr val="tx1"/>
                          </a:solidFill>
                        </a:rPr>
                        <a:t>13</a:t>
                      </a:r>
                      <a:r>
                        <a:rPr kumimoji="1" lang="ja-JP" altLang="en-US" sz="1050" b="0" dirty="0" smtClean="0">
                          <a:solidFill>
                            <a:schemeClr val="tx1"/>
                          </a:solidFill>
                        </a:rPr>
                        <a:t>日（木）　</a:t>
                      </a:r>
                      <a:r>
                        <a:rPr kumimoji="1" lang="en-US" altLang="ja-JP" sz="1050" b="0" dirty="0" smtClean="0">
                          <a:solidFill>
                            <a:schemeClr val="tx1"/>
                          </a:solidFill>
                        </a:rPr>
                        <a:t>18</a:t>
                      </a:r>
                      <a:r>
                        <a:rPr kumimoji="1" lang="ja-JP" altLang="en-US" sz="1050" b="0" dirty="0" smtClean="0">
                          <a:solidFill>
                            <a:schemeClr val="tx1"/>
                          </a:solidFill>
                        </a:rPr>
                        <a:t>：</a:t>
                      </a:r>
                      <a:r>
                        <a:rPr kumimoji="1" lang="en-US" altLang="ja-JP" sz="1050" b="0" dirty="0" smtClean="0">
                          <a:solidFill>
                            <a:schemeClr val="tx1"/>
                          </a:solidFill>
                        </a:rPr>
                        <a:t>00</a:t>
                      </a:r>
                      <a:r>
                        <a:rPr kumimoji="1" lang="ja-JP" altLang="en-US" sz="1050" b="0" dirty="0" smtClean="0">
                          <a:solidFill>
                            <a:schemeClr val="tx1"/>
                          </a:solidFill>
                        </a:rPr>
                        <a:t>～放送</a:t>
                      </a:r>
                      <a:endParaRPr kumimoji="1" lang="en-US" altLang="ja-JP" sz="1050" b="0" dirty="0" smtClean="0">
                        <a:solidFill>
                          <a:schemeClr val="tx1"/>
                        </a:solidFill>
                      </a:endParaRPr>
                    </a:p>
                    <a:p>
                      <a:pPr algn="l"/>
                      <a:r>
                        <a:rPr kumimoji="1" lang="ja-JP" altLang="en-US" sz="1050" b="0" dirty="0" smtClean="0">
                          <a:solidFill>
                            <a:schemeClr val="tx1"/>
                          </a:solidFill>
                        </a:rPr>
                        <a:t>・福井テレビ「おかえりなさ～</a:t>
                      </a:r>
                      <a:r>
                        <a:rPr kumimoji="1" lang="ja-JP" altLang="en-US" sz="1050" b="0" dirty="0" err="1" smtClean="0">
                          <a:solidFill>
                            <a:schemeClr val="tx1"/>
                          </a:solidFill>
                        </a:rPr>
                        <a:t>い</a:t>
                      </a:r>
                      <a:r>
                        <a:rPr kumimoji="1" lang="ja-JP" altLang="en-US" sz="1050" b="0" dirty="0" smtClean="0">
                          <a:solidFill>
                            <a:schemeClr val="tx1"/>
                          </a:solidFill>
                        </a:rPr>
                        <a:t>」内「海と日本プロジェクト</a:t>
                      </a:r>
                      <a:r>
                        <a:rPr kumimoji="1" lang="en-US" altLang="ja-JP" sz="1050" b="0" dirty="0" smtClean="0">
                          <a:solidFill>
                            <a:schemeClr val="tx1"/>
                          </a:solidFill>
                        </a:rPr>
                        <a:t>in</a:t>
                      </a:r>
                      <a:r>
                        <a:rPr kumimoji="1" lang="ja-JP" altLang="en-US" sz="1050" b="0" dirty="0" smtClean="0">
                          <a:solidFill>
                            <a:schemeClr val="tx1"/>
                          </a:solidFill>
                        </a:rPr>
                        <a:t>ふくい」</a:t>
                      </a:r>
                      <a:endParaRPr kumimoji="1" lang="en-US" altLang="ja-JP" sz="1050" b="0" dirty="0" smtClean="0">
                        <a:solidFill>
                          <a:schemeClr val="tx1"/>
                        </a:solidFill>
                      </a:endParaRPr>
                    </a:p>
                    <a:p>
                      <a:pPr algn="l"/>
                      <a:r>
                        <a:rPr kumimoji="1" lang="ja-JP" altLang="en-US" sz="1050" b="0" dirty="0" smtClean="0">
                          <a:solidFill>
                            <a:schemeClr val="tx1"/>
                          </a:solidFill>
                        </a:rPr>
                        <a:t>　　　　　　　</a:t>
                      </a:r>
                      <a:r>
                        <a:rPr kumimoji="1" lang="en-US" altLang="ja-JP" sz="1050" b="0" dirty="0" smtClean="0">
                          <a:solidFill>
                            <a:schemeClr val="tx1"/>
                          </a:solidFill>
                        </a:rPr>
                        <a:t>9</a:t>
                      </a:r>
                      <a:r>
                        <a:rPr kumimoji="1" lang="ja-JP" altLang="en-US" sz="1050" b="0" dirty="0" smtClean="0">
                          <a:solidFill>
                            <a:schemeClr val="tx1"/>
                          </a:solidFill>
                        </a:rPr>
                        <a:t>月</a:t>
                      </a:r>
                      <a:r>
                        <a:rPr kumimoji="1" lang="en-US" altLang="ja-JP" sz="1050" b="0" dirty="0" smtClean="0">
                          <a:solidFill>
                            <a:schemeClr val="tx1"/>
                          </a:solidFill>
                        </a:rPr>
                        <a:t>26</a:t>
                      </a:r>
                      <a:r>
                        <a:rPr kumimoji="1" lang="ja-JP" altLang="en-US" sz="1050" b="0" dirty="0" smtClean="0">
                          <a:solidFill>
                            <a:schemeClr val="tx1"/>
                          </a:solidFill>
                        </a:rPr>
                        <a:t>日（水）</a:t>
                      </a:r>
                      <a:r>
                        <a:rPr kumimoji="1" lang="en-US" altLang="ja-JP" sz="1050" b="0" dirty="0" smtClean="0">
                          <a:solidFill>
                            <a:schemeClr val="tx1"/>
                          </a:solidFill>
                        </a:rPr>
                        <a:t>17:00</a:t>
                      </a:r>
                      <a:r>
                        <a:rPr kumimoji="1" lang="ja-JP" altLang="en-US" sz="1050" b="0" dirty="0" smtClean="0">
                          <a:solidFill>
                            <a:schemeClr val="tx1"/>
                          </a:solidFill>
                        </a:rPr>
                        <a:t>～放送</a:t>
                      </a:r>
                      <a:endParaRPr kumimoji="1" lang="en-US" altLang="ja-JP" sz="1050" b="0" dirty="0" smtClean="0">
                        <a:solidFill>
                          <a:schemeClr val="tx1"/>
                        </a:solidFill>
                      </a:endParaRPr>
                    </a:p>
                    <a:p>
                      <a:pPr algn="l"/>
                      <a:r>
                        <a:rPr kumimoji="1" lang="ja-JP" altLang="en-US" sz="1050" b="0" dirty="0" smtClean="0">
                          <a:solidFill>
                            <a:schemeClr val="tx1"/>
                          </a:solidFill>
                        </a:rPr>
                        <a:t>・福井新聞　</a:t>
                      </a:r>
                      <a:r>
                        <a:rPr kumimoji="1" lang="en-US" altLang="ja-JP" sz="1050" b="0" dirty="0" smtClean="0">
                          <a:solidFill>
                            <a:schemeClr val="tx1"/>
                          </a:solidFill>
                        </a:rPr>
                        <a:t>9</a:t>
                      </a:r>
                      <a:r>
                        <a:rPr kumimoji="1" lang="ja-JP" altLang="en-US" sz="1050" b="0" dirty="0" smtClean="0">
                          <a:solidFill>
                            <a:schemeClr val="tx1"/>
                          </a:solidFill>
                        </a:rPr>
                        <a:t>月</a:t>
                      </a:r>
                      <a:r>
                        <a:rPr kumimoji="1" lang="en-US" altLang="ja-JP" sz="1050" b="0" dirty="0" smtClean="0">
                          <a:solidFill>
                            <a:schemeClr val="tx1"/>
                          </a:solidFill>
                        </a:rPr>
                        <a:t>14</a:t>
                      </a:r>
                      <a:r>
                        <a:rPr kumimoji="1" lang="ja-JP" altLang="en-US" sz="1050" b="0" dirty="0" smtClean="0">
                          <a:solidFill>
                            <a:schemeClr val="tx1"/>
                          </a:solidFill>
                        </a:rPr>
                        <a:t>日（金）付</a:t>
                      </a:r>
                      <a:r>
                        <a:rPr kumimoji="1" lang="ja-JP" altLang="en-US" sz="1050" b="0" baseline="0" dirty="0" smtClean="0">
                          <a:solidFill>
                            <a:schemeClr val="tx1"/>
                          </a:solidFill>
                        </a:rPr>
                        <a:t> </a:t>
                      </a:r>
                      <a:r>
                        <a:rPr kumimoji="1" lang="ja-JP" altLang="en-US" sz="1050" b="0" dirty="0" smtClean="0">
                          <a:solidFill>
                            <a:schemeClr val="tx1"/>
                          </a:solidFill>
                        </a:rPr>
                        <a:t>掲載</a:t>
                      </a:r>
                      <a:endParaRPr kumimoji="1" lang="en-US" altLang="ja-JP" sz="1050" b="0" dirty="0" smtClean="0">
                        <a:solidFill>
                          <a:schemeClr val="tx1"/>
                        </a:solidFill>
                      </a:endParaRPr>
                    </a:p>
                    <a:p>
                      <a:pPr algn="l"/>
                      <a:r>
                        <a:rPr kumimoji="1" lang="ja-JP" altLang="en-US" sz="1050" b="0" dirty="0" smtClean="0">
                          <a:solidFill>
                            <a:schemeClr val="tx1"/>
                          </a:solidFill>
                        </a:rPr>
                        <a:t>・中日新聞　</a:t>
                      </a:r>
                      <a:r>
                        <a:rPr kumimoji="1" lang="en-US" altLang="ja-JP" sz="1050" b="0" dirty="0" smtClean="0">
                          <a:solidFill>
                            <a:schemeClr val="tx1"/>
                          </a:solidFill>
                        </a:rPr>
                        <a:t>9</a:t>
                      </a:r>
                      <a:r>
                        <a:rPr kumimoji="1" lang="ja-JP" altLang="en-US" sz="1050" b="0" dirty="0" smtClean="0">
                          <a:solidFill>
                            <a:schemeClr val="tx1"/>
                          </a:solidFill>
                        </a:rPr>
                        <a:t>月</a:t>
                      </a:r>
                      <a:r>
                        <a:rPr kumimoji="1" lang="en-US" altLang="ja-JP" sz="1050" b="0" dirty="0" smtClean="0">
                          <a:solidFill>
                            <a:schemeClr val="tx1"/>
                          </a:solidFill>
                        </a:rPr>
                        <a:t>19</a:t>
                      </a:r>
                      <a:r>
                        <a:rPr kumimoji="1" lang="ja-JP" altLang="en-US" sz="1050" b="0" dirty="0" smtClean="0">
                          <a:solidFill>
                            <a:schemeClr val="tx1"/>
                          </a:solidFill>
                        </a:rPr>
                        <a:t>日（水）付 掲載</a:t>
                      </a:r>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5" name="タイトル 1"/>
          <p:cNvSpPr txBox="1">
            <a:spLocks/>
          </p:cNvSpPr>
          <p:nvPr/>
        </p:nvSpPr>
        <p:spPr>
          <a:xfrm>
            <a:off x="486916" y="1136576"/>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400" b="1" dirty="0" smtClean="0">
                <a:solidFill>
                  <a:schemeClr val="tx1">
                    <a:lumMod val="95000"/>
                    <a:lumOff val="5000"/>
                  </a:schemeClr>
                </a:solidFill>
              </a:rPr>
              <a:t>6-</a:t>
            </a:r>
            <a:r>
              <a:rPr lang="ja-JP" altLang="en-US" sz="1400" b="1" dirty="0" smtClean="0">
                <a:solidFill>
                  <a:schemeClr val="tx1">
                    <a:lumMod val="95000"/>
                    <a:lumOff val="5000"/>
                  </a:schemeClr>
                </a:solidFill>
              </a:rPr>
              <a:t>（</a:t>
            </a:r>
            <a:r>
              <a:rPr lang="en-US" altLang="ja-JP" sz="1400" b="1" dirty="0" smtClean="0">
                <a:solidFill>
                  <a:schemeClr val="tx1">
                    <a:lumMod val="95000"/>
                    <a:lumOff val="5000"/>
                  </a:schemeClr>
                </a:solidFill>
              </a:rPr>
              <a:t>2</a:t>
            </a:r>
            <a:r>
              <a:rPr lang="ja-JP" altLang="en-US" sz="1400" b="1" dirty="0" smtClean="0">
                <a:solidFill>
                  <a:schemeClr val="tx1">
                    <a:lumMod val="95000"/>
                    <a:lumOff val="5000"/>
                  </a:schemeClr>
                </a:solidFill>
              </a:rPr>
              <a:t>）　</a:t>
            </a:r>
            <a:r>
              <a:rPr lang="ja-JP" altLang="en-US" sz="1400" b="1" dirty="0">
                <a:solidFill>
                  <a:schemeClr val="tx1">
                    <a:lumMod val="95000"/>
                    <a:lumOff val="5000"/>
                  </a:schemeClr>
                </a:solidFill>
              </a:rPr>
              <a:t>他助成事業との連携企画詳細</a:t>
            </a:r>
            <a:endParaRPr lang="en-US" altLang="ja-JP" sz="1400" b="1" dirty="0" smtClean="0">
              <a:solidFill>
                <a:schemeClr val="tx1">
                  <a:lumMod val="95000"/>
                  <a:lumOff val="5000"/>
                </a:schemeClr>
              </a:solidFill>
            </a:endParaRPr>
          </a:p>
        </p:txBody>
      </p:sp>
    </p:spTree>
    <p:extLst>
      <p:ext uri="{BB962C8B-B14F-4D97-AF65-F5344CB8AC3E}">
        <p14:creationId xmlns:p14="http://schemas.microsoft.com/office/powerpoint/2010/main" val="2551777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 y="1208584"/>
            <a:ext cx="2916325" cy="194421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013" y="1208584"/>
            <a:ext cx="2916323" cy="1944216"/>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56" y="3440832"/>
            <a:ext cx="2916325" cy="194421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7013" y="3440832"/>
            <a:ext cx="2916323" cy="1944215"/>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656" y="5654826"/>
            <a:ext cx="2916325" cy="1944216"/>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7012" y="5673081"/>
            <a:ext cx="2916323" cy="1944215"/>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656" y="7905328"/>
            <a:ext cx="2916325" cy="1944216"/>
          </a:xfrm>
          <a:prstGeom prst="rect">
            <a:avLst/>
          </a:prstGeom>
        </p:spPr>
      </p:pic>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37012" y="7905328"/>
            <a:ext cx="2916323" cy="1944215"/>
          </a:xfrm>
          <a:prstGeom prst="rect">
            <a:avLst/>
          </a:prstGeom>
        </p:spPr>
      </p:pic>
      <p:sp>
        <p:nvSpPr>
          <p:cNvPr id="10" name="正方形/長方形 9"/>
          <p:cNvSpPr/>
          <p:nvPr/>
        </p:nvSpPr>
        <p:spPr>
          <a:xfrm>
            <a:off x="3537012" y="937610"/>
            <a:ext cx="723275" cy="253916"/>
          </a:xfrm>
          <a:prstGeom prst="rect">
            <a:avLst/>
          </a:prstGeom>
        </p:spPr>
        <p:txBody>
          <a:bodyPr wrap="none">
            <a:spAutoFit/>
          </a:bodyPr>
          <a:lstStyle/>
          <a:p>
            <a:r>
              <a:rPr lang="ja-JP" altLang="en-US" sz="1050" dirty="0" smtClean="0"/>
              <a:t>■</a:t>
            </a:r>
            <a:r>
              <a:rPr lang="ja-JP" altLang="en-US" sz="1050" dirty="0"/>
              <a:t>開会式</a:t>
            </a:r>
            <a:endParaRPr lang="en-US" altLang="ja-JP" sz="1050" dirty="0"/>
          </a:p>
        </p:txBody>
      </p:sp>
      <p:sp>
        <p:nvSpPr>
          <p:cNvPr id="11" name="正方形/長方形 10"/>
          <p:cNvSpPr/>
          <p:nvPr/>
        </p:nvSpPr>
        <p:spPr>
          <a:xfrm>
            <a:off x="332656" y="937610"/>
            <a:ext cx="857927" cy="253916"/>
          </a:xfrm>
          <a:prstGeom prst="rect">
            <a:avLst/>
          </a:prstGeom>
        </p:spPr>
        <p:txBody>
          <a:bodyPr wrap="none">
            <a:spAutoFit/>
          </a:bodyPr>
          <a:lstStyle/>
          <a:p>
            <a:r>
              <a:rPr lang="ja-JP" altLang="en-US" sz="1050" dirty="0" smtClean="0"/>
              <a:t>■生徒集合</a:t>
            </a:r>
            <a:endParaRPr lang="en-US" altLang="ja-JP" sz="1050" dirty="0"/>
          </a:p>
        </p:txBody>
      </p:sp>
      <p:sp>
        <p:nvSpPr>
          <p:cNvPr id="12" name="正方形/長方形 11"/>
          <p:cNvSpPr/>
          <p:nvPr/>
        </p:nvSpPr>
        <p:spPr>
          <a:xfrm>
            <a:off x="3551450" y="3188114"/>
            <a:ext cx="588623" cy="253916"/>
          </a:xfrm>
          <a:prstGeom prst="rect">
            <a:avLst/>
          </a:prstGeom>
        </p:spPr>
        <p:txBody>
          <a:bodyPr wrap="none">
            <a:spAutoFit/>
          </a:bodyPr>
          <a:lstStyle/>
          <a:p>
            <a:r>
              <a:rPr lang="ja-JP" altLang="en-US" sz="1050" dirty="0" smtClean="0"/>
              <a:t>■座学</a:t>
            </a:r>
            <a:endParaRPr lang="en-US" altLang="ja-JP" sz="1050" dirty="0"/>
          </a:p>
        </p:txBody>
      </p:sp>
      <p:sp>
        <p:nvSpPr>
          <p:cNvPr id="13" name="正方形/長方形 12"/>
          <p:cNvSpPr/>
          <p:nvPr/>
        </p:nvSpPr>
        <p:spPr>
          <a:xfrm>
            <a:off x="3551450" y="5419163"/>
            <a:ext cx="857927" cy="253916"/>
          </a:xfrm>
          <a:prstGeom prst="rect">
            <a:avLst/>
          </a:prstGeom>
        </p:spPr>
        <p:txBody>
          <a:bodyPr wrap="none">
            <a:spAutoFit/>
          </a:bodyPr>
          <a:lstStyle/>
          <a:p>
            <a:r>
              <a:rPr lang="ja-JP" altLang="en-US" sz="1050" dirty="0" smtClean="0"/>
              <a:t>■調理体験</a:t>
            </a:r>
            <a:endParaRPr lang="en-US" altLang="ja-JP" sz="1050" dirty="0"/>
          </a:p>
        </p:txBody>
      </p:sp>
      <p:sp>
        <p:nvSpPr>
          <p:cNvPr id="14" name="正方形/長方形 13"/>
          <p:cNvSpPr/>
          <p:nvPr/>
        </p:nvSpPr>
        <p:spPr>
          <a:xfrm>
            <a:off x="3551450" y="7669669"/>
            <a:ext cx="1569660" cy="253916"/>
          </a:xfrm>
          <a:prstGeom prst="rect">
            <a:avLst/>
          </a:prstGeom>
        </p:spPr>
        <p:txBody>
          <a:bodyPr wrap="none">
            <a:spAutoFit/>
          </a:bodyPr>
          <a:lstStyle/>
          <a:p>
            <a:r>
              <a:rPr lang="ja-JP" altLang="en-US" sz="1050" dirty="0" smtClean="0"/>
              <a:t>■調理したものを昼食に</a:t>
            </a:r>
            <a:endParaRPr lang="en-US" altLang="ja-JP" sz="1050" dirty="0"/>
          </a:p>
        </p:txBody>
      </p:sp>
    </p:spTree>
    <p:extLst>
      <p:ext uri="{BB962C8B-B14F-4D97-AF65-F5344CB8AC3E}">
        <p14:creationId xmlns:p14="http://schemas.microsoft.com/office/powerpoint/2010/main" val="383409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401" y="3428648"/>
            <a:ext cx="2916325" cy="1944216"/>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47" y="1208583"/>
            <a:ext cx="2916324" cy="1944216"/>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402" y="1208583"/>
            <a:ext cx="2916325" cy="1944216"/>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47" y="3428648"/>
            <a:ext cx="2916324" cy="1944216"/>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647" y="5617056"/>
            <a:ext cx="2916324" cy="1944216"/>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0400" y="5617055"/>
            <a:ext cx="2916325" cy="1944217"/>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0400" y="7805867"/>
            <a:ext cx="2915719" cy="1943813"/>
          </a:xfrm>
          <a:prstGeom prst="rect">
            <a:avLst/>
          </a:prstGeom>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647" y="7805464"/>
            <a:ext cx="2916324" cy="1944216"/>
          </a:xfrm>
          <a:prstGeom prst="rect">
            <a:avLst/>
          </a:prstGeom>
        </p:spPr>
      </p:pic>
      <p:sp>
        <p:nvSpPr>
          <p:cNvPr id="11" name="正方形/長方形 10"/>
          <p:cNvSpPr/>
          <p:nvPr/>
        </p:nvSpPr>
        <p:spPr>
          <a:xfrm>
            <a:off x="260647" y="977527"/>
            <a:ext cx="857927" cy="253916"/>
          </a:xfrm>
          <a:prstGeom prst="rect">
            <a:avLst/>
          </a:prstGeom>
        </p:spPr>
        <p:txBody>
          <a:bodyPr wrap="none">
            <a:spAutoFit/>
          </a:bodyPr>
          <a:lstStyle/>
          <a:p>
            <a:r>
              <a:rPr lang="ja-JP" altLang="en-US" sz="1050" dirty="0" smtClean="0"/>
              <a:t>■乗船体験</a:t>
            </a:r>
            <a:endParaRPr lang="en-US" altLang="ja-JP" sz="1050" dirty="0"/>
          </a:p>
        </p:txBody>
      </p:sp>
      <p:sp>
        <p:nvSpPr>
          <p:cNvPr id="12" name="正方形/長方形 11"/>
          <p:cNvSpPr/>
          <p:nvPr/>
        </p:nvSpPr>
        <p:spPr>
          <a:xfrm>
            <a:off x="3487404" y="3220452"/>
            <a:ext cx="938077" cy="253916"/>
          </a:xfrm>
          <a:prstGeom prst="rect">
            <a:avLst/>
          </a:prstGeom>
        </p:spPr>
        <p:txBody>
          <a:bodyPr wrap="none">
            <a:spAutoFit/>
          </a:bodyPr>
          <a:lstStyle/>
          <a:p>
            <a:r>
              <a:rPr lang="ja-JP" altLang="en-US" sz="1050" dirty="0" smtClean="0"/>
              <a:t>■海運クイズ</a:t>
            </a:r>
            <a:endParaRPr lang="en-US" altLang="ja-JP" sz="1050" dirty="0"/>
          </a:p>
        </p:txBody>
      </p:sp>
      <p:sp>
        <p:nvSpPr>
          <p:cNvPr id="13" name="正方形/長方形 12"/>
          <p:cNvSpPr/>
          <p:nvPr/>
        </p:nvSpPr>
        <p:spPr>
          <a:xfrm>
            <a:off x="260647" y="5394797"/>
            <a:ext cx="1127232" cy="253916"/>
          </a:xfrm>
          <a:prstGeom prst="rect">
            <a:avLst/>
          </a:prstGeom>
        </p:spPr>
        <p:txBody>
          <a:bodyPr wrap="none">
            <a:spAutoFit/>
          </a:bodyPr>
          <a:lstStyle/>
          <a:p>
            <a:r>
              <a:rPr lang="ja-JP" altLang="en-US" sz="1050" dirty="0" smtClean="0"/>
              <a:t>■八幡神社見学</a:t>
            </a:r>
            <a:endParaRPr lang="en-US" altLang="ja-JP" sz="1050" dirty="0"/>
          </a:p>
        </p:txBody>
      </p:sp>
    </p:spTree>
    <p:extLst>
      <p:ext uri="{BB962C8B-B14F-4D97-AF65-F5344CB8AC3E}">
        <p14:creationId xmlns:p14="http://schemas.microsoft.com/office/powerpoint/2010/main" val="268605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56" y="5744264"/>
            <a:ext cx="6120681" cy="4080455"/>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831" y="3440832"/>
            <a:ext cx="3065521" cy="2043681"/>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79" y="3440832"/>
            <a:ext cx="3065522" cy="2043681"/>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640" y="1148810"/>
            <a:ext cx="3068960" cy="204597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1830" y="1148810"/>
            <a:ext cx="3068959" cy="2045973"/>
          </a:xfrm>
          <a:prstGeom prst="rect">
            <a:avLst/>
          </a:prstGeom>
        </p:spPr>
      </p:pic>
      <p:sp>
        <p:nvSpPr>
          <p:cNvPr id="7" name="正方形/長方形 6"/>
          <p:cNvSpPr/>
          <p:nvPr/>
        </p:nvSpPr>
        <p:spPr>
          <a:xfrm>
            <a:off x="202352" y="920552"/>
            <a:ext cx="1032655" cy="253916"/>
          </a:xfrm>
          <a:prstGeom prst="rect">
            <a:avLst/>
          </a:prstGeom>
        </p:spPr>
        <p:txBody>
          <a:bodyPr wrap="none">
            <a:spAutoFit/>
          </a:bodyPr>
          <a:lstStyle/>
          <a:p>
            <a:r>
              <a:rPr lang="ja-JP" altLang="en-US" sz="1050" dirty="0" smtClean="0"/>
              <a:t>■壁新聞づくり</a:t>
            </a:r>
            <a:endParaRPr lang="en-US" altLang="ja-JP" sz="1050" dirty="0"/>
          </a:p>
        </p:txBody>
      </p:sp>
      <p:sp>
        <p:nvSpPr>
          <p:cNvPr id="8" name="正方形/長方形 7"/>
          <p:cNvSpPr/>
          <p:nvPr/>
        </p:nvSpPr>
        <p:spPr>
          <a:xfrm>
            <a:off x="202352" y="3212574"/>
            <a:ext cx="1367682" cy="253916"/>
          </a:xfrm>
          <a:prstGeom prst="rect">
            <a:avLst/>
          </a:prstGeom>
        </p:spPr>
        <p:txBody>
          <a:bodyPr wrap="none">
            <a:spAutoFit/>
          </a:bodyPr>
          <a:lstStyle/>
          <a:p>
            <a:r>
              <a:rPr lang="ja-JP" altLang="en-US" sz="1050" dirty="0" smtClean="0"/>
              <a:t>■グループ成果発表</a:t>
            </a:r>
            <a:endParaRPr lang="en-US" altLang="ja-JP" sz="1050" dirty="0"/>
          </a:p>
        </p:txBody>
      </p:sp>
      <p:sp>
        <p:nvSpPr>
          <p:cNvPr id="9" name="正方形/長方形 8"/>
          <p:cNvSpPr/>
          <p:nvPr/>
        </p:nvSpPr>
        <p:spPr>
          <a:xfrm>
            <a:off x="3612904" y="3212574"/>
            <a:ext cx="992579" cy="253916"/>
          </a:xfrm>
          <a:prstGeom prst="rect">
            <a:avLst/>
          </a:prstGeom>
        </p:spPr>
        <p:txBody>
          <a:bodyPr wrap="none">
            <a:spAutoFit/>
          </a:bodyPr>
          <a:lstStyle/>
          <a:p>
            <a:r>
              <a:rPr lang="ja-JP" altLang="en-US" sz="1050" dirty="0" smtClean="0"/>
              <a:t>■認定証授与</a:t>
            </a:r>
            <a:endParaRPr lang="en-US" altLang="ja-JP" sz="1050" dirty="0"/>
          </a:p>
        </p:txBody>
      </p:sp>
      <p:sp>
        <p:nvSpPr>
          <p:cNvPr id="10" name="正方形/長方形 9"/>
          <p:cNvSpPr/>
          <p:nvPr/>
        </p:nvSpPr>
        <p:spPr>
          <a:xfrm>
            <a:off x="405724" y="5527312"/>
            <a:ext cx="1127232" cy="253916"/>
          </a:xfrm>
          <a:prstGeom prst="rect">
            <a:avLst/>
          </a:prstGeom>
        </p:spPr>
        <p:txBody>
          <a:bodyPr wrap="none">
            <a:spAutoFit/>
          </a:bodyPr>
          <a:lstStyle/>
          <a:p>
            <a:r>
              <a:rPr lang="ja-JP" altLang="en-US" sz="1050" dirty="0" smtClean="0"/>
              <a:t>■全体集合写真</a:t>
            </a:r>
            <a:endParaRPr lang="en-US" altLang="ja-JP" sz="1050" dirty="0"/>
          </a:p>
        </p:txBody>
      </p:sp>
    </p:spTree>
    <p:extLst>
      <p:ext uri="{BB962C8B-B14F-4D97-AF65-F5344CB8AC3E}">
        <p14:creationId xmlns:p14="http://schemas.microsoft.com/office/powerpoint/2010/main" val="38605892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3936</TotalTime>
  <Words>186</Words>
  <Application>Microsoft Office PowerPoint</Application>
  <PresentationFormat>A4 210 x 297 mm</PresentationFormat>
  <Paragraphs>66</Paragraphs>
  <Slides>5</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5</vt:i4>
      </vt:variant>
    </vt:vector>
  </HeadingPairs>
  <TitlesOfParts>
    <vt:vector size="11" baseType="lpstr">
      <vt:lpstr>HGP創英角ｺﾞｼｯｸUB</vt:lpstr>
      <vt:lpstr>ＭＳ Ｐゴシック</vt:lpstr>
      <vt:lpstr>Arial</vt:lpstr>
      <vt:lpstr>Calibri</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7DH105016</dc:creator>
  <cp:lastModifiedBy>井組 さおり</cp:lastModifiedBy>
  <cp:revision>144</cp:revision>
  <cp:lastPrinted>2019-01-11T07:41:56Z</cp:lastPrinted>
  <dcterms:created xsi:type="dcterms:W3CDTF">2015-04-17T04:49:30Z</dcterms:created>
  <dcterms:modified xsi:type="dcterms:W3CDTF">2019-01-15T03:56:03Z</dcterms:modified>
</cp:coreProperties>
</file>