
<file path=[Content_Types].xml><?xml version="1.0" encoding="utf-8"?>
<Types xmlns="http://schemas.openxmlformats.org/package/2006/content-types">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docProps/custom.xml" ContentType="application/vnd.openxmlformats-officedocument.custom-properti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6858000" cy="9906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412" autoAdjust="0"/>
    <p:restoredTop sz="94660"/>
  </p:normalViewPr>
  <p:slideViewPr>
    <p:cSldViewPr>
      <p:cViewPr>
        <p:scale>
          <a:sx n="100" d="100"/>
          <a:sy n="100" d="100"/>
        </p:scale>
        <p:origin x="-1692" y="930"/>
      </p:cViewPr>
      <p:guideLst>
        <p:guide orient="horz" pos="3120"/>
        <p:guide pos="2160"/>
      </p:guideLst>
    </p:cSldViewPr>
  </p:slideViewPr>
  <p:notesTextViewPr>
    <p:cViewPr>
      <p:scale>
        <a:sx n="1" d="1"/>
        <a:sy n="1" d="1"/>
      </p:scale>
      <p:origin x="0" y="0"/>
    </p:cViewPr>
  </p:notesText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4CE1A1-D16D-42E3-AFA8-6BF236A2F563}" type="datetimeFigureOut">
              <a:rPr kumimoji="1" lang="ja-JP" altLang="en-US" smtClean="0"/>
              <a:pPr/>
              <a:t>2019/1/15</a:t>
            </a:fld>
            <a:endParaRPr kumimoji="1" lang="ja-JP" altLang="en-US"/>
          </a:p>
        </p:txBody>
      </p:sp>
      <p:sp>
        <p:nvSpPr>
          <p:cNvPr id="4" name="スライド イメージ プレースホルダー 3"/>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F97CB3-592D-40FB-B8CD-26EBDD992B0F}" type="slidenum">
              <a:rPr kumimoji="1" lang="ja-JP" altLang="en-US" smtClean="0"/>
              <a:pPr/>
              <a:t>&lt;#&gt;</a:t>
            </a:fld>
            <a:endParaRPr kumimoji="1" lang="ja-JP" altLang="en-US"/>
          </a:p>
        </p:txBody>
      </p:sp>
    </p:spTree>
    <p:extLst>
      <p:ext uri="{BB962C8B-B14F-4D97-AF65-F5344CB8AC3E}">
        <p14:creationId xmlns="" xmlns:p14="http://schemas.microsoft.com/office/powerpoint/2010/main" val="335676158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 xmlns:p14="http://schemas.microsoft.com/office/powerpoint/2010/main" val="31163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 xmlns:p14="http://schemas.microsoft.com/office/powerpoint/2010/main" val="3116374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3</a:t>
            </a:fld>
            <a:endParaRPr kumimoji="1" lang="ja-JP" altLang="en-US"/>
          </a:p>
        </p:txBody>
      </p:sp>
    </p:spTree>
    <p:extLst>
      <p:ext uri="{BB962C8B-B14F-4D97-AF65-F5344CB8AC3E}">
        <p14:creationId xmlns="" xmlns:p14="http://schemas.microsoft.com/office/powerpoint/2010/main" val="31163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5B051B3A-C9C9-413A-A4AA-B10505C51196}" type="datetime1">
              <a:rPr kumimoji="1" lang="ja-JP" altLang="en-US" smtClean="0"/>
              <a:pPr/>
              <a:t>2019/1/15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dirty="0"/>
          </a:p>
        </p:txBody>
      </p:sp>
    </p:spTree>
    <p:extLst>
      <p:ext uri="{BB962C8B-B14F-4D97-AF65-F5344CB8AC3E}">
        <p14:creationId xmlns="" xmlns:p14="http://schemas.microsoft.com/office/powerpoint/2010/main" val="35104800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kumimoji="1" lang="ja-JP" altLang="en-US" sz="1100" dirty="0">
                <a:solidFill>
                  <a:schemeClr val="bg1">
                    <a:lumMod val="65000"/>
                  </a:schemeClr>
                </a:solidFill>
                <a:latin typeface="+mn-ea"/>
                <a:ea typeface="+mn-ea"/>
              </a:rPr>
              <a:t>事業ＩＤ</a:t>
            </a:r>
            <a:r>
              <a:rPr kumimoji="1" lang="ja-JP" altLang="en-US" sz="1100" dirty="0" smtClean="0">
                <a:solidFill>
                  <a:schemeClr val="bg1">
                    <a:lumMod val="65000"/>
                  </a:schemeClr>
                </a:solidFill>
                <a:latin typeface="+mn-ea"/>
                <a:ea typeface="+mn-ea"/>
              </a:rPr>
              <a:t>：</a:t>
            </a:r>
            <a:r>
              <a:rPr kumimoji="1" lang="en-US" altLang="ja-JP" sz="1100" dirty="0" smtClean="0">
                <a:solidFill>
                  <a:schemeClr val="bg1">
                    <a:lumMod val="65000"/>
                  </a:schemeClr>
                </a:solidFill>
                <a:latin typeface="+mn-ea"/>
                <a:ea typeface="+mn-ea"/>
              </a:rPr>
              <a:t>2017459901</a:t>
            </a:r>
            <a:endParaRPr kumimoji="1" lang="en-US" altLang="ja-JP" sz="1100" dirty="0">
              <a:solidFill>
                <a:schemeClr val="bg1">
                  <a:lumMod val="65000"/>
                </a:schemeClr>
              </a:solidFill>
              <a:latin typeface="+mn-ea"/>
              <a:ea typeface="+mn-ea"/>
            </a:endParaRPr>
          </a:p>
          <a:p>
            <a:pPr algn="l"/>
            <a:r>
              <a:rPr kumimoji="1" lang="ja-JP" altLang="en-US" sz="1100" dirty="0">
                <a:solidFill>
                  <a:schemeClr val="bg1">
                    <a:lumMod val="65000"/>
                  </a:schemeClr>
                </a:solidFill>
                <a:latin typeface="+mn-ea"/>
                <a:ea typeface="+mn-ea"/>
              </a:rPr>
              <a:t>事業名：</a:t>
            </a:r>
            <a:r>
              <a:rPr kumimoji="1" lang="en-US" altLang="ja-JP" sz="1100" dirty="0">
                <a:solidFill>
                  <a:schemeClr val="bg1">
                    <a:lumMod val="65000"/>
                  </a:schemeClr>
                </a:solidFill>
                <a:latin typeface="+mn-ea"/>
                <a:ea typeface="+mn-ea"/>
              </a:rPr>
              <a:t>Sea</a:t>
            </a:r>
            <a:r>
              <a:rPr kumimoji="1" lang="ja-JP" altLang="en-US" sz="1100" dirty="0">
                <a:solidFill>
                  <a:schemeClr val="bg1">
                    <a:lumMod val="65000"/>
                  </a:schemeClr>
                </a:solidFill>
                <a:latin typeface="+mn-ea"/>
                <a:ea typeface="+mn-ea"/>
              </a:rPr>
              <a:t>級グルメスタジアム</a:t>
            </a:r>
            <a:r>
              <a:rPr kumimoji="1" lang="en-US" altLang="ja-JP" sz="1100" dirty="0">
                <a:solidFill>
                  <a:schemeClr val="bg1">
                    <a:lumMod val="65000"/>
                  </a:schemeClr>
                </a:solidFill>
                <a:latin typeface="+mn-ea"/>
                <a:ea typeface="+mn-ea"/>
              </a:rPr>
              <a:t/>
            </a:r>
            <a:br>
              <a:rPr kumimoji="1" lang="en-US" altLang="ja-JP" sz="1100" dirty="0">
                <a:solidFill>
                  <a:schemeClr val="bg1">
                    <a:lumMod val="65000"/>
                  </a:schemeClr>
                </a:solidFill>
                <a:latin typeface="+mn-ea"/>
                <a:ea typeface="+mn-ea"/>
              </a:rPr>
            </a:br>
            <a:r>
              <a:rPr kumimoji="1" lang="ja-JP" altLang="en-US" sz="1100" dirty="0">
                <a:solidFill>
                  <a:schemeClr val="bg1">
                    <a:lumMod val="65000"/>
                  </a:schemeClr>
                </a:solidFill>
                <a:latin typeface="+mn-ea"/>
                <a:ea typeface="+mn-ea"/>
              </a:rPr>
              <a:t>団体名：海洋キッズスクール実行委員会</a:t>
            </a: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5B051B3A-C9C9-413A-A4AA-B10505C51196}" type="datetime1">
              <a:rPr kumimoji="1" lang="ja-JP" altLang="en-US" smtClean="0"/>
              <a:pPr/>
              <a:t>2019/1/15</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2" name="テキスト ボックス 1"/>
          <p:cNvSpPr txBox="1"/>
          <p:nvPr userDrawn="1"/>
        </p:nvSpPr>
        <p:spPr>
          <a:xfrm>
            <a:off x="5771206" y="370910"/>
            <a:ext cx="610122" cy="261610"/>
          </a:xfrm>
          <a:prstGeom prst="rect">
            <a:avLst/>
          </a:prstGeom>
          <a:noFill/>
          <a:ln>
            <a:solidFill>
              <a:srgbClr val="FF0000"/>
            </a:solidFill>
          </a:ln>
        </p:spPr>
        <p:txBody>
          <a:bodyPr wrap="square" rtlCol="0" anchor="ctr">
            <a:spAutoFit/>
          </a:bodyPr>
          <a:lstStyle/>
          <a:p>
            <a:pPr algn="ctr"/>
            <a:r>
              <a:rPr kumimoji="1" lang="ja-JP" altLang="en-US" sz="1100" b="1" dirty="0">
                <a:solidFill>
                  <a:srgbClr val="FF0000"/>
                </a:solidFill>
              </a:rPr>
              <a:t>極秘</a:t>
            </a:r>
          </a:p>
        </p:txBody>
      </p:sp>
    </p:spTree>
    <p:extLst>
      <p:ext uri="{BB962C8B-B14F-4D97-AF65-F5344CB8AC3E}">
        <p14:creationId xmlns="" xmlns:p14="http://schemas.microsoft.com/office/powerpoint/2010/main" val="2498142164"/>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 xmlns:p14="http://schemas.microsoft.com/office/powerpoint/2010/main" val="1654522236"/>
              </p:ext>
            </p:extLst>
          </p:nvPr>
        </p:nvGraphicFramePr>
        <p:xfrm>
          <a:off x="486916" y="1197679"/>
          <a:ext cx="5760639" cy="6995681"/>
        </p:xfrm>
        <a:graphic>
          <a:graphicData uri="http://schemas.openxmlformats.org/drawingml/2006/table">
            <a:tbl>
              <a:tblPr firstRow="1" bandRow="1">
                <a:tableStyleId>{5C22544A-7EE6-4342-B048-85BDC9FD1C3A}</a:tableStyleId>
              </a:tblPr>
              <a:tblGrid>
                <a:gridCol w="853428">
                  <a:extLst>
                    <a:ext uri="{9D8B030D-6E8A-4147-A177-3AD203B41FA5}">
                      <a16:colId xmlns:a16="http://schemas.microsoft.com/office/drawing/2014/main" xmlns="" val="20000"/>
                    </a:ext>
                  </a:extLst>
                </a:gridCol>
                <a:gridCol w="1706856">
                  <a:extLst>
                    <a:ext uri="{9D8B030D-6E8A-4147-A177-3AD203B41FA5}">
                      <a16:colId xmlns:a16="http://schemas.microsoft.com/office/drawing/2014/main" xmlns="" val="20001"/>
                    </a:ext>
                  </a:extLst>
                </a:gridCol>
                <a:gridCol w="1564617">
                  <a:extLst>
                    <a:ext uri="{9D8B030D-6E8A-4147-A177-3AD203B41FA5}">
                      <a16:colId xmlns:a16="http://schemas.microsoft.com/office/drawing/2014/main" xmlns="" val="20002"/>
                    </a:ext>
                  </a:extLst>
                </a:gridCol>
                <a:gridCol w="1635738">
                  <a:extLst>
                    <a:ext uri="{9D8B030D-6E8A-4147-A177-3AD203B41FA5}">
                      <a16:colId xmlns:a16="http://schemas.microsoft.com/office/drawing/2014/main" xmlns="" val="20003"/>
                    </a:ext>
                  </a:extLst>
                </a:gridCol>
              </a:tblGrid>
              <a:tr h="287775">
                <a:tc>
                  <a:txBody>
                    <a:bodyPr/>
                    <a:lstStyle/>
                    <a:p>
                      <a:pPr algn="l"/>
                      <a:r>
                        <a:rPr kumimoji="1" lang="ja-JP" altLang="en-US" sz="1050" b="1" i="0" dirty="0">
                          <a:solidFill>
                            <a:schemeClr val="tx1"/>
                          </a:solidFill>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en-US" altLang="ja-JP" sz="1050" b="0" dirty="0">
                          <a:solidFill>
                            <a:schemeClr val="tx1"/>
                          </a:solidFill>
                        </a:rPr>
                        <a:t>Sea</a:t>
                      </a:r>
                      <a:r>
                        <a:rPr kumimoji="1" lang="ja-JP" altLang="en-US" sz="1050" b="0" dirty="0">
                          <a:solidFill>
                            <a:schemeClr val="tx1"/>
                          </a:solidFill>
                        </a:rPr>
                        <a:t>級グルメスタジアム</a:t>
                      </a:r>
                      <a:r>
                        <a:rPr kumimoji="1" lang="en-US" altLang="ja-JP" sz="1050" b="0" dirty="0" smtClean="0">
                          <a:solidFill>
                            <a:schemeClr val="tx1"/>
                          </a:solidFill>
                        </a:rPr>
                        <a:t>in</a:t>
                      </a:r>
                      <a:r>
                        <a:rPr kumimoji="1" lang="ja-JP" altLang="en-US" sz="1050" b="0" smtClean="0">
                          <a:solidFill>
                            <a:schemeClr val="tx1"/>
                          </a:solidFill>
                        </a:rPr>
                        <a:t>福島</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286324">
                <a:tc>
                  <a:txBody>
                    <a:bodyPr/>
                    <a:lstStyle/>
                    <a:p>
                      <a:pPr algn="l"/>
                      <a:r>
                        <a:rPr kumimoji="1" lang="ja-JP" altLang="en-US" sz="1050" b="1" i="0" dirty="0">
                          <a:solidFill>
                            <a:schemeClr val="tx1"/>
                          </a:solidFill>
                        </a:rPr>
                        <a:t>実施事項</a:t>
                      </a:r>
                      <a:endParaRPr kumimoji="1" lang="en-US" altLang="ja-JP" sz="105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①プログラム作成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②エリアイベント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③東京発信イベント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287775">
                <a:tc>
                  <a:txBody>
                    <a:bodyPr/>
                    <a:lstStyle/>
                    <a:p>
                      <a:pPr algn="l"/>
                      <a:r>
                        <a:rPr kumimoji="1" lang="ja-JP" altLang="en-US" sz="1050" b="1" i="0" dirty="0">
                          <a:solidFill>
                            <a:schemeClr val="tx1"/>
                          </a:solidFill>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2018</a:t>
                      </a:r>
                      <a:r>
                        <a:rPr kumimoji="1" lang="ja-JP" altLang="en-US" sz="1050" b="0" dirty="0" smtClean="0">
                          <a:solidFill>
                            <a:schemeClr val="tx1"/>
                          </a:solidFill>
                        </a:rPr>
                        <a:t>年</a:t>
                      </a:r>
                      <a:r>
                        <a:rPr kumimoji="1" lang="en-US" altLang="ja-JP" sz="1050" b="0" dirty="0" smtClean="0">
                          <a:solidFill>
                            <a:schemeClr val="tx1"/>
                          </a:solidFill>
                        </a:rPr>
                        <a:t>4</a:t>
                      </a:r>
                      <a:r>
                        <a:rPr kumimoji="1" lang="ja-JP" altLang="en-US" sz="1050" b="0" dirty="0" smtClean="0">
                          <a:solidFill>
                            <a:schemeClr val="tx1"/>
                          </a:solidFill>
                        </a:rPr>
                        <a:t>月～</a:t>
                      </a:r>
                      <a:r>
                        <a:rPr kumimoji="1" lang="en-US" altLang="ja-JP" sz="1050" b="0" dirty="0" smtClean="0">
                          <a:solidFill>
                            <a:schemeClr val="tx1"/>
                          </a:solidFill>
                        </a:rPr>
                        <a:t>9</a:t>
                      </a:r>
                      <a:r>
                        <a:rPr kumimoji="1" lang="ja-JP" altLang="en-US" sz="1050" b="0" dirty="0" smtClean="0">
                          <a:solidFill>
                            <a:schemeClr val="tx1"/>
                          </a:solidFill>
                        </a:rPr>
                        <a:t>月</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smtClean="0">
                          <a:solidFill>
                            <a:schemeClr val="tx1"/>
                          </a:solidFill>
                        </a:rPr>
                        <a:t>2018</a:t>
                      </a:r>
                      <a:r>
                        <a:rPr kumimoji="1" lang="ja-JP" altLang="en-US" sz="1050" b="0" dirty="0" smtClean="0">
                          <a:solidFill>
                            <a:schemeClr val="tx1"/>
                          </a:solidFill>
                        </a:rPr>
                        <a:t>年</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1</a:t>
                      </a:r>
                      <a:r>
                        <a:rPr kumimoji="1" lang="ja-JP" altLang="en-US" sz="1050" b="0" dirty="0" smtClean="0">
                          <a:solidFill>
                            <a:schemeClr val="tx1"/>
                          </a:solidFill>
                        </a:rPr>
                        <a:t>日</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smtClean="0">
                          <a:solidFill>
                            <a:schemeClr val="tx1"/>
                          </a:solidFill>
                        </a:rPr>
                        <a:t>2018</a:t>
                      </a:r>
                      <a:r>
                        <a:rPr kumimoji="1" lang="ja-JP" altLang="en-US" sz="1050" b="0" dirty="0" smtClean="0">
                          <a:solidFill>
                            <a:schemeClr val="tx1"/>
                          </a:solidFill>
                        </a:rPr>
                        <a:t>年</a:t>
                      </a:r>
                      <a:r>
                        <a:rPr kumimoji="1" lang="en-US" altLang="ja-JP" sz="1050" b="0" dirty="0" smtClean="0">
                          <a:solidFill>
                            <a:schemeClr val="tx1"/>
                          </a:solidFill>
                        </a:rPr>
                        <a:t>10</a:t>
                      </a:r>
                      <a:r>
                        <a:rPr kumimoji="1" lang="ja-JP" altLang="en-US" sz="1050" b="0" dirty="0" smtClean="0">
                          <a:solidFill>
                            <a:schemeClr val="tx1"/>
                          </a:solidFill>
                        </a:rPr>
                        <a:t>月</a:t>
                      </a:r>
                      <a:r>
                        <a:rPr kumimoji="1" lang="en-US" altLang="ja-JP" sz="1050" b="0" dirty="0" smtClean="0">
                          <a:solidFill>
                            <a:schemeClr val="tx1"/>
                          </a:solidFill>
                        </a:rPr>
                        <a:t>20</a:t>
                      </a:r>
                      <a:r>
                        <a:rPr kumimoji="1" lang="ja-JP" altLang="en-US" sz="1050" b="0" dirty="0" smtClean="0">
                          <a:solidFill>
                            <a:schemeClr val="tx1"/>
                          </a:solidFill>
                        </a:rPr>
                        <a:t>日、</a:t>
                      </a:r>
                      <a:r>
                        <a:rPr kumimoji="1" lang="en-US" altLang="ja-JP" sz="1050" b="0" dirty="0" smtClean="0">
                          <a:solidFill>
                            <a:schemeClr val="tx1"/>
                          </a:solidFill>
                        </a:rPr>
                        <a:t>21</a:t>
                      </a:r>
                      <a:r>
                        <a:rPr kumimoji="1" lang="ja-JP" altLang="en-US" sz="1050" b="0" dirty="0" smtClean="0">
                          <a:solidFill>
                            <a:schemeClr val="tx1"/>
                          </a:solidFill>
                        </a:rPr>
                        <a:t>日</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287775">
                <a:tc>
                  <a:txBody>
                    <a:bodyPr/>
                    <a:lstStyle/>
                    <a:p>
                      <a:pPr algn="l"/>
                      <a:r>
                        <a:rPr kumimoji="1" lang="ja-JP" altLang="en-US" sz="1050" b="1" i="0" dirty="0">
                          <a:solidFill>
                            <a:schemeClr val="tx1"/>
                          </a:solidFill>
                        </a:rPr>
                        <a:t>開催場所</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東京都港区</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smtClean="0">
                          <a:solidFill>
                            <a:schemeClr val="tx1"/>
                          </a:solidFill>
                        </a:rPr>
                        <a:t>いわき市小名浜</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smtClean="0">
                          <a:solidFill>
                            <a:schemeClr val="tx1"/>
                          </a:solidFill>
                        </a:rPr>
                        <a:t>中央区銀座</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13912">
                <a:tc>
                  <a:txBody>
                    <a:bodyPr/>
                    <a:lstStyle/>
                    <a:p>
                      <a:pPr algn="l"/>
                      <a:r>
                        <a:rPr kumimoji="1" lang="ja-JP" altLang="en-US" sz="1050" b="1" i="0" dirty="0">
                          <a:solidFill>
                            <a:schemeClr val="tx1"/>
                          </a:solidFill>
                        </a:rPr>
                        <a:t>参加人数</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3</a:t>
                      </a:r>
                      <a:r>
                        <a:rPr kumimoji="1" lang="ja-JP" altLang="en-US" sz="1050" b="0" dirty="0" smtClean="0">
                          <a:solidFill>
                            <a:schemeClr val="tx1"/>
                          </a:solidFill>
                        </a:rPr>
                        <a:t>人</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smtClean="0">
                          <a:solidFill>
                            <a:schemeClr val="tx1"/>
                          </a:solidFill>
                        </a:rPr>
                        <a:t>30</a:t>
                      </a:r>
                      <a:r>
                        <a:rPr kumimoji="1" lang="ja-JP" altLang="en-US" sz="1050" b="0" dirty="0" smtClean="0">
                          <a:solidFill>
                            <a:schemeClr val="tx1"/>
                          </a:solidFill>
                        </a:rPr>
                        <a:t>名</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smtClean="0">
                          <a:solidFill>
                            <a:schemeClr val="tx1"/>
                          </a:solidFill>
                        </a:rPr>
                        <a:t>20</a:t>
                      </a:r>
                      <a:r>
                        <a:rPr kumimoji="1" lang="ja-JP" altLang="en-US" sz="1050" b="0" dirty="0" smtClean="0">
                          <a:solidFill>
                            <a:schemeClr val="tx1"/>
                          </a:solidFill>
                        </a:rPr>
                        <a:t>名</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3332724">
                <a:tc>
                  <a:txBody>
                    <a:bodyPr/>
                    <a:lstStyle/>
                    <a:p>
                      <a:pPr algn="l"/>
                      <a:r>
                        <a:rPr kumimoji="1" lang="ja-JP" altLang="en-US" sz="1050" b="1" i="0"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日本の若年層の海離れが進んでいる現状に対し、対象となるエリアの小学生に向けて地元の海に対する関心を高めてもらう為、普段の学校教育では得られない体験を取り入れた海洋学習を企画。海洋キッズスクール実行委員会として全国水産高等学校長会、各エリアの水産高等学校および放送局が一体となって、地元の小学生に海の正しい知識を取り入れ、情報発信することで参加者自身の学びと周囲へのさらなる情報拡散を行う</a:t>
                      </a:r>
                      <a:r>
                        <a:rPr kumimoji="1" lang="ja-JP" altLang="en-US" sz="1050" b="0" dirty="0" smtClean="0">
                          <a:solidFill>
                            <a:schemeClr val="tx1"/>
                          </a:solidFill>
                        </a:rPr>
                        <a:t>。</a:t>
                      </a:r>
                      <a:endParaRPr kumimoji="1" lang="en-US" altLang="ja-JP" sz="1050" b="0" dirty="0" smtClean="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①プログラム作成</a:t>
                      </a:r>
                      <a:endParaRPr kumimoji="1" lang="en-US" altLang="ja-JP" sz="1050" b="0" dirty="0">
                        <a:solidFill>
                          <a:schemeClr val="tx1"/>
                        </a:solidFill>
                      </a:endParaRPr>
                    </a:p>
                    <a:p>
                      <a:pPr algn="l"/>
                      <a:r>
                        <a:rPr kumimoji="1" lang="ja-JP" altLang="en-US" sz="1050" b="0" dirty="0" smtClean="0">
                          <a:solidFill>
                            <a:schemeClr val="tx1"/>
                          </a:solidFill>
                        </a:rPr>
                        <a:t>地元の海をはじめ海洋全般に興味関心を抱いてもらうということを狙ったプログラム</a:t>
                      </a:r>
                      <a:endParaRPr kumimoji="1" lang="en-US" altLang="ja-JP" sz="1050" b="0" dirty="0" smtClean="0">
                        <a:solidFill>
                          <a:schemeClr val="tx1"/>
                        </a:solidFill>
                      </a:endParaRPr>
                    </a:p>
                    <a:p>
                      <a:pPr algn="l"/>
                      <a:r>
                        <a:rPr kumimoji="1" lang="ja-JP" altLang="en-US" sz="1050" b="0" dirty="0" smtClean="0">
                          <a:solidFill>
                            <a:schemeClr val="tx1"/>
                          </a:solidFill>
                        </a:rPr>
                        <a:t>作成、各エリアの小学生ならびに高校生が地元の海に対する新たな気づきと誇りを持ってもらうことが出来た。エリアイベント、東京発信イベントの両方において、</a:t>
                      </a:r>
                      <a:endParaRPr kumimoji="1" lang="en-US" altLang="ja-JP" sz="1050" b="0" dirty="0" smtClean="0">
                        <a:solidFill>
                          <a:schemeClr val="tx1"/>
                        </a:solidFill>
                      </a:endParaRPr>
                    </a:p>
                    <a:p>
                      <a:pPr algn="l"/>
                      <a:r>
                        <a:rPr kumimoji="1" lang="ja-JP" altLang="en-US" sz="1050" b="0" dirty="0" smtClean="0">
                          <a:solidFill>
                            <a:schemeClr val="tx1"/>
                          </a:solidFill>
                        </a:rPr>
                        <a:t>参加者が自らが地元の海産物をモチーフにした商品づくりに積極的に行動を起こし、店頭販売</a:t>
                      </a:r>
                      <a:r>
                        <a:rPr kumimoji="1" lang="en-US" altLang="ja-JP" sz="1050" b="0" dirty="0" smtClean="0">
                          <a:solidFill>
                            <a:schemeClr val="tx1"/>
                          </a:solidFill>
                        </a:rPr>
                        <a:t>PR</a:t>
                      </a:r>
                      <a:r>
                        <a:rPr kumimoji="1" lang="ja-JP" altLang="en-US" sz="1050" b="0" dirty="0" err="1" smtClean="0">
                          <a:solidFill>
                            <a:schemeClr val="tx1"/>
                          </a:solidFill>
                        </a:rPr>
                        <a:t>にも</a:t>
                      </a:r>
                      <a:r>
                        <a:rPr kumimoji="1" lang="ja-JP" altLang="en-US" sz="1050" b="0" dirty="0" smtClean="0">
                          <a:solidFill>
                            <a:schemeClr val="tx1"/>
                          </a:solidFill>
                        </a:rPr>
                        <a:t>熱が入っていた。</a:t>
                      </a:r>
                      <a:endParaRPr kumimoji="1" lang="en-US" altLang="ja-JP" sz="1050" b="0" dirty="0" smtClean="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②エリアイベント</a:t>
                      </a:r>
                      <a:endParaRPr kumimoji="1" lang="en-US" altLang="ja-JP" sz="1050" b="0" dirty="0">
                        <a:solidFill>
                          <a:schemeClr val="tx1"/>
                        </a:solidFill>
                      </a:endParaRPr>
                    </a:p>
                    <a:p>
                      <a:pPr algn="l"/>
                      <a:r>
                        <a:rPr kumimoji="1" lang="ja-JP" altLang="en-US" sz="1050" b="0" dirty="0" smtClean="0">
                          <a:solidFill>
                            <a:schemeClr val="tx1"/>
                          </a:solidFill>
                        </a:rPr>
                        <a:t>地元の海、海産物について、漠然とした知識は備わっているものの水産高等学校の生徒から学ぶことによって、さらに深堀した海への知識を得ることが出来た。</a:t>
                      </a:r>
                      <a:endParaRPr kumimoji="1" lang="en-US" altLang="ja-JP" sz="1050" b="0" dirty="0" smtClean="0">
                        <a:solidFill>
                          <a:schemeClr val="tx1"/>
                        </a:solidFill>
                      </a:endParaRPr>
                    </a:p>
                    <a:p>
                      <a:pPr algn="l"/>
                      <a:r>
                        <a:rPr kumimoji="1" lang="ja-JP" altLang="en-US" sz="1050" b="0" dirty="0" smtClean="0">
                          <a:solidFill>
                            <a:schemeClr val="tx1"/>
                          </a:solidFill>
                        </a:rPr>
                        <a:t>また、地元の水産業者の全面協力のもと、自分たちでものづくりをする。商品の</a:t>
                      </a:r>
                      <a:endParaRPr kumimoji="1" lang="en-US" altLang="ja-JP" sz="1050" b="0" dirty="0" smtClean="0">
                        <a:solidFill>
                          <a:schemeClr val="tx1"/>
                        </a:solidFill>
                      </a:endParaRPr>
                    </a:p>
                    <a:p>
                      <a:pPr algn="l"/>
                      <a:r>
                        <a:rPr kumimoji="1" lang="ja-JP" altLang="en-US" sz="1050" b="0" dirty="0" smtClean="0">
                          <a:solidFill>
                            <a:schemeClr val="tx1"/>
                          </a:solidFill>
                        </a:rPr>
                        <a:t>名前を考える。ということに一人一人が真剣に向き合っていた。</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子供たちの感想（一部抜粋）</a:t>
                      </a:r>
                      <a:endParaRPr kumimoji="1" lang="en-US" altLang="ja-JP" sz="1050" b="0" dirty="0" smtClean="0">
                        <a:solidFill>
                          <a:schemeClr val="tx1"/>
                        </a:solidFill>
                      </a:endParaRPr>
                    </a:p>
                    <a:p>
                      <a:pPr algn="l"/>
                      <a:r>
                        <a:rPr kumimoji="1" lang="ja-JP" altLang="en-US" sz="1050" b="0" dirty="0" smtClean="0">
                          <a:solidFill>
                            <a:schemeClr val="tx1"/>
                          </a:solidFill>
                        </a:rPr>
                        <a:t>・自分たちの海について、あらためて知って誇らしい気持ちになった。</a:t>
                      </a:r>
                      <a:endParaRPr kumimoji="1" lang="en-US" altLang="ja-JP" sz="1050" b="0" dirty="0" smtClean="0">
                        <a:solidFill>
                          <a:schemeClr val="tx1"/>
                        </a:solidFill>
                      </a:endParaRPr>
                    </a:p>
                    <a:p>
                      <a:pPr algn="l"/>
                      <a:r>
                        <a:rPr kumimoji="1" lang="ja-JP" altLang="en-US" sz="1050" b="0" dirty="0" smtClean="0">
                          <a:solidFill>
                            <a:schemeClr val="tx1"/>
                          </a:solidFill>
                        </a:rPr>
                        <a:t>・（開発商品を試食して）お魚なんだけど、ジューシーでサクサクしておいしかった。</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③東京発信イベント</a:t>
                      </a:r>
                      <a:endParaRPr kumimoji="1" lang="en-US" altLang="ja-JP" sz="1050" b="0" dirty="0" smtClean="0">
                        <a:solidFill>
                          <a:schemeClr val="tx1"/>
                        </a:solidFill>
                      </a:endParaRPr>
                    </a:p>
                    <a:p>
                      <a:pPr algn="l"/>
                      <a:r>
                        <a:rPr kumimoji="1" lang="ja-JP" altLang="en-US" sz="1050" b="0" dirty="0" smtClean="0">
                          <a:solidFill>
                            <a:schemeClr val="tx1"/>
                          </a:solidFill>
                        </a:rPr>
                        <a:t>事前に各エリアごとに販売と</a:t>
                      </a:r>
                      <a:r>
                        <a:rPr kumimoji="1" lang="en-US" altLang="ja-JP" sz="1050" b="0" dirty="0" smtClean="0">
                          <a:solidFill>
                            <a:schemeClr val="tx1"/>
                          </a:solidFill>
                        </a:rPr>
                        <a:t>PR</a:t>
                      </a:r>
                      <a:r>
                        <a:rPr kumimoji="1" lang="ja-JP" altLang="en-US" sz="1050" b="0" dirty="0" smtClean="0">
                          <a:solidFill>
                            <a:schemeClr val="tx1"/>
                          </a:solidFill>
                        </a:rPr>
                        <a:t>に向けた準備を行っていたことが功を奏して</a:t>
                      </a:r>
                      <a:endParaRPr kumimoji="1" lang="en-US" altLang="ja-JP" sz="1050" b="0" dirty="0" smtClean="0">
                        <a:solidFill>
                          <a:schemeClr val="tx1"/>
                        </a:solidFill>
                      </a:endParaRPr>
                    </a:p>
                    <a:p>
                      <a:pPr algn="l"/>
                      <a:r>
                        <a:rPr kumimoji="1" lang="ja-JP" altLang="en-US" sz="1050" b="0" dirty="0" smtClean="0">
                          <a:solidFill>
                            <a:schemeClr val="tx1"/>
                          </a:solidFill>
                        </a:rPr>
                        <a:t>参加者が中心となり、イベント開始よりスムーズに</a:t>
                      </a:r>
                      <a:r>
                        <a:rPr kumimoji="1" lang="en-US" altLang="ja-JP" sz="1050" b="0" dirty="0" smtClean="0">
                          <a:solidFill>
                            <a:schemeClr val="tx1"/>
                          </a:solidFill>
                        </a:rPr>
                        <a:t>PR</a:t>
                      </a:r>
                      <a:r>
                        <a:rPr kumimoji="1" lang="ja-JP" altLang="en-US" sz="1050" b="0" dirty="0" smtClean="0">
                          <a:solidFill>
                            <a:schemeClr val="tx1"/>
                          </a:solidFill>
                        </a:rPr>
                        <a:t>活動を行えた。</a:t>
                      </a:r>
                      <a:endParaRPr kumimoji="1" lang="en-US" altLang="ja-JP" sz="1050" b="0" dirty="0" smtClean="0">
                        <a:solidFill>
                          <a:schemeClr val="tx1"/>
                        </a:solidFill>
                      </a:endParaRPr>
                    </a:p>
                    <a:p>
                      <a:pPr algn="l"/>
                      <a:r>
                        <a:rPr kumimoji="1" lang="ja-JP" altLang="en-US" sz="1050" b="0" dirty="0" smtClean="0">
                          <a:solidFill>
                            <a:schemeClr val="tx1"/>
                          </a:solidFill>
                        </a:rPr>
                        <a:t>足を止めて熱心に聞いてくださるお客様が商品をお買い上げになった際は、</a:t>
                      </a:r>
                      <a:endParaRPr kumimoji="1" lang="en-US" altLang="ja-JP" sz="1050" b="0" dirty="0" smtClean="0">
                        <a:solidFill>
                          <a:schemeClr val="tx1"/>
                        </a:solidFill>
                      </a:endParaRPr>
                    </a:p>
                    <a:p>
                      <a:pPr algn="l"/>
                      <a:r>
                        <a:rPr kumimoji="1" lang="ja-JP" altLang="en-US" sz="1050" b="0" dirty="0" smtClean="0">
                          <a:solidFill>
                            <a:schemeClr val="tx1"/>
                          </a:solidFill>
                        </a:rPr>
                        <a:t>参加者一同に良い表情を浮かべていた。</a:t>
                      </a:r>
                      <a:endParaRPr kumimoji="1" lang="en-US" altLang="ja-JP" sz="1050" b="0" dirty="0" smtClean="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■取材・放送情報</a:t>
                      </a:r>
                      <a:endParaRPr kumimoji="1" lang="en-US" altLang="ja-JP" sz="1050" b="0" dirty="0">
                        <a:solidFill>
                          <a:schemeClr val="tx1"/>
                        </a:solidFill>
                      </a:endParaRPr>
                    </a:p>
                    <a:p>
                      <a:pPr algn="l"/>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1</a:t>
                      </a:r>
                      <a:r>
                        <a:rPr kumimoji="1" lang="ja-JP" altLang="en-US" sz="1050" b="0" dirty="0" smtClean="0">
                          <a:solidFill>
                            <a:schemeClr val="tx1"/>
                          </a:solidFill>
                        </a:rPr>
                        <a:t>日に</a:t>
                      </a:r>
                      <a:r>
                        <a:rPr kumimoji="1" lang="en-US" altLang="ja-JP" sz="1050" b="0" dirty="0" smtClean="0">
                          <a:solidFill>
                            <a:schemeClr val="tx1"/>
                          </a:solidFill>
                        </a:rPr>
                        <a:t>TUF</a:t>
                      </a:r>
                      <a:r>
                        <a:rPr kumimoji="1" lang="ja-JP" altLang="en-US" sz="1050" b="0" dirty="0" smtClean="0">
                          <a:solidFill>
                            <a:schemeClr val="tx1"/>
                          </a:solidFill>
                        </a:rPr>
                        <a:t>「</a:t>
                      </a:r>
                      <a:r>
                        <a:rPr kumimoji="1" lang="en-US" altLang="ja-JP" sz="1050" b="0" dirty="0" smtClean="0">
                          <a:solidFill>
                            <a:schemeClr val="tx1"/>
                          </a:solidFill>
                        </a:rPr>
                        <a:t>N</a:t>
                      </a:r>
                      <a:r>
                        <a:rPr kumimoji="1" lang="ja-JP" altLang="en-US" sz="1050" b="0" dirty="0" smtClean="0">
                          <a:solidFill>
                            <a:schemeClr val="tx1"/>
                          </a:solidFill>
                        </a:rPr>
                        <a:t>スタふくしま」内で</a:t>
                      </a:r>
                      <a:r>
                        <a:rPr kumimoji="1" lang="en-US" altLang="ja-JP" sz="1050" b="0" dirty="0" smtClean="0">
                          <a:solidFill>
                            <a:schemeClr val="tx1"/>
                          </a:solidFill>
                        </a:rPr>
                        <a:t>Sea</a:t>
                      </a:r>
                      <a:r>
                        <a:rPr kumimoji="1" lang="ja-JP" altLang="en-US" sz="1050" b="0" dirty="0" smtClean="0">
                          <a:solidFill>
                            <a:schemeClr val="tx1"/>
                          </a:solidFill>
                        </a:rPr>
                        <a:t>級グルメスタジアム</a:t>
                      </a:r>
                      <a:r>
                        <a:rPr kumimoji="1" lang="en-US" altLang="ja-JP" sz="1050" b="0" dirty="0" smtClean="0">
                          <a:solidFill>
                            <a:schemeClr val="tx1"/>
                          </a:solidFill>
                        </a:rPr>
                        <a:t>in</a:t>
                      </a:r>
                      <a:r>
                        <a:rPr kumimoji="1" lang="ja-JP" altLang="en-US" sz="1050" b="0" dirty="0" smtClean="0">
                          <a:solidFill>
                            <a:schemeClr val="tx1"/>
                          </a:solidFill>
                        </a:rPr>
                        <a:t>福島の様子</a:t>
                      </a:r>
                      <a:r>
                        <a:rPr kumimoji="1" lang="ja-JP" altLang="en-US" sz="1050" b="0" dirty="0">
                          <a:solidFill>
                            <a:schemeClr val="tx1"/>
                          </a:solidFill>
                        </a:rPr>
                        <a:t>を放送</a:t>
                      </a:r>
                      <a:r>
                        <a:rPr kumimoji="1" lang="ja-JP" altLang="en-US" sz="1050" b="0" dirty="0" smtClean="0">
                          <a:solidFill>
                            <a:schemeClr val="tx1"/>
                          </a:solidFill>
                        </a:rPr>
                        <a:t>。</a:t>
                      </a:r>
                      <a:endParaRPr kumimoji="1" lang="en-US" altLang="ja-JP" sz="1050" b="0" dirty="0" smtClean="0">
                        <a:solidFill>
                          <a:schemeClr val="tx1"/>
                        </a:solidFill>
                      </a:endParaRPr>
                    </a:p>
                    <a:p>
                      <a:pPr algn="l"/>
                      <a:r>
                        <a:rPr kumimoji="1" lang="en-US" altLang="ja-JP" sz="1050" b="0" dirty="0" smtClean="0">
                          <a:solidFill>
                            <a:schemeClr val="tx1"/>
                          </a:solidFill>
                        </a:rPr>
                        <a:t>10</a:t>
                      </a:r>
                      <a:r>
                        <a:rPr kumimoji="1" lang="ja-JP" altLang="en-US" sz="1050" b="0" dirty="0" smtClean="0">
                          <a:solidFill>
                            <a:schemeClr val="tx1"/>
                          </a:solidFill>
                        </a:rPr>
                        <a:t>月</a:t>
                      </a:r>
                      <a:r>
                        <a:rPr kumimoji="1" lang="en-US" altLang="ja-JP" sz="1050" b="0" dirty="0" smtClean="0">
                          <a:solidFill>
                            <a:schemeClr val="tx1"/>
                          </a:solidFill>
                        </a:rPr>
                        <a:t>21</a:t>
                      </a:r>
                      <a:r>
                        <a:rPr kumimoji="1" lang="ja-JP" altLang="en-US" sz="1050" b="0" dirty="0" smtClean="0">
                          <a:solidFill>
                            <a:schemeClr val="tx1"/>
                          </a:solidFill>
                        </a:rPr>
                        <a:t>日に</a:t>
                      </a:r>
                      <a:r>
                        <a:rPr kumimoji="1" lang="en-US" altLang="ja-JP" sz="1050" b="0" dirty="0" smtClean="0">
                          <a:solidFill>
                            <a:schemeClr val="tx1"/>
                          </a:solidFill>
                        </a:rPr>
                        <a:t>TUF</a:t>
                      </a:r>
                      <a:r>
                        <a:rPr kumimoji="1" lang="ja-JP" altLang="en-US" sz="1050" b="0" dirty="0" smtClean="0">
                          <a:solidFill>
                            <a:schemeClr val="tx1"/>
                          </a:solidFill>
                        </a:rPr>
                        <a:t>「</a:t>
                      </a:r>
                      <a:r>
                        <a:rPr kumimoji="1" lang="en-US" altLang="ja-JP" sz="1050" b="0" dirty="0" smtClean="0">
                          <a:solidFill>
                            <a:schemeClr val="tx1"/>
                          </a:solidFill>
                        </a:rPr>
                        <a:t>N</a:t>
                      </a:r>
                      <a:r>
                        <a:rPr kumimoji="1" lang="ja-JP" altLang="en-US" sz="1050" b="0" dirty="0" smtClean="0">
                          <a:solidFill>
                            <a:schemeClr val="tx1"/>
                          </a:solidFill>
                        </a:rPr>
                        <a:t>スタ  ローカルニュース」内で</a:t>
                      </a:r>
                      <a:r>
                        <a:rPr kumimoji="1" lang="en-US" altLang="ja-JP" sz="1050" b="0" dirty="0" smtClean="0">
                          <a:solidFill>
                            <a:schemeClr val="tx1"/>
                          </a:solidFill>
                        </a:rPr>
                        <a:t>Sea</a:t>
                      </a:r>
                      <a:r>
                        <a:rPr kumimoji="1" lang="ja-JP" altLang="en-US" sz="1050" b="0" dirty="0" smtClean="0">
                          <a:solidFill>
                            <a:schemeClr val="tx1"/>
                          </a:solidFill>
                        </a:rPr>
                        <a:t>級グルメスタジアム</a:t>
                      </a:r>
                      <a:r>
                        <a:rPr kumimoji="1" lang="en-US" altLang="ja-JP" sz="1050" b="0" dirty="0" smtClean="0">
                          <a:solidFill>
                            <a:schemeClr val="tx1"/>
                          </a:solidFill>
                        </a:rPr>
                        <a:t>in</a:t>
                      </a:r>
                      <a:r>
                        <a:rPr kumimoji="1" lang="ja-JP" altLang="en-US" sz="1050" b="0" dirty="0" smtClean="0">
                          <a:solidFill>
                            <a:schemeClr val="tx1"/>
                          </a:solidFill>
                        </a:rPr>
                        <a:t>東京の様子を放送</a:t>
                      </a:r>
                      <a:endParaRPr kumimoji="1" lang="en-US" altLang="ja-JP"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bl>
          </a:graphicData>
        </a:graphic>
      </p:graphicFrame>
      <p:sp>
        <p:nvSpPr>
          <p:cNvPr id="5" name="タイトル 1"/>
          <p:cNvSpPr txBox="1">
            <a:spLocks/>
          </p:cNvSpPr>
          <p:nvPr/>
        </p:nvSpPr>
        <p:spPr>
          <a:xfrm>
            <a:off x="486916" y="930609"/>
            <a:ext cx="3086100" cy="288032"/>
          </a:xfrm>
          <a:prstGeom prst="rect">
            <a:avLst/>
          </a:prstGeom>
        </p:spPr>
        <p:txBody>
          <a:bodyPr vert="horz" lIns="91440" tIns="45720" rIns="91440" bIns="45720" rtlCol="0" anchor="t">
            <a:normAutofit fontScale="92500" lnSpcReduction="1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a:solidFill>
                  <a:schemeClr val="tx1">
                    <a:lumMod val="95000"/>
                    <a:lumOff val="5000"/>
                  </a:schemeClr>
                </a:solidFill>
              </a:rPr>
              <a:t>企画詳細</a:t>
            </a:r>
            <a:endParaRPr lang="en-US" altLang="ja-JP" sz="1400" b="1" dirty="0">
              <a:solidFill>
                <a:schemeClr val="tx1">
                  <a:lumMod val="95000"/>
                  <a:lumOff val="5000"/>
                </a:schemeClr>
              </a:solidFill>
            </a:endParaRPr>
          </a:p>
        </p:txBody>
      </p:sp>
      <p:pic>
        <p:nvPicPr>
          <p:cNvPr id="2" name="図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413856" y="8278247"/>
            <a:ext cx="1335799" cy="1001398"/>
          </a:xfrm>
          <a:prstGeom prst="rect">
            <a:avLst/>
          </a:prstGeom>
        </p:spPr>
      </p:pic>
      <p:pic>
        <p:nvPicPr>
          <p:cNvPr id="3" name="図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916832" y="8278247"/>
            <a:ext cx="1352653" cy="1014490"/>
          </a:xfrm>
          <a:prstGeom prst="rect">
            <a:avLst/>
          </a:prstGeom>
        </p:spPr>
      </p:pic>
      <p:pic>
        <p:nvPicPr>
          <p:cNvPr id="6" name="図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73266" y="8288085"/>
            <a:ext cx="1352653" cy="1014490"/>
          </a:xfrm>
          <a:prstGeom prst="rect">
            <a:avLst/>
          </a:prstGeom>
        </p:spPr>
      </p:pic>
      <p:pic>
        <p:nvPicPr>
          <p:cNvPr id="7" name="図 6"/>
          <p:cNvPicPr>
            <a:picLocks noChangeAspect="1"/>
          </p:cNvPicPr>
          <p:nvPr/>
        </p:nvPicPr>
        <p:blipFill rotWithShape="1">
          <a:blip r:embed="rId6" cstate="print"/>
          <a:srcRect l="4637" t="5580" r="5119" b="10156"/>
          <a:stretch/>
        </p:blipFill>
        <p:spPr>
          <a:xfrm>
            <a:off x="4881386" y="8265368"/>
            <a:ext cx="1355926" cy="1001398"/>
          </a:xfrm>
          <a:prstGeom prst="rect">
            <a:avLst/>
          </a:prstGeom>
        </p:spPr>
      </p:pic>
    </p:spTree>
    <p:extLst>
      <p:ext uri="{BB962C8B-B14F-4D97-AF65-F5344CB8AC3E}">
        <p14:creationId xmlns="" xmlns:p14="http://schemas.microsoft.com/office/powerpoint/2010/main" val="2997733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5" descr="C:\Users\yamashita\Desktop\IMG_0328.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13963" y="8366162"/>
            <a:ext cx="1885653" cy="1414240"/>
          </a:xfrm>
          <a:prstGeom prst="rect">
            <a:avLst/>
          </a:prstGeom>
          <a:noFill/>
          <a:extLst>
            <a:ext uri="{909E8E84-426E-40DD-AFC4-6F175D3DCCD1}">
              <a14:hiddenFill xmlns="" xmlns:a14="http://schemas.microsoft.com/office/drawing/2010/main">
                <a:solidFill>
                  <a:srgbClr val="FFFFFF"/>
                </a:solidFill>
              </a14:hiddenFill>
            </a:ext>
          </a:extLst>
        </p:spPr>
      </p:pic>
      <p:pic>
        <p:nvPicPr>
          <p:cNvPr id="15" name="Picture 3" descr="C:\Users\yamashita\Desktop\IMG_0190.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72612" y="6889127"/>
            <a:ext cx="2368356" cy="1332201"/>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4" descr="C:\Users\yamashita\Desktop\IMG_020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796948" y="6834936"/>
            <a:ext cx="2368356" cy="13322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6" name="Picture 2" descr="C:\Users\yamashita\Desktop\無題472.pn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796948" y="8366162"/>
            <a:ext cx="2368356" cy="1339366"/>
          </a:xfrm>
          <a:prstGeom prst="rect">
            <a:avLst/>
          </a:prstGeom>
          <a:noFill/>
          <a:extLst>
            <a:ext uri="{909E8E84-426E-40DD-AFC4-6F175D3DCCD1}">
              <a14:hiddenFill xmlns="" xmlns:a14="http://schemas.microsoft.com/office/drawing/2010/main">
                <a:solidFill>
                  <a:srgbClr val="FFFFFF"/>
                </a:solidFill>
              </a14:hiddenFill>
            </a:ext>
          </a:extLst>
        </p:spPr>
      </p:pic>
      <p:graphicFrame>
        <p:nvGraphicFramePr>
          <p:cNvPr id="4" name="表 3"/>
          <p:cNvGraphicFramePr>
            <a:graphicFrameLocks noGrp="1"/>
          </p:cNvGraphicFramePr>
          <p:nvPr>
            <p:extLst>
              <p:ext uri="{D42A27DB-BD31-4B8C-83A1-F6EECF244321}">
                <p14:modId xmlns="" xmlns:p14="http://schemas.microsoft.com/office/powerpoint/2010/main" val="1162766280"/>
              </p:ext>
            </p:extLst>
          </p:nvPr>
        </p:nvGraphicFramePr>
        <p:xfrm>
          <a:off x="548680" y="1461735"/>
          <a:ext cx="5760639" cy="4846841"/>
        </p:xfrm>
        <a:graphic>
          <a:graphicData uri="http://schemas.openxmlformats.org/drawingml/2006/table">
            <a:tbl>
              <a:tblPr firstRow="1" bandRow="1">
                <a:tableStyleId>{5C22544A-7EE6-4342-B048-85BDC9FD1C3A}</a:tableStyleId>
              </a:tblPr>
              <a:tblGrid>
                <a:gridCol w="853428">
                  <a:extLst>
                    <a:ext uri="{9D8B030D-6E8A-4147-A177-3AD203B41FA5}">
                      <a16:colId xmlns:a16="http://schemas.microsoft.com/office/drawing/2014/main" xmlns="" val="20000"/>
                    </a:ext>
                  </a:extLst>
                </a:gridCol>
                <a:gridCol w="1706856">
                  <a:extLst>
                    <a:ext uri="{9D8B030D-6E8A-4147-A177-3AD203B41FA5}">
                      <a16:colId xmlns:a16="http://schemas.microsoft.com/office/drawing/2014/main" xmlns="" val="20001"/>
                    </a:ext>
                  </a:extLst>
                </a:gridCol>
                <a:gridCol w="1564617">
                  <a:extLst>
                    <a:ext uri="{9D8B030D-6E8A-4147-A177-3AD203B41FA5}">
                      <a16:colId xmlns:a16="http://schemas.microsoft.com/office/drawing/2014/main" xmlns="" val="20002"/>
                    </a:ext>
                  </a:extLst>
                </a:gridCol>
                <a:gridCol w="1635738">
                  <a:extLst>
                    <a:ext uri="{9D8B030D-6E8A-4147-A177-3AD203B41FA5}">
                      <a16:colId xmlns:a16="http://schemas.microsoft.com/office/drawing/2014/main" xmlns="" val="20003"/>
                    </a:ext>
                  </a:extLst>
                </a:gridCol>
              </a:tblGrid>
              <a:tr h="287775">
                <a:tc>
                  <a:txBody>
                    <a:bodyPr/>
                    <a:lstStyle/>
                    <a:p>
                      <a:pPr algn="l"/>
                      <a:r>
                        <a:rPr kumimoji="1" lang="ja-JP" altLang="en-US" sz="1050" b="1" i="0" dirty="0">
                          <a:solidFill>
                            <a:schemeClr val="tx1"/>
                          </a:solidFill>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en-US" altLang="ja-JP" sz="1050" b="0" dirty="0">
                          <a:solidFill>
                            <a:schemeClr val="tx1"/>
                          </a:solidFill>
                        </a:rPr>
                        <a:t>Sea</a:t>
                      </a:r>
                      <a:r>
                        <a:rPr kumimoji="1" lang="ja-JP" altLang="en-US" sz="1050" b="0" dirty="0">
                          <a:solidFill>
                            <a:schemeClr val="tx1"/>
                          </a:solidFill>
                        </a:rPr>
                        <a:t>級グルメスタジアム</a:t>
                      </a:r>
                      <a:r>
                        <a:rPr kumimoji="1" lang="en-US" altLang="ja-JP" sz="1050" b="0" dirty="0" smtClean="0">
                          <a:solidFill>
                            <a:schemeClr val="tx1"/>
                          </a:solidFill>
                        </a:rPr>
                        <a:t>in</a:t>
                      </a:r>
                      <a:r>
                        <a:rPr kumimoji="1" lang="ja-JP" altLang="en-US" sz="1050" b="0" dirty="0" smtClean="0">
                          <a:solidFill>
                            <a:schemeClr val="tx1"/>
                          </a:solidFill>
                        </a:rPr>
                        <a:t>愛媛</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286324">
                <a:tc>
                  <a:txBody>
                    <a:bodyPr/>
                    <a:lstStyle/>
                    <a:p>
                      <a:pPr algn="l"/>
                      <a:r>
                        <a:rPr kumimoji="1" lang="ja-JP" altLang="en-US" sz="1050" b="1" i="0" dirty="0">
                          <a:solidFill>
                            <a:schemeClr val="tx1"/>
                          </a:solidFill>
                        </a:rPr>
                        <a:t>実施事項</a:t>
                      </a:r>
                      <a:endParaRPr kumimoji="1" lang="en-US" altLang="ja-JP" sz="105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①プログラム作成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②エリアイベント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③東京発信イベント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287775">
                <a:tc>
                  <a:txBody>
                    <a:bodyPr/>
                    <a:lstStyle/>
                    <a:p>
                      <a:pPr algn="l"/>
                      <a:r>
                        <a:rPr kumimoji="1" lang="ja-JP" altLang="en-US" sz="1050" b="1" i="0" dirty="0">
                          <a:solidFill>
                            <a:schemeClr val="tx1"/>
                          </a:solidFill>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smtClean="0">
                          <a:solidFill>
                            <a:schemeClr val="tx1"/>
                          </a:solidFill>
                        </a:rPr>
                        <a:t>2018</a:t>
                      </a:r>
                      <a:r>
                        <a:rPr kumimoji="1" lang="ja-JP" altLang="en-US" sz="1050" b="0" dirty="0" smtClean="0">
                          <a:solidFill>
                            <a:schemeClr val="tx1"/>
                          </a:solidFill>
                        </a:rPr>
                        <a:t>年</a:t>
                      </a:r>
                      <a:r>
                        <a:rPr kumimoji="1" lang="en-US" altLang="ja-JP" sz="1050" b="0" dirty="0" smtClean="0">
                          <a:solidFill>
                            <a:schemeClr val="tx1"/>
                          </a:solidFill>
                        </a:rPr>
                        <a:t>9</a:t>
                      </a:r>
                      <a:r>
                        <a:rPr kumimoji="1" lang="ja-JP" altLang="en-US" sz="1050" b="0" dirty="0" smtClean="0">
                          <a:solidFill>
                            <a:schemeClr val="tx1"/>
                          </a:solidFill>
                        </a:rPr>
                        <a:t>月</a:t>
                      </a:r>
                      <a:r>
                        <a:rPr kumimoji="1" lang="en-US" altLang="ja-JP" sz="1050" b="0" dirty="0" smtClean="0">
                          <a:solidFill>
                            <a:schemeClr val="tx1"/>
                          </a:solidFill>
                        </a:rPr>
                        <a:t>29</a:t>
                      </a:r>
                      <a:r>
                        <a:rPr kumimoji="1" lang="ja-JP" altLang="en-US" sz="1050" b="0" dirty="0" smtClean="0">
                          <a:solidFill>
                            <a:schemeClr val="tx1"/>
                          </a:solidFill>
                        </a:rPr>
                        <a:t>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287775">
                <a:tc>
                  <a:txBody>
                    <a:bodyPr/>
                    <a:lstStyle/>
                    <a:p>
                      <a:pPr algn="l"/>
                      <a:r>
                        <a:rPr kumimoji="1" lang="ja-JP" altLang="en-US" sz="1050" b="1" i="0" dirty="0">
                          <a:solidFill>
                            <a:schemeClr val="tx1"/>
                          </a:solidFill>
                        </a:rPr>
                        <a:t>開催場所</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愛媛県宇和島市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13912">
                <a:tc>
                  <a:txBody>
                    <a:bodyPr/>
                    <a:lstStyle/>
                    <a:p>
                      <a:pPr algn="l"/>
                      <a:r>
                        <a:rPr kumimoji="1" lang="ja-JP" altLang="en-US" sz="1050" b="1" i="0" dirty="0">
                          <a:solidFill>
                            <a:schemeClr val="tx1"/>
                          </a:solidFill>
                        </a:rPr>
                        <a:t>参加人数</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小学生</a:t>
                      </a:r>
                      <a:r>
                        <a:rPr kumimoji="1" lang="en-US" altLang="ja-JP" sz="1050" b="0" dirty="0" smtClean="0">
                          <a:solidFill>
                            <a:schemeClr val="tx1"/>
                          </a:solidFill>
                        </a:rPr>
                        <a:t>22</a:t>
                      </a:r>
                      <a:r>
                        <a:rPr kumimoji="1" lang="ja-JP" altLang="en-US" sz="1050" b="0" dirty="0" smtClean="0">
                          <a:solidFill>
                            <a:schemeClr val="tx1"/>
                          </a:solidFill>
                        </a:rPr>
                        <a:t>人　高校生</a:t>
                      </a:r>
                      <a:r>
                        <a:rPr kumimoji="1" lang="en-US" altLang="ja-JP" sz="1050" b="0" dirty="0" smtClean="0">
                          <a:solidFill>
                            <a:schemeClr val="tx1"/>
                          </a:solidFill>
                        </a:rPr>
                        <a:t>8</a:t>
                      </a:r>
                      <a:r>
                        <a:rPr kumimoji="1" lang="ja-JP" altLang="en-US" sz="1050" b="0" dirty="0" smtClean="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3332724">
                <a:tc>
                  <a:txBody>
                    <a:bodyPr/>
                    <a:lstStyle/>
                    <a:p>
                      <a:pPr algn="l"/>
                      <a:r>
                        <a:rPr kumimoji="1" lang="ja-JP" altLang="en-US" sz="1050" b="1" i="0"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900" b="0" dirty="0">
                          <a:solidFill>
                            <a:schemeClr val="tx1"/>
                          </a:solidFill>
                        </a:rPr>
                        <a:t>日本の若年層の海離れが進んでいる現状に対し、対象となるエリアの小学生に向けて地元の海に対する関心を高めてもらう為、普段の学校教育では得られない体験を取り入れた海洋学習を企画。海洋キッズスクール実行委員会として全国水産高等学校長会、各エリアの水産高等学校および放送局が一体となって、地元の小学生に海の正しい知識を取り入れ、情報発信することで参加者自身の学びと周囲へのさらなる情報拡散を行う。</a:t>
                      </a:r>
                      <a:endParaRPr kumimoji="1" lang="en-US" altLang="ja-JP" sz="900" b="0" dirty="0">
                        <a:solidFill>
                          <a:schemeClr val="tx1"/>
                        </a:solidFill>
                      </a:endParaRPr>
                    </a:p>
                    <a:p>
                      <a:pPr algn="l"/>
                      <a:r>
                        <a:rPr kumimoji="1" lang="ja-JP" altLang="en-US" sz="900" b="0" dirty="0">
                          <a:solidFill>
                            <a:schemeClr val="tx1"/>
                          </a:solidFill>
                        </a:rPr>
                        <a:t>①プログラム作成</a:t>
                      </a:r>
                      <a:endParaRPr kumimoji="1" lang="en-US" altLang="ja-JP" sz="900" b="0" dirty="0">
                        <a:solidFill>
                          <a:schemeClr val="tx1"/>
                        </a:solidFill>
                      </a:endParaRPr>
                    </a:p>
                    <a:p>
                      <a:pPr algn="l"/>
                      <a:r>
                        <a:rPr kumimoji="1" lang="ja-JP" altLang="en-US" sz="900" b="0" dirty="0" smtClean="0">
                          <a:solidFill>
                            <a:schemeClr val="tx1"/>
                          </a:solidFill>
                        </a:rPr>
                        <a:t>⇒</a:t>
                      </a:r>
                      <a:r>
                        <a:rPr kumimoji="1" lang="en-US" altLang="ja-JP" sz="900" b="0" dirty="0" smtClean="0">
                          <a:solidFill>
                            <a:schemeClr val="tx1"/>
                          </a:solidFill>
                        </a:rPr>
                        <a:t>3</a:t>
                      </a:r>
                      <a:r>
                        <a:rPr kumimoji="1" lang="ja-JP" altLang="en-US" sz="900" b="0" dirty="0" smtClean="0">
                          <a:solidFill>
                            <a:schemeClr val="tx1"/>
                          </a:solidFill>
                        </a:rPr>
                        <a:t>エリア共通項目</a:t>
                      </a:r>
                      <a:endParaRPr kumimoji="1" lang="en-US" altLang="ja-JP" sz="900" b="0" dirty="0" smtClean="0">
                        <a:solidFill>
                          <a:schemeClr val="tx1"/>
                        </a:solidFill>
                      </a:endParaRPr>
                    </a:p>
                    <a:p>
                      <a:pPr algn="l"/>
                      <a:endParaRPr kumimoji="1" lang="en-US" altLang="ja-JP" sz="900" b="0" dirty="0">
                        <a:solidFill>
                          <a:schemeClr val="tx1"/>
                        </a:solidFill>
                      </a:endParaRPr>
                    </a:p>
                    <a:p>
                      <a:pPr algn="l"/>
                      <a:r>
                        <a:rPr kumimoji="1" lang="ja-JP" altLang="en-US" sz="900" b="0" dirty="0">
                          <a:solidFill>
                            <a:schemeClr val="tx1"/>
                          </a:solidFill>
                        </a:rPr>
                        <a:t>②エリアイベント</a:t>
                      </a:r>
                      <a:endParaRPr kumimoji="1" lang="en-US" altLang="ja-JP" sz="900" b="0" dirty="0">
                        <a:solidFill>
                          <a:schemeClr val="tx1"/>
                        </a:solidFill>
                      </a:endParaRPr>
                    </a:p>
                    <a:p>
                      <a:pPr algn="l"/>
                      <a:r>
                        <a:rPr kumimoji="1" lang="ja-JP" altLang="en-US" sz="900" b="0" dirty="0" smtClean="0">
                          <a:solidFill>
                            <a:schemeClr val="tx1"/>
                          </a:solidFill>
                        </a:rPr>
                        <a:t>地元の海のことを勉強する水産高校生から地元の海についての座学を実施。</a:t>
                      </a:r>
                      <a:endParaRPr kumimoji="1" lang="en-US" altLang="ja-JP" sz="900" b="0" dirty="0" smtClean="0">
                        <a:solidFill>
                          <a:schemeClr val="tx1"/>
                        </a:solidFill>
                      </a:endParaRPr>
                    </a:p>
                    <a:p>
                      <a:pPr algn="l"/>
                      <a:r>
                        <a:rPr kumimoji="1" lang="ja-JP" altLang="en-US" sz="900" b="0" dirty="0" smtClean="0">
                          <a:solidFill>
                            <a:schemeClr val="tx1"/>
                          </a:solidFill>
                        </a:rPr>
                        <a:t>授業の中では小学生が分かりやすく学習できるようにクイズ大会を実施するなどした。</a:t>
                      </a:r>
                      <a:endParaRPr kumimoji="1" lang="en-US" altLang="ja-JP" sz="900" b="0" dirty="0" smtClean="0">
                        <a:solidFill>
                          <a:schemeClr val="tx1"/>
                        </a:solidFill>
                      </a:endParaRPr>
                    </a:p>
                    <a:p>
                      <a:pPr algn="l"/>
                      <a:r>
                        <a:rPr kumimoji="1" lang="ja-JP" altLang="en-US" sz="900" b="0" dirty="0" smtClean="0">
                          <a:solidFill>
                            <a:schemeClr val="tx1"/>
                          </a:solidFill>
                        </a:rPr>
                        <a:t>その後、東京都内のイベントで売る商品の原材料である養殖鯛と天然鯛を実際に見て触って</a:t>
                      </a:r>
                      <a:endParaRPr kumimoji="1" lang="en-US" altLang="ja-JP" sz="900" b="0" dirty="0">
                        <a:solidFill>
                          <a:schemeClr val="tx1"/>
                        </a:solidFill>
                      </a:endParaRPr>
                    </a:p>
                    <a:p>
                      <a:pPr algn="l"/>
                      <a:r>
                        <a:rPr kumimoji="1" lang="ja-JP" altLang="en-US" sz="900" b="0" dirty="0" smtClean="0">
                          <a:solidFill>
                            <a:schemeClr val="tx1"/>
                          </a:solidFill>
                        </a:rPr>
                        <a:t>比較し見分け方を勉強。また、実際に</a:t>
                      </a:r>
                      <a:r>
                        <a:rPr kumimoji="1" lang="ja-JP" altLang="en-US" sz="900" b="0" dirty="0" err="1" smtClean="0">
                          <a:solidFill>
                            <a:schemeClr val="tx1"/>
                          </a:solidFill>
                        </a:rPr>
                        <a:t>じゃこ</a:t>
                      </a:r>
                      <a:r>
                        <a:rPr kumimoji="1" lang="ja-JP" altLang="en-US" sz="900" b="0" dirty="0" smtClean="0">
                          <a:solidFill>
                            <a:schemeClr val="tx1"/>
                          </a:solidFill>
                        </a:rPr>
                        <a:t>天の手押し体験も実施。</a:t>
                      </a:r>
                      <a:endParaRPr kumimoji="1" lang="en-US" altLang="ja-JP" sz="900" b="0" dirty="0" smtClean="0">
                        <a:solidFill>
                          <a:schemeClr val="tx1"/>
                        </a:solidFill>
                      </a:endParaRPr>
                    </a:p>
                    <a:p>
                      <a:pPr algn="l"/>
                      <a:r>
                        <a:rPr kumimoji="1" lang="ja-JP" altLang="en-US" sz="900" b="0" dirty="0" smtClean="0">
                          <a:solidFill>
                            <a:schemeClr val="tx1"/>
                          </a:solidFill>
                        </a:rPr>
                        <a:t>子どもたちからは「養殖の鯛がすごい！」や「海を汚さないように気を付ける。」などの意見があった。</a:t>
                      </a:r>
                      <a:endParaRPr kumimoji="1" lang="en-US" altLang="ja-JP" sz="900" b="0" dirty="0" smtClean="0">
                        <a:solidFill>
                          <a:schemeClr val="tx1"/>
                        </a:solidFill>
                      </a:endParaRPr>
                    </a:p>
                    <a:p>
                      <a:pPr algn="l"/>
                      <a:r>
                        <a:rPr kumimoji="1" lang="ja-JP" altLang="en-US" sz="900" b="0" dirty="0" smtClean="0">
                          <a:solidFill>
                            <a:schemeClr val="tx1"/>
                          </a:solidFill>
                        </a:rPr>
                        <a:t>試食後に実施したグループワークでは商品ネーミングを検討。商品名は</a:t>
                      </a:r>
                      <a:r>
                        <a:rPr kumimoji="1" lang="en-US" altLang="ja-JP" sz="900" b="0" dirty="0" smtClean="0">
                          <a:solidFill>
                            <a:schemeClr val="tx1"/>
                          </a:solidFill>
                        </a:rPr>
                        <a:t>『</a:t>
                      </a:r>
                      <a:r>
                        <a:rPr kumimoji="1" lang="ja-JP" altLang="en-US" sz="900" b="0" dirty="0" smtClean="0">
                          <a:solidFill>
                            <a:schemeClr val="tx1"/>
                          </a:solidFill>
                        </a:rPr>
                        <a:t>宇和海の色白美人、</a:t>
                      </a:r>
                      <a:r>
                        <a:rPr kumimoji="1" lang="ja-JP" altLang="en-US" sz="900" b="0" dirty="0" err="1" smtClean="0">
                          <a:solidFill>
                            <a:schemeClr val="tx1"/>
                          </a:solidFill>
                        </a:rPr>
                        <a:t>うま</a:t>
                      </a:r>
                      <a:r>
                        <a:rPr kumimoji="1" lang="ja-JP" altLang="en-US" sz="900" b="0" smtClean="0">
                          <a:solidFill>
                            <a:schemeClr val="tx1"/>
                          </a:solidFill>
                        </a:rPr>
                        <a:t>タイじゃこ天</a:t>
                      </a:r>
                      <a:r>
                        <a:rPr kumimoji="1" lang="en-US" altLang="ja-JP" sz="900" b="0" smtClean="0">
                          <a:solidFill>
                            <a:schemeClr val="tx1"/>
                          </a:solidFill>
                        </a:rPr>
                        <a:t>』</a:t>
                      </a:r>
                      <a:r>
                        <a:rPr kumimoji="1" lang="ja-JP" altLang="en-US" sz="900" b="0" dirty="0" smtClean="0">
                          <a:solidFill>
                            <a:schemeClr val="tx1"/>
                          </a:solidFill>
                        </a:rPr>
                        <a:t>に決定。通常ではグレーの</a:t>
                      </a:r>
                      <a:r>
                        <a:rPr kumimoji="1" lang="ja-JP" altLang="en-US" sz="900" b="0" dirty="0" err="1" smtClean="0">
                          <a:solidFill>
                            <a:schemeClr val="tx1"/>
                          </a:solidFill>
                        </a:rPr>
                        <a:t>じゃこ</a:t>
                      </a:r>
                      <a:r>
                        <a:rPr kumimoji="1" lang="ja-JP" altLang="en-US" sz="900" b="0" dirty="0" smtClean="0">
                          <a:solidFill>
                            <a:schemeClr val="tx1"/>
                          </a:solidFill>
                        </a:rPr>
                        <a:t>天が養殖鯛のすり身を使用することで白色になったことで命名。</a:t>
                      </a:r>
                      <a:endParaRPr kumimoji="1" lang="en-US" altLang="ja-JP" sz="900" b="0" dirty="0" smtClean="0">
                        <a:solidFill>
                          <a:schemeClr val="tx1"/>
                        </a:solidFill>
                      </a:endParaRPr>
                    </a:p>
                    <a:p>
                      <a:pPr algn="l"/>
                      <a:endParaRPr kumimoji="1" lang="en-US" altLang="ja-JP" sz="900" b="0" dirty="0" smtClean="0">
                        <a:solidFill>
                          <a:schemeClr val="tx1"/>
                        </a:solidFill>
                      </a:endParaRPr>
                    </a:p>
                    <a:p>
                      <a:pPr algn="l"/>
                      <a:r>
                        <a:rPr kumimoji="1" lang="ja-JP" altLang="en-US" sz="900" b="0" dirty="0" smtClean="0">
                          <a:solidFill>
                            <a:schemeClr val="tx1"/>
                          </a:solidFill>
                        </a:rPr>
                        <a:t>③東京発信イベント</a:t>
                      </a:r>
                      <a:endParaRPr kumimoji="1" lang="en-US" altLang="ja-JP" sz="900" b="0" dirty="0" smtClean="0">
                        <a:solidFill>
                          <a:schemeClr val="tx1"/>
                        </a:solidFill>
                      </a:endParaRPr>
                    </a:p>
                    <a:p>
                      <a:pPr algn="l"/>
                      <a:r>
                        <a:rPr kumimoji="1" lang="ja-JP" altLang="en-US" sz="900" b="0" dirty="0" smtClean="0">
                          <a:solidFill>
                            <a:schemeClr val="tx1"/>
                          </a:solidFill>
                        </a:rPr>
                        <a:t>⇒</a:t>
                      </a:r>
                      <a:r>
                        <a:rPr kumimoji="1" lang="en-US" altLang="ja-JP" sz="900" b="0" dirty="0" smtClean="0">
                          <a:solidFill>
                            <a:schemeClr val="tx1"/>
                          </a:solidFill>
                        </a:rPr>
                        <a:t>3</a:t>
                      </a:r>
                      <a:r>
                        <a:rPr kumimoji="1" lang="ja-JP" altLang="en-US" sz="900" b="0" dirty="0" smtClean="0">
                          <a:solidFill>
                            <a:schemeClr val="tx1"/>
                          </a:solidFill>
                        </a:rPr>
                        <a:t>エリア共通項目</a:t>
                      </a:r>
                      <a:endParaRPr kumimoji="1" lang="en-US" altLang="ja-JP" sz="900" b="0" dirty="0" smtClean="0">
                        <a:solidFill>
                          <a:schemeClr val="tx1"/>
                        </a:solidFill>
                      </a:endParaRPr>
                    </a:p>
                    <a:p>
                      <a:pPr algn="l"/>
                      <a:r>
                        <a:rPr kumimoji="1" lang="ja-JP" altLang="en-US" sz="900" b="0" dirty="0" smtClean="0">
                          <a:solidFill>
                            <a:schemeClr val="tx1"/>
                          </a:solidFill>
                        </a:rPr>
                        <a:t>■</a:t>
                      </a:r>
                      <a:r>
                        <a:rPr kumimoji="1" lang="ja-JP" altLang="en-US" sz="900" b="0" dirty="0">
                          <a:solidFill>
                            <a:schemeClr val="tx1"/>
                          </a:solidFill>
                        </a:rPr>
                        <a:t>取材・放送情報</a:t>
                      </a:r>
                      <a:endParaRPr kumimoji="1" lang="en-US" altLang="ja-JP" sz="900" b="0" dirty="0">
                        <a:solidFill>
                          <a:schemeClr val="tx1"/>
                        </a:solidFill>
                      </a:endParaRPr>
                    </a:p>
                    <a:p>
                      <a:pPr algn="l"/>
                      <a:r>
                        <a:rPr kumimoji="1" lang="en-US" altLang="ja-JP" sz="900" b="0" dirty="0">
                          <a:solidFill>
                            <a:schemeClr val="tx1"/>
                          </a:solidFill>
                        </a:rPr>
                        <a:t>9</a:t>
                      </a:r>
                      <a:r>
                        <a:rPr kumimoji="1" lang="ja-JP" altLang="en-US" sz="900" b="0" dirty="0" smtClean="0">
                          <a:solidFill>
                            <a:schemeClr val="tx1"/>
                          </a:solidFill>
                        </a:rPr>
                        <a:t>月</a:t>
                      </a:r>
                      <a:r>
                        <a:rPr kumimoji="1" lang="en-US" altLang="ja-JP" sz="900" b="0" dirty="0">
                          <a:solidFill>
                            <a:schemeClr val="tx1"/>
                          </a:solidFill>
                        </a:rPr>
                        <a:t>29</a:t>
                      </a:r>
                      <a:r>
                        <a:rPr kumimoji="1" lang="ja-JP" altLang="en-US" sz="900" b="0" dirty="0" smtClean="0">
                          <a:solidFill>
                            <a:schemeClr val="tx1"/>
                          </a:solidFill>
                        </a:rPr>
                        <a:t>日にあいテレビ夕方ニュース内でエリアイベントの</a:t>
                      </a:r>
                      <a:r>
                        <a:rPr kumimoji="1" lang="ja-JP" altLang="en-US" sz="900" b="0" dirty="0">
                          <a:solidFill>
                            <a:schemeClr val="tx1"/>
                          </a:solidFill>
                        </a:rPr>
                        <a:t>様子を放送</a:t>
                      </a:r>
                      <a:r>
                        <a:rPr kumimoji="1" lang="ja-JP" altLang="en-US" sz="900" b="0" dirty="0" smtClean="0">
                          <a:solidFill>
                            <a:schemeClr val="tx1"/>
                          </a:solidFill>
                        </a:rPr>
                        <a:t>。</a:t>
                      </a:r>
                      <a:endParaRPr kumimoji="1" lang="en-US" altLang="ja-JP" sz="900" b="0" dirty="0" smtClean="0">
                        <a:solidFill>
                          <a:schemeClr val="tx1"/>
                        </a:solidFill>
                      </a:endParaRPr>
                    </a:p>
                    <a:p>
                      <a:pPr algn="l"/>
                      <a:r>
                        <a:rPr kumimoji="1" lang="en-US" altLang="ja-JP" sz="900" b="0" dirty="0" smtClean="0">
                          <a:solidFill>
                            <a:schemeClr val="tx1"/>
                          </a:solidFill>
                        </a:rPr>
                        <a:t>9</a:t>
                      </a:r>
                      <a:r>
                        <a:rPr kumimoji="1" lang="ja-JP" altLang="en-US" sz="900" b="0" dirty="0" smtClean="0">
                          <a:solidFill>
                            <a:schemeClr val="tx1"/>
                          </a:solidFill>
                        </a:rPr>
                        <a:t>月</a:t>
                      </a:r>
                      <a:r>
                        <a:rPr kumimoji="1" lang="en-US" altLang="ja-JP" sz="900" b="0" dirty="0" smtClean="0">
                          <a:solidFill>
                            <a:schemeClr val="tx1"/>
                          </a:solidFill>
                        </a:rPr>
                        <a:t>29</a:t>
                      </a:r>
                      <a:r>
                        <a:rPr kumimoji="1" lang="ja-JP" altLang="en-US" sz="900" b="0" dirty="0" smtClean="0">
                          <a:solidFill>
                            <a:schemeClr val="tx1"/>
                          </a:solidFill>
                        </a:rPr>
                        <a:t>日にＵＣＡＴ（宇和島市内のケーブルテレビ）のデイリーニュース内にてイベントの様子を放送。</a:t>
                      </a:r>
                      <a:endParaRPr kumimoji="1" lang="en-US" altLang="ja-JP" sz="900" b="0" dirty="0" smtClean="0">
                        <a:solidFill>
                          <a:schemeClr val="tx1"/>
                        </a:solidFill>
                      </a:endParaRPr>
                    </a:p>
                    <a:p>
                      <a:pPr algn="l"/>
                      <a:r>
                        <a:rPr kumimoji="1" lang="en-US" altLang="ja-JP" sz="900" b="0" dirty="0" smtClean="0">
                          <a:solidFill>
                            <a:schemeClr val="tx1"/>
                          </a:solidFill>
                        </a:rPr>
                        <a:t>10</a:t>
                      </a:r>
                      <a:r>
                        <a:rPr kumimoji="1" lang="ja-JP" altLang="en-US" sz="900" b="0" dirty="0" smtClean="0">
                          <a:solidFill>
                            <a:schemeClr val="tx1"/>
                          </a:solidFill>
                        </a:rPr>
                        <a:t>月</a:t>
                      </a:r>
                      <a:r>
                        <a:rPr kumimoji="1" lang="en-US" altLang="ja-JP" sz="900" b="0" dirty="0" smtClean="0">
                          <a:solidFill>
                            <a:schemeClr val="tx1"/>
                          </a:solidFill>
                        </a:rPr>
                        <a:t>22</a:t>
                      </a:r>
                      <a:r>
                        <a:rPr kumimoji="1" lang="ja-JP" altLang="en-US" sz="900" b="0" dirty="0" smtClean="0">
                          <a:solidFill>
                            <a:schemeClr val="tx1"/>
                          </a:solidFill>
                        </a:rPr>
                        <a:t>日（月）にあいテレビ「Ｎスタ</a:t>
                      </a:r>
                      <a:r>
                        <a:rPr kumimoji="1" lang="ja-JP" altLang="en-US" sz="900" b="0" dirty="0" err="1" smtClean="0">
                          <a:solidFill>
                            <a:schemeClr val="tx1"/>
                          </a:solidFill>
                        </a:rPr>
                        <a:t>え</a:t>
                      </a:r>
                      <a:r>
                        <a:rPr kumimoji="1" lang="ja-JP" altLang="en-US" sz="900" b="0" dirty="0" smtClean="0">
                          <a:solidFill>
                            <a:schemeClr val="tx1"/>
                          </a:solidFill>
                        </a:rPr>
                        <a:t>ひめ」内で都内イベントの様子を放送。</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bl>
          </a:graphicData>
        </a:graphic>
      </p:graphicFrame>
      <p:sp>
        <p:nvSpPr>
          <p:cNvPr id="5" name="タイトル 1"/>
          <p:cNvSpPr txBox="1">
            <a:spLocks/>
          </p:cNvSpPr>
          <p:nvPr/>
        </p:nvSpPr>
        <p:spPr>
          <a:xfrm>
            <a:off x="486916" y="1136576"/>
            <a:ext cx="3086100" cy="288032"/>
          </a:xfrm>
          <a:prstGeom prst="rect">
            <a:avLst/>
          </a:prstGeom>
        </p:spPr>
        <p:txBody>
          <a:bodyPr vert="horz" lIns="91440" tIns="45720" rIns="91440" bIns="45720" rtlCol="0" anchor="t">
            <a:normAutofit fontScale="92500" lnSpcReduction="1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a:solidFill>
                  <a:schemeClr val="tx1">
                    <a:lumMod val="95000"/>
                    <a:lumOff val="5000"/>
                  </a:schemeClr>
                </a:solidFill>
              </a:rPr>
              <a:t>企画詳細</a:t>
            </a:r>
            <a:endParaRPr lang="en-US" altLang="ja-JP" sz="1400" b="1" dirty="0">
              <a:solidFill>
                <a:schemeClr val="tx1">
                  <a:lumMod val="95000"/>
                  <a:lumOff val="5000"/>
                </a:schemeClr>
              </a:solidFill>
            </a:endParaRPr>
          </a:p>
        </p:txBody>
      </p:sp>
      <p:sp>
        <p:nvSpPr>
          <p:cNvPr id="11" name="正方形/長方形 10"/>
          <p:cNvSpPr/>
          <p:nvPr/>
        </p:nvSpPr>
        <p:spPr>
          <a:xfrm>
            <a:off x="727433" y="7905526"/>
            <a:ext cx="1504550" cy="261610"/>
          </a:xfrm>
          <a:prstGeom prst="rect">
            <a:avLst/>
          </a:prstGeom>
          <a:solidFill>
            <a:schemeClr val="bg1"/>
          </a:solidFill>
        </p:spPr>
        <p:txBody>
          <a:bodyPr wrap="square">
            <a:spAutoFit/>
          </a:bodyPr>
          <a:lstStyle/>
          <a:p>
            <a:r>
              <a:rPr lang="ja-JP" altLang="en-US" sz="1100" dirty="0"/>
              <a:t>①プログラム作成</a:t>
            </a:r>
            <a:endParaRPr lang="en-US" altLang="ja-JP" sz="1100" dirty="0"/>
          </a:p>
        </p:txBody>
      </p:sp>
      <p:sp>
        <p:nvSpPr>
          <p:cNvPr id="13" name="正方形/長方形 12"/>
          <p:cNvSpPr/>
          <p:nvPr/>
        </p:nvSpPr>
        <p:spPr>
          <a:xfrm>
            <a:off x="727433" y="9273480"/>
            <a:ext cx="1642708" cy="261610"/>
          </a:xfrm>
          <a:prstGeom prst="rect">
            <a:avLst/>
          </a:prstGeom>
          <a:solidFill>
            <a:schemeClr val="bg1"/>
          </a:solidFill>
        </p:spPr>
        <p:txBody>
          <a:bodyPr wrap="square">
            <a:spAutoFit/>
          </a:bodyPr>
          <a:lstStyle/>
          <a:p>
            <a:r>
              <a:rPr lang="ja-JP" altLang="en-US" sz="1100" dirty="0"/>
              <a:t>③東京発信イベント</a:t>
            </a:r>
            <a:endParaRPr lang="en-US" altLang="ja-JP" sz="1100" dirty="0"/>
          </a:p>
        </p:txBody>
      </p:sp>
      <p:sp>
        <p:nvSpPr>
          <p:cNvPr id="14" name="正方形/長方形 13"/>
          <p:cNvSpPr/>
          <p:nvPr/>
        </p:nvSpPr>
        <p:spPr>
          <a:xfrm>
            <a:off x="3573016" y="8366162"/>
            <a:ext cx="1430607" cy="261610"/>
          </a:xfrm>
          <a:prstGeom prst="rect">
            <a:avLst/>
          </a:prstGeom>
          <a:solidFill>
            <a:schemeClr val="bg1"/>
          </a:solidFill>
        </p:spPr>
        <p:txBody>
          <a:bodyPr wrap="square">
            <a:spAutoFit/>
          </a:bodyPr>
          <a:lstStyle/>
          <a:p>
            <a:r>
              <a:rPr lang="ja-JP" altLang="en-US" sz="1100" dirty="0"/>
              <a:t>放送キャプション</a:t>
            </a:r>
            <a:endParaRPr lang="en-US" altLang="ja-JP" sz="1100" dirty="0"/>
          </a:p>
        </p:txBody>
      </p:sp>
      <p:sp>
        <p:nvSpPr>
          <p:cNvPr id="12" name="正方形/長方形 11"/>
          <p:cNvSpPr/>
          <p:nvPr/>
        </p:nvSpPr>
        <p:spPr>
          <a:xfrm>
            <a:off x="3429000" y="6897216"/>
            <a:ext cx="1393635" cy="261610"/>
          </a:xfrm>
          <a:prstGeom prst="rect">
            <a:avLst/>
          </a:prstGeom>
          <a:solidFill>
            <a:schemeClr val="bg1"/>
          </a:solidFill>
        </p:spPr>
        <p:txBody>
          <a:bodyPr wrap="square">
            <a:spAutoFit/>
          </a:bodyPr>
          <a:lstStyle/>
          <a:p>
            <a:r>
              <a:rPr lang="ja-JP" altLang="en-US" sz="1100" dirty="0"/>
              <a:t>②エリアイベント</a:t>
            </a:r>
            <a:endParaRPr lang="en-US" altLang="ja-JP" sz="1100" dirty="0"/>
          </a:p>
        </p:txBody>
      </p:sp>
    </p:spTree>
    <p:extLst>
      <p:ext uri="{BB962C8B-B14F-4D97-AF65-F5344CB8AC3E}">
        <p14:creationId xmlns="" xmlns:p14="http://schemas.microsoft.com/office/powerpoint/2010/main" val="2997733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 xmlns:p14="http://schemas.microsoft.com/office/powerpoint/2010/main" val="274268885"/>
              </p:ext>
            </p:extLst>
          </p:nvPr>
        </p:nvGraphicFramePr>
        <p:xfrm>
          <a:off x="548680" y="1171936"/>
          <a:ext cx="5760639" cy="5555501"/>
        </p:xfrm>
        <a:graphic>
          <a:graphicData uri="http://schemas.openxmlformats.org/drawingml/2006/table">
            <a:tbl>
              <a:tblPr firstRow="1" bandRow="1">
                <a:tableStyleId>{5C22544A-7EE6-4342-B048-85BDC9FD1C3A}</a:tableStyleId>
              </a:tblPr>
              <a:tblGrid>
                <a:gridCol w="853428">
                  <a:extLst>
                    <a:ext uri="{9D8B030D-6E8A-4147-A177-3AD203B41FA5}">
                      <a16:colId xmlns:a16="http://schemas.microsoft.com/office/drawing/2014/main" xmlns="" val="20000"/>
                    </a:ext>
                  </a:extLst>
                </a:gridCol>
                <a:gridCol w="1706856">
                  <a:extLst>
                    <a:ext uri="{9D8B030D-6E8A-4147-A177-3AD203B41FA5}">
                      <a16:colId xmlns:a16="http://schemas.microsoft.com/office/drawing/2014/main" xmlns="" val="20001"/>
                    </a:ext>
                  </a:extLst>
                </a:gridCol>
                <a:gridCol w="1564617">
                  <a:extLst>
                    <a:ext uri="{9D8B030D-6E8A-4147-A177-3AD203B41FA5}">
                      <a16:colId xmlns:a16="http://schemas.microsoft.com/office/drawing/2014/main" xmlns="" val="20002"/>
                    </a:ext>
                  </a:extLst>
                </a:gridCol>
                <a:gridCol w="1635738">
                  <a:extLst>
                    <a:ext uri="{9D8B030D-6E8A-4147-A177-3AD203B41FA5}">
                      <a16:colId xmlns:a16="http://schemas.microsoft.com/office/drawing/2014/main" xmlns="" val="20003"/>
                    </a:ext>
                  </a:extLst>
                </a:gridCol>
              </a:tblGrid>
              <a:tr h="287775">
                <a:tc>
                  <a:txBody>
                    <a:bodyPr/>
                    <a:lstStyle/>
                    <a:p>
                      <a:pPr algn="l"/>
                      <a:r>
                        <a:rPr kumimoji="1" lang="ja-JP" altLang="en-US" sz="1050" b="1" i="0" dirty="0">
                          <a:solidFill>
                            <a:schemeClr val="tx1"/>
                          </a:solidFill>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en-US" altLang="ja-JP" sz="1050" b="0" dirty="0">
                          <a:solidFill>
                            <a:schemeClr val="tx1"/>
                          </a:solidFill>
                        </a:rPr>
                        <a:t>Sea</a:t>
                      </a:r>
                      <a:r>
                        <a:rPr kumimoji="1" lang="ja-JP" altLang="en-US" sz="1050" b="0" dirty="0">
                          <a:solidFill>
                            <a:schemeClr val="tx1"/>
                          </a:solidFill>
                        </a:rPr>
                        <a:t>級グルメスタジアム</a:t>
                      </a:r>
                      <a:r>
                        <a:rPr kumimoji="1" lang="en-US" altLang="ja-JP" sz="1050" b="0" dirty="0" smtClean="0">
                          <a:solidFill>
                            <a:schemeClr val="tx1"/>
                          </a:solidFill>
                        </a:rPr>
                        <a:t>in</a:t>
                      </a:r>
                      <a:r>
                        <a:rPr kumimoji="1" lang="ja-JP" altLang="en-US" sz="1050" b="0" dirty="0" smtClean="0">
                          <a:solidFill>
                            <a:schemeClr val="tx1"/>
                          </a:solidFill>
                        </a:rPr>
                        <a:t>山口</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286324">
                <a:tc>
                  <a:txBody>
                    <a:bodyPr/>
                    <a:lstStyle/>
                    <a:p>
                      <a:pPr algn="l"/>
                      <a:r>
                        <a:rPr kumimoji="1" lang="ja-JP" altLang="en-US" sz="1050" b="1" i="0" dirty="0">
                          <a:solidFill>
                            <a:schemeClr val="tx1"/>
                          </a:solidFill>
                        </a:rPr>
                        <a:t>実施事項</a:t>
                      </a:r>
                      <a:endParaRPr kumimoji="1" lang="en-US" altLang="ja-JP" sz="105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①プログラム作成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②エリアイベント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③東京発信イベント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287775">
                <a:tc>
                  <a:txBody>
                    <a:bodyPr/>
                    <a:lstStyle/>
                    <a:p>
                      <a:pPr algn="l"/>
                      <a:r>
                        <a:rPr kumimoji="1" lang="ja-JP" altLang="en-US" sz="1050" b="1" i="0" dirty="0">
                          <a:solidFill>
                            <a:schemeClr val="tx1"/>
                          </a:solidFill>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2018</a:t>
                      </a:r>
                      <a:r>
                        <a:rPr kumimoji="1" lang="ja-JP" altLang="en-US" sz="1050" b="0" dirty="0" smtClean="0">
                          <a:solidFill>
                            <a:schemeClr val="tx1"/>
                          </a:solidFill>
                        </a:rPr>
                        <a:t>年</a:t>
                      </a:r>
                      <a:r>
                        <a:rPr kumimoji="1" lang="en-US" altLang="ja-JP" sz="1050" b="0" dirty="0" smtClean="0">
                          <a:solidFill>
                            <a:schemeClr val="tx1"/>
                          </a:solidFill>
                        </a:rPr>
                        <a:t>5</a:t>
                      </a:r>
                      <a:r>
                        <a:rPr kumimoji="1" lang="ja-JP" altLang="en-US" sz="1050" b="0" dirty="0" smtClean="0">
                          <a:solidFill>
                            <a:schemeClr val="tx1"/>
                          </a:solidFill>
                        </a:rPr>
                        <a:t>月～</a:t>
                      </a:r>
                      <a:r>
                        <a:rPr kumimoji="1" lang="en-US" altLang="ja-JP" sz="1050" b="0" dirty="0" smtClean="0">
                          <a:solidFill>
                            <a:schemeClr val="tx1"/>
                          </a:solidFill>
                        </a:rPr>
                        <a:t>7</a:t>
                      </a:r>
                      <a:r>
                        <a:rPr kumimoji="1" lang="ja-JP" altLang="en-US" sz="1050" b="0" dirty="0" smtClean="0">
                          <a:solidFill>
                            <a:schemeClr val="tx1"/>
                          </a:solidFill>
                        </a:rPr>
                        <a:t>月</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smtClean="0">
                          <a:solidFill>
                            <a:schemeClr val="tx1"/>
                          </a:solidFill>
                        </a:rPr>
                        <a:t>2018</a:t>
                      </a:r>
                      <a:r>
                        <a:rPr kumimoji="1" lang="ja-JP" altLang="en-US" sz="1050" b="0" dirty="0" smtClean="0">
                          <a:solidFill>
                            <a:schemeClr val="tx1"/>
                          </a:solidFill>
                        </a:rPr>
                        <a:t>年</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19</a:t>
                      </a:r>
                      <a:r>
                        <a:rPr kumimoji="1" lang="ja-JP" altLang="en-US" sz="1050" b="0" dirty="0" smtClean="0">
                          <a:solidFill>
                            <a:schemeClr val="tx1"/>
                          </a:solidFill>
                        </a:rPr>
                        <a:t>日（日）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smtClean="0">
                          <a:solidFill>
                            <a:schemeClr val="tx1"/>
                          </a:solidFill>
                        </a:rPr>
                        <a:t>2018</a:t>
                      </a:r>
                      <a:r>
                        <a:rPr kumimoji="1" lang="ja-JP" altLang="en-US" sz="1050" b="0" dirty="0" smtClean="0">
                          <a:solidFill>
                            <a:schemeClr val="tx1"/>
                          </a:solidFill>
                        </a:rPr>
                        <a:t>年</a:t>
                      </a:r>
                      <a:r>
                        <a:rPr kumimoji="1" lang="en-US" altLang="ja-JP" sz="1050" b="0" dirty="0" smtClean="0">
                          <a:solidFill>
                            <a:schemeClr val="tx1"/>
                          </a:solidFill>
                        </a:rPr>
                        <a:t>10</a:t>
                      </a:r>
                      <a:r>
                        <a:rPr kumimoji="1" lang="ja-JP" altLang="en-US" sz="1050" b="0" dirty="0" smtClean="0">
                          <a:solidFill>
                            <a:schemeClr val="tx1"/>
                          </a:solidFill>
                        </a:rPr>
                        <a:t>月</a:t>
                      </a:r>
                      <a:r>
                        <a:rPr kumimoji="1" lang="en-US" altLang="ja-JP" sz="1050" b="0" dirty="0" smtClean="0">
                          <a:solidFill>
                            <a:schemeClr val="tx1"/>
                          </a:solidFill>
                        </a:rPr>
                        <a:t>21</a:t>
                      </a:r>
                      <a:r>
                        <a:rPr kumimoji="1" lang="ja-JP" altLang="en-US" sz="1050" b="0" dirty="0" smtClean="0">
                          <a:solidFill>
                            <a:schemeClr val="tx1"/>
                          </a:solidFill>
                        </a:rPr>
                        <a:t>日（日）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287775">
                <a:tc>
                  <a:txBody>
                    <a:bodyPr/>
                    <a:lstStyle/>
                    <a:p>
                      <a:pPr algn="l"/>
                      <a:r>
                        <a:rPr kumimoji="1" lang="ja-JP" altLang="en-US" sz="1050" b="1" i="0" dirty="0">
                          <a:solidFill>
                            <a:schemeClr val="tx1"/>
                          </a:solidFill>
                        </a:rPr>
                        <a:t>開催場所</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長門市</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smtClean="0">
                          <a:solidFill>
                            <a:schemeClr val="tx1"/>
                          </a:solidFill>
                        </a:rPr>
                        <a:t>長門市（大津緑洋など）</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smtClean="0">
                          <a:solidFill>
                            <a:schemeClr val="tx1"/>
                          </a:solidFill>
                        </a:rPr>
                        <a:t>マロニエゲート銀座</a:t>
                      </a:r>
                      <a:r>
                        <a:rPr kumimoji="1" lang="en-US" altLang="ja-JP" sz="1050" b="0" dirty="0" smtClean="0">
                          <a:solidFill>
                            <a:schemeClr val="tx1"/>
                          </a:solidFill>
                        </a:rPr>
                        <a:t>2</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13912">
                <a:tc>
                  <a:txBody>
                    <a:bodyPr/>
                    <a:lstStyle/>
                    <a:p>
                      <a:pPr algn="l"/>
                      <a:r>
                        <a:rPr kumimoji="1" lang="ja-JP" altLang="en-US" sz="1050" b="1" i="0" dirty="0">
                          <a:solidFill>
                            <a:schemeClr val="tx1"/>
                          </a:solidFill>
                        </a:rPr>
                        <a:t>参加人数</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13</a:t>
                      </a:r>
                      <a:r>
                        <a:rPr kumimoji="1" lang="ja-JP" altLang="en-US" sz="1050" b="0" dirty="0" smtClean="0">
                          <a:solidFill>
                            <a:schemeClr val="tx1"/>
                          </a:solidFill>
                        </a:rPr>
                        <a:t>人（大津緑洋高校生徒）</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smtClean="0">
                          <a:solidFill>
                            <a:schemeClr val="tx1"/>
                          </a:solidFill>
                        </a:rPr>
                        <a:t>高校生</a:t>
                      </a:r>
                      <a:r>
                        <a:rPr kumimoji="1" lang="en-US" altLang="ja-JP" sz="1050" b="0" dirty="0" smtClean="0">
                          <a:solidFill>
                            <a:schemeClr val="tx1"/>
                          </a:solidFill>
                        </a:rPr>
                        <a:t>12</a:t>
                      </a:r>
                      <a:r>
                        <a:rPr kumimoji="1" lang="ja-JP" altLang="en-US" sz="1050" b="0" dirty="0" smtClean="0">
                          <a:solidFill>
                            <a:schemeClr val="tx1"/>
                          </a:solidFill>
                        </a:rPr>
                        <a:t>人</a:t>
                      </a:r>
                      <a:r>
                        <a:rPr kumimoji="1" lang="en-US" altLang="ja-JP" sz="1050" b="0" dirty="0" smtClean="0">
                          <a:solidFill>
                            <a:schemeClr val="tx1"/>
                          </a:solidFill>
                        </a:rPr>
                        <a:t>+</a:t>
                      </a:r>
                      <a:r>
                        <a:rPr kumimoji="1" lang="ja-JP" altLang="en-US" sz="1050" b="0" dirty="0" smtClean="0">
                          <a:solidFill>
                            <a:schemeClr val="tx1"/>
                          </a:solidFill>
                        </a:rPr>
                        <a:t>児童</a:t>
                      </a:r>
                      <a:r>
                        <a:rPr kumimoji="1" lang="en-US" altLang="ja-JP" sz="1050" b="0" dirty="0" smtClean="0">
                          <a:solidFill>
                            <a:schemeClr val="tx1"/>
                          </a:solidFill>
                        </a:rPr>
                        <a:t>27</a:t>
                      </a:r>
                      <a:r>
                        <a:rPr kumimoji="1" lang="ja-JP" altLang="en-US" sz="1050" b="0" dirty="0" smtClean="0">
                          <a:solidFill>
                            <a:schemeClr val="tx1"/>
                          </a:solidFill>
                        </a:rPr>
                        <a:t>人</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smtClean="0">
                          <a:solidFill>
                            <a:schemeClr val="tx1"/>
                          </a:solidFill>
                        </a:rPr>
                        <a:t>高校生</a:t>
                      </a:r>
                      <a:r>
                        <a:rPr kumimoji="1" lang="en-US" altLang="ja-JP" sz="1050" b="0" dirty="0" smtClean="0">
                          <a:solidFill>
                            <a:schemeClr val="tx1"/>
                          </a:solidFill>
                        </a:rPr>
                        <a:t>2</a:t>
                      </a:r>
                      <a:r>
                        <a:rPr kumimoji="1" lang="ja-JP" altLang="en-US" sz="1050" b="0" dirty="0" smtClean="0">
                          <a:solidFill>
                            <a:schemeClr val="tx1"/>
                          </a:solidFill>
                        </a:rPr>
                        <a:t>人</a:t>
                      </a:r>
                      <a:r>
                        <a:rPr kumimoji="1" lang="en-US" altLang="ja-JP" sz="1050" b="0" dirty="0" smtClean="0">
                          <a:solidFill>
                            <a:schemeClr val="tx1"/>
                          </a:solidFill>
                        </a:rPr>
                        <a:t>+</a:t>
                      </a:r>
                      <a:r>
                        <a:rPr kumimoji="1" lang="ja-JP" altLang="en-US" sz="1050" b="0" dirty="0" smtClean="0">
                          <a:solidFill>
                            <a:schemeClr val="tx1"/>
                          </a:solidFill>
                        </a:rPr>
                        <a:t>児童</a:t>
                      </a:r>
                      <a:r>
                        <a:rPr kumimoji="1" lang="en-US" altLang="ja-JP" sz="1050" b="0" dirty="0" smtClean="0">
                          <a:solidFill>
                            <a:schemeClr val="tx1"/>
                          </a:solidFill>
                        </a:rPr>
                        <a:t>2</a:t>
                      </a:r>
                      <a:r>
                        <a:rPr kumimoji="1" lang="ja-JP" altLang="en-US" sz="1050" b="0" dirty="0" smtClean="0">
                          <a:solidFill>
                            <a:schemeClr val="tx1"/>
                          </a:solidFill>
                        </a:rPr>
                        <a:t>人</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3332724">
                <a:tc>
                  <a:txBody>
                    <a:bodyPr/>
                    <a:lstStyle/>
                    <a:p>
                      <a:pPr algn="l"/>
                      <a:r>
                        <a:rPr kumimoji="1" lang="ja-JP" altLang="en-US" sz="1050" b="1" i="0"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日本の若年層の海離れが進んでいる現状に対し、対象となるエリアの小学生に向けて地元の海に対する関心を高めてもらう為、普段の学校教育では得られない体験を取り入れた海洋学習を企画。海洋キッズスクール実行委員会として全国水産高等学校長会、各エリアの水産高等学校および放送局が一体となって、地元の小学生に海の正しい知識を取り入れ、情報発信することで参加者自身の学びと周囲へのさらなる情報拡散を行う。</a:t>
                      </a:r>
                      <a:endParaRPr kumimoji="1" lang="en-US" altLang="ja-JP" sz="1050" b="0" dirty="0">
                        <a:solidFill>
                          <a:schemeClr val="tx1"/>
                        </a:solidFill>
                      </a:endParaRPr>
                    </a:p>
                    <a:p>
                      <a:pPr algn="l"/>
                      <a:r>
                        <a:rPr kumimoji="1" lang="ja-JP" altLang="en-US" sz="1050" b="0" dirty="0">
                          <a:solidFill>
                            <a:schemeClr val="tx1"/>
                          </a:solidFill>
                        </a:rPr>
                        <a:t>①プログラム作成</a:t>
                      </a:r>
                      <a:endParaRPr kumimoji="1" lang="en-US" altLang="ja-JP" sz="1050" b="0" dirty="0">
                        <a:solidFill>
                          <a:schemeClr val="tx1"/>
                        </a:solidFill>
                      </a:endParaRPr>
                    </a:p>
                    <a:p>
                      <a:pPr algn="l"/>
                      <a:r>
                        <a:rPr kumimoji="1" lang="ja-JP" altLang="en-US" sz="1050" b="0" dirty="0" smtClean="0">
                          <a:solidFill>
                            <a:schemeClr val="tx1"/>
                          </a:solidFill>
                        </a:rPr>
                        <a:t>⇒</a:t>
                      </a:r>
                      <a:r>
                        <a:rPr kumimoji="1" lang="en-US" altLang="ja-JP" sz="1050" b="0" dirty="0" smtClean="0">
                          <a:solidFill>
                            <a:schemeClr val="tx1"/>
                          </a:solidFill>
                        </a:rPr>
                        <a:t>3</a:t>
                      </a:r>
                      <a:r>
                        <a:rPr kumimoji="1" lang="ja-JP" altLang="en-US" sz="1050" b="0" dirty="0" smtClean="0">
                          <a:solidFill>
                            <a:schemeClr val="tx1"/>
                          </a:solidFill>
                        </a:rPr>
                        <a:t>エリア共通項目</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②</a:t>
                      </a:r>
                      <a:r>
                        <a:rPr kumimoji="1" lang="ja-JP" altLang="en-US" sz="1050" b="0" dirty="0">
                          <a:solidFill>
                            <a:schemeClr val="tx1"/>
                          </a:solidFill>
                        </a:rPr>
                        <a:t>エリアイベント</a:t>
                      </a:r>
                      <a:endParaRPr kumimoji="1" lang="en-US" altLang="ja-JP" sz="1050" b="0" dirty="0">
                        <a:solidFill>
                          <a:schemeClr val="tx1"/>
                        </a:solidFill>
                      </a:endParaRPr>
                    </a:p>
                    <a:p>
                      <a:pPr algn="l">
                        <a:defRPr/>
                      </a:pPr>
                      <a:r>
                        <a:rPr lang="ja-JP" altLang="en-US" sz="1050" dirty="0" smtClean="0">
                          <a:latin typeface="ＭＳ Ｐゴシック 本文"/>
                          <a:ea typeface="Meiryo UI" panose="020B0604030504040204" pitchFamily="50" charset="-128"/>
                          <a:cs typeface="Meiryo UI" panose="020B0604030504040204" pitchFamily="50" charset="-128"/>
                        </a:rPr>
                        <a:t>長門市東深川の大津緑洋高校で、市内の小学生</a:t>
                      </a:r>
                      <a:r>
                        <a:rPr lang="en-US" altLang="ja-JP" sz="1050" dirty="0" smtClean="0">
                          <a:latin typeface="ＭＳ Ｐゴシック 本文"/>
                          <a:ea typeface="Meiryo UI" panose="020B0604030504040204" pitchFamily="50" charset="-128"/>
                          <a:cs typeface="Meiryo UI" panose="020B0604030504040204" pitchFamily="50" charset="-128"/>
                        </a:rPr>
                        <a:t>27</a:t>
                      </a:r>
                      <a:r>
                        <a:rPr lang="ja-JP" altLang="en-US" sz="1050" dirty="0" smtClean="0">
                          <a:latin typeface="ＭＳ Ｐゴシック 本文"/>
                          <a:ea typeface="Meiryo UI" panose="020B0604030504040204" pitchFamily="50" charset="-128"/>
                          <a:cs typeface="Meiryo UI" panose="020B0604030504040204" pitchFamily="50" charset="-128"/>
                        </a:rPr>
                        <a:t>人が、先生役の高校生</a:t>
                      </a:r>
                      <a:r>
                        <a:rPr lang="en-US" altLang="ja-JP" sz="1050" dirty="0" smtClean="0">
                          <a:latin typeface="ＭＳ Ｐゴシック 本文"/>
                          <a:ea typeface="Meiryo UI" panose="020B0604030504040204" pitchFamily="50" charset="-128"/>
                          <a:cs typeface="Meiryo UI" panose="020B0604030504040204" pitchFamily="50" charset="-128"/>
                        </a:rPr>
                        <a:t>12</a:t>
                      </a:r>
                      <a:r>
                        <a:rPr lang="ja-JP" altLang="en-US" sz="1050" dirty="0" smtClean="0">
                          <a:latin typeface="ＭＳ Ｐゴシック 本文"/>
                          <a:ea typeface="Meiryo UI" panose="020B0604030504040204" pitchFamily="50" charset="-128"/>
                          <a:cs typeface="Meiryo UI" panose="020B0604030504040204" pitchFamily="50" charset="-128"/>
                        </a:rPr>
                        <a:t>人から地元の漁業者の高齢化や後継者不足、漁獲高の減少などの課題を学習した。</a:t>
                      </a:r>
                      <a:endParaRPr lang="en-US" altLang="ja-JP" sz="1050" dirty="0" smtClean="0">
                        <a:latin typeface="ＭＳ Ｐゴシック 本文"/>
                        <a:ea typeface="Meiryo UI" panose="020B0604030504040204" pitchFamily="50" charset="-128"/>
                        <a:cs typeface="Meiryo UI" panose="020B0604030504040204" pitchFamily="50" charset="-128"/>
                      </a:endParaRPr>
                    </a:p>
                    <a:p>
                      <a:pPr algn="l">
                        <a:defRPr/>
                      </a:pPr>
                      <a:r>
                        <a:rPr lang="ja-JP" altLang="en-US" sz="1050" b="0" dirty="0" smtClean="0">
                          <a:latin typeface="ＭＳ Ｐゴシック 本文"/>
                          <a:ea typeface="Meiryo UI" panose="020B0604030504040204" pitchFamily="50" charset="-128"/>
                          <a:cs typeface="Meiryo UI" panose="020B0604030504040204" pitchFamily="50" charset="-128"/>
                        </a:rPr>
                        <a:t>地元の長州ながと水産のトラフグの養殖場も見学し、海を汚さない持続可能な養殖方法を学んだほか、トラフグのエサやりも体験。また養殖魚が販売される「道の駅センザキッチン」も見学した。昼食ではネーミングを考えるトラフグを使った春雨スープも試食し、その後のグループワークで春雨スープの商品ネーミングを検討。その結果、商品名</a:t>
                      </a:r>
                      <a:r>
                        <a:rPr lang="ja-JP" altLang="en-US" sz="1050" b="0" u="none" dirty="0" smtClean="0">
                          <a:latin typeface="ＭＳ Ｐゴシック 本文"/>
                        </a:rPr>
                        <a:t>は</a:t>
                      </a:r>
                      <a:r>
                        <a:rPr lang="en-US" altLang="ja-JP" sz="1050" b="0" u="none" dirty="0" smtClean="0">
                          <a:latin typeface="ＭＳ Ｐゴシック 本文"/>
                        </a:rPr>
                        <a:t>『</a:t>
                      </a:r>
                      <a:r>
                        <a:rPr lang="ja-JP" altLang="en-US" sz="1050" b="0" u="none" dirty="0" smtClean="0">
                          <a:latin typeface="ＭＳ Ｐゴシック 本文"/>
                        </a:rPr>
                        <a:t>ふくっちゃ！春雨スープ～澄んだ青海のいっぱい～</a:t>
                      </a:r>
                      <a:r>
                        <a:rPr lang="en-US" altLang="ja-JP" sz="1050" b="0" u="none" dirty="0" smtClean="0">
                          <a:latin typeface="ＭＳ Ｐゴシック 本文"/>
                        </a:rPr>
                        <a:t>』</a:t>
                      </a:r>
                      <a:r>
                        <a:rPr lang="en-US" altLang="ja-JP" sz="1050" b="0" u="sng" dirty="0" smtClean="0">
                          <a:latin typeface="ＭＳ Ｐゴシック 本文"/>
                        </a:rPr>
                        <a:t> </a:t>
                      </a:r>
                      <a:r>
                        <a:rPr lang="ja-JP" altLang="en-US" sz="1050" b="0" dirty="0" smtClean="0">
                          <a:latin typeface="ＭＳ Ｐゴシック 本文"/>
                        </a:rPr>
                        <a:t>に決定。海を汚さない“養殖”によって育まれた長門市青海島の青い海。その澄んだ海がいつまでも続くようにという思いと長門市のトラフグの魅力を一杯のスープに込めた。</a:t>
                      </a:r>
                      <a:endParaRPr lang="en-US" altLang="ja-JP" sz="1050" b="0" dirty="0" smtClean="0">
                        <a:latin typeface="ＭＳ Ｐゴシック 本文"/>
                      </a:endParaRPr>
                    </a:p>
                    <a:p>
                      <a:pPr algn="l">
                        <a:defRPr/>
                      </a:pPr>
                      <a:endParaRPr kumimoji="1" lang="en-US" altLang="ja-JP" sz="1050" b="0" dirty="0">
                        <a:solidFill>
                          <a:schemeClr val="tx1"/>
                        </a:solidFill>
                        <a:latin typeface="ＭＳ Ｐゴシック 本文"/>
                      </a:endParaRPr>
                    </a:p>
                    <a:p>
                      <a:pPr algn="l"/>
                      <a:r>
                        <a:rPr kumimoji="1" lang="ja-JP" altLang="en-US" sz="1050" b="0" dirty="0">
                          <a:solidFill>
                            <a:schemeClr val="tx1"/>
                          </a:solidFill>
                        </a:rPr>
                        <a:t>③東京発信イベント</a:t>
                      </a:r>
                      <a:endParaRPr kumimoji="1" lang="en-US" altLang="ja-JP" sz="1050" b="0" dirty="0">
                        <a:solidFill>
                          <a:schemeClr val="tx1"/>
                        </a:solidFill>
                      </a:endParaRPr>
                    </a:p>
                    <a:p>
                      <a:pPr algn="l"/>
                      <a:r>
                        <a:rPr kumimoji="1" lang="ja-JP" altLang="en-US" sz="1050" b="0" dirty="0" smtClean="0">
                          <a:solidFill>
                            <a:schemeClr val="tx1"/>
                          </a:solidFill>
                        </a:rPr>
                        <a:t>⇒</a:t>
                      </a:r>
                      <a:r>
                        <a:rPr kumimoji="1" lang="en-US" altLang="ja-JP" sz="1050" b="0" dirty="0" smtClean="0">
                          <a:solidFill>
                            <a:schemeClr val="tx1"/>
                          </a:solidFill>
                        </a:rPr>
                        <a:t>3</a:t>
                      </a:r>
                      <a:r>
                        <a:rPr kumimoji="1" lang="ja-JP" altLang="en-US" sz="1050" b="0" dirty="0" smtClean="0">
                          <a:solidFill>
                            <a:schemeClr val="tx1"/>
                          </a:solidFill>
                        </a:rPr>
                        <a:t>エリア共通項目</a:t>
                      </a:r>
                      <a:endParaRPr kumimoji="1" lang="en-US" altLang="ja-JP" sz="1050" b="0" dirty="0">
                        <a:solidFill>
                          <a:schemeClr val="tx1"/>
                        </a:solidFill>
                      </a:endParaRPr>
                    </a:p>
                    <a:p>
                      <a:pPr algn="l"/>
                      <a:r>
                        <a:rPr kumimoji="1" lang="ja-JP" altLang="en-US" sz="1050" b="0" dirty="0" smtClean="0">
                          <a:solidFill>
                            <a:schemeClr val="tx1"/>
                          </a:solidFill>
                        </a:rPr>
                        <a:t>■</a:t>
                      </a:r>
                      <a:r>
                        <a:rPr kumimoji="1" lang="ja-JP" altLang="en-US" sz="1050" b="0" dirty="0">
                          <a:solidFill>
                            <a:schemeClr val="tx1"/>
                          </a:solidFill>
                        </a:rPr>
                        <a:t>取材・放送情報</a:t>
                      </a:r>
                      <a:endParaRPr kumimoji="1" lang="en-US" altLang="ja-JP" sz="105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19</a:t>
                      </a:r>
                      <a:r>
                        <a:rPr kumimoji="1" lang="ja-JP" altLang="en-US" sz="1050" b="0" dirty="0" smtClean="0">
                          <a:solidFill>
                            <a:schemeClr val="tx1"/>
                          </a:solidFill>
                        </a:rPr>
                        <a:t>日（日）に「</a:t>
                      </a:r>
                      <a:r>
                        <a:rPr kumimoji="1" lang="en-US" altLang="ja-JP" sz="1050" b="0" dirty="0" err="1" smtClean="0">
                          <a:solidFill>
                            <a:schemeClr val="tx1"/>
                          </a:solidFill>
                        </a:rPr>
                        <a:t>tys</a:t>
                      </a:r>
                      <a:r>
                        <a:rPr kumimoji="1" lang="ja-JP" altLang="en-US" sz="1050" b="0" dirty="0" smtClean="0">
                          <a:solidFill>
                            <a:schemeClr val="tx1"/>
                          </a:solidFill>
                        </a:rPr>
                        <a:t>ニュース」内でエリアイベントの様子を放送。</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a:t>
                      </a:r>
                      <a:r>
                        <a:rPr kumimoji="1" lang="en-US" altLang="ja-JP" sz="1050" b="0" dirty="0" smtClean="0">
                          <a:solidFill>
                            <a:schemeClr val="tx1"/>
                          </a:solidFill>
                        </a:rPr>
                        <a:t>10</a:t>
                      </a:r>
                      <a:r>
                        <a:rPr kumimoji="1" lang="ja-JP" altLang="en-US" sz="1050" b="0" dirty="0" smtClean="0">
                          <a:solidFill>
                            <a:schemeClr val="tx1"/>
                          </a:solidFill>
                        </a:rPr>
                        <a:t>月</a:t>
                      </a:r>
                      <a:r>
                        <a:rPr kumimoji="1" lang="en-US" altLang="ja-JP" sz="1050" b="0" dirty="0" smtClean="0">
                          <a:solidFill>
                            <a:schemeClr val="tx1"/>
                          </a:solidFill>
                        </a:rPr>
                        <a:t>22</a:t>
                      </a:r>
                      <a:r>
                        <a:rPr kumimoji="1" lang="ja-JP" altLang="en-US" sz="1050" b="0" dirty="0" smtClean="0">
                          <a:solidFill>
                            <a:schemeClr val="tx1"/>
                          </a:solidFill>
                        </a:rPr>
                        <a:t>日（月）に「</a:t>
                      </a:r>
                      <a:r>
                        <a:rPr kumimoji="1" lang="en-US" altLang="ja-JP" sz="1050" b="0" dirty="0" err="1" smtClean="0">
                          <a:solidFill>
                            <a:schemeClr val="tx1"/>
                          </a:solidFill>
                        </a:rPr>
                        <a:t>tys</a:t>
                      </a:r>
                      <a:r>
                        <a:rPr kumimoji="1" lang="ja-JP" altLang="en-US" sz="1050" b="0" dirty="0" smtClean="0">
                          <a:solidFill>
                            <a:schemeClr val="tx1"/>
                          </a:solidFill>
                        </a:rPr>
                        <a:t>ニュースタイム」内でエリアイベントの様子を放送。</a:t>
                      </a:r>
                      <a:endParaRPr kumimoji="1" lang="en-US" altLang="ja-JP"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bl>
          </a:graphicData>
        </a:graphic>
      </p:graphicFrame>
      <p:sp>
        <p:nvSpPr>
          <p:cNvPr id="5" name="タイトル 1"/>
          <p:cNvSpPr txBox="1">
            <a:spLocks/>
          </p:cNvSpPr>
          <p:nvPr/>
        </p:nvSpPr>
        <p:spPr>
          <a:xfrm>
            <a:off x="486916" y="896488"/>
            <a:ext cx="3086100" cy="288032"/>
          </a:xfrm>
          <a:prstGeom prst="rect">
            <a:avLst/>
          </a:prstGeom>
        </p:spPr>
        <p:txBody>
          <a:bodyPr vert="horz" lIns="91440" tIns="45720" rIns="91440" bIns="45720" rtlCol="0" anchor="t">
            <a:normAutofit fontScale="92500" lnSpcReduction="1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a:solidFill>
                  <a:schemeClr val="tx1">
                    <a:lumMod val="95000"/>
                    <a:lumOff val="5000"/>
                  </a:schemeClr>
                </a:solidFill>
              </a:rPr>
              <a:t>企画詳細</a:t>
            </a:r>
            <a:endParaRPr lang="en-US" altLang="ja-JP" sz="1400" b="1" dirty="0">
              <a:solidFill>
                <a:schemeClr val="tx1">
                  <a:lumMod val="95000"/>
                  <a:lumOff val="5000"/>
                </a:schemeClr>
              </a:solidFill>
            </a:endParaRPr>
          </a:p>
        </p:txBody>
      </p:sp>
      <p:pic>
        <p:nvPicPr>
          <p:cNvPr id="15" name="図 1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597080" y="6764741"/>
            <a:ext cx="2164635" cy="1439252"/>
          </a:xfrm>
          <a:prstGeom prst="rect">
            <a:avLst/>
          </a:prstGeom>
          <a:ln>
            <a:noFill/>
          </a:ln>
          <a:effectLst>
            <a:outerShdw blurRad="292100" dist="139700" dir="2700000" algn="tl" rotWithShape="0">
              <a:srgbClr val="333333">
                <a:alpha val="65000"/>
              </a:srgbClr>
            </a:outerShdw>
          </a:effectLst>
        </p:spPr>
      </p:pic>
      <p:pic>
        <p:nvPicPr>
          <p:cNvPr id="16" name="図 1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078553" y="8298412"/>
            <a:ext cx="2234724" cy="1485854"/>
          </a:xfrm>
          <a:prstGeom prst="rect">
            <a:avLst/>
          </a:prstGeom>
          <a:ln>
            <a:noFill/>
          </a:ln>
          <a:effectLst>
            <a:outerShdw blurRad="292100" dist="139700" dir="2700000" algn="tl" rotWithShape="0">
              <a:srgbClr val="333333">
                <a:alpha val="65000"/>
              </a:srgbClr>
            </a:outerShdw>
          </a:effectLst>
        </p:spPr>
      </p:pic>
      <p:pic>
        <p:nvPicPr>
          <p:cNvPr id="17" name="図 1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20349" y="6769460"/>
            <a:ext cx="2164635" cy="143925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18" name="図 1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597080" y="8281807"/>
            <a:ext cx="2183374" cy="1485854"/>
          </a:xfrm>
          <a:prstGeom prst="rect">
            <a:avLst/>
          </a:prstGeom>
          <a:ln>
            <a:noFill/>
          </a:ln>
          <a:effectLst>
            <a:outerShdw blurRad="292100" dist="139700" dir="2700000" algn="tl" rotWithShape="0">
              <a:srgbClr val="333333">
                <a:alpha val="65000"/>
              </a:srgbClr>
            </a:outerShdw>
          </a:effectLst>
        </p:spPr>
      </p:pic>
      <p:sp>
        <p:nvSpPr>
          <p:cNvPr id="12" name="正方形/長方形 11"/>
          <p:cNvSpPr/>
          <p:nvPr/>
        </p:nvSpPr>
        <p:spPr>
          <a:xfrm>
            <a:off x="5013176" y="8001782"/>
            <a:ext cx="1151765" cy="261610"/>
          </a:xfrm>
          <a:prstGeom prst="rect">
            <a:avLst/>
          </a:prstGeom>
          <a:solidFill>
            <a:schemeClr val="bg1"/>
          </a:solidFill>
        </p:spPr>
        <p:txBody>
          <a:bodyPr wrap="square">
            <a:spAutoFit/>
          </a:bodyPr>
          <a:lstStyle/>
          <a:p>
            <a:r>
              <a:rPr lang="ja-JP" altLang="en-US" sz="1100" dirty="0"/>
              <a:t>②エリアイベント</a:t>
            </a:r>
            <a:endParaRPr lang="en-US" altLang="ja-JP" sz="1100" dirty="0"/>
          </a:p>
        </p:txBody>
      </p:sp>
      <p:sp>
        <p:nvSpPr>
          <p:cNvPr id="14" name="正方形/長方形 13"/>
          <p:cNvSpPr/>
          <p:nvPr/>
        </p:nvSpPr>
        <p:spPr>
          <a:xfrm>
            <a:off x="5054992" y="9515926"/>
            <a:ext cx="1182320" cy="261610"/>
          </a:xfrm>
          <a:prstGeom prst="rect">
            <a:avLst/>
          </a:prstGeom>
          <a:solidFill>
            <a:schemeClr val="bg1"/>
          </a:solidFill>
        </p:spPr>
        <p:txBody>
          <a:bodyPr wrap="square">
            <a:spAutoFit/>
          </a:bodyPr>
          <a:lstStyle/>
          <a:p>
            <a:r>
              <a:rPr lang="ja-JP" altLang="en-US" sz="1100" dirty="0"/>
              <a:t>放送キャプション</a:t>
            </a:r>
            <a:endParaRPr lang="en-US" altLang="ja-JP" sz="1100" dirty="0"/>
          </a:p>
        </p:txBody>
      </p:sp>
      <p:sp>
        <p:nvSpPr>
          <p:cNvPr id="11" name="正方形/長方形 10"/>
          <p:cNvSpPr/>
          <p:nvPr/>
        </p:nvSpPr>
        <p:spPr>
          <a:xfrm>
            <a:off x="548680" y="7979694"/>
            <a:ext cx="1243430" cy="261610"/>
          </a:xfrm>
          <a:prstGeom prst="rect">
            <a:avLst/>
          </a:prstGeom>
          <a:solidFill>
            <a:schemeClr val="bg1"/>
          </a:solidFill>
        </p:spPr>
        <p:txBody>
          <a:bodyPr wrap="square">
            <a:spAutoFit/>
          </a:bodyPr>
          <a:lstStyle/>
          <a:p>
            <a:r>
              <a:rPr lang="ja-JP" altLang="en-US" sz="1100" dirty="0"/>
              <a:t>①プログラム作成</a:t>
            </a:r>
            <a:endParaRPr lang="en-US" altLang="ja-JP" sz="1100" dirty="0"/>
          </a:p>
        </p:txBody>
      </p:sp>
      <p:sp>
        <p:nvSpPr>
          <p:cNvPr id="13" name="正方形/長方形 12"/>
          <p:cNvSpPr/>
          <p:nvPr/>
        </p:nvSpPr>
        <p:spPr>
          <a:xfrm>
            <a:off x="631230" y="9587934"/>
            <a:ext cx="1357610" cy="261610"/>
          </a:xfrm>
          <a:prstGeom prst="rect">
            <a:avLst/>
          </a:prstGeom>
          <a:solidFill>
            <a:schemeClr val="bg1"/>
          </a:solidFill>
        </p:spPr>
        <p:txBody>
          <a:bodyPr wrap="square">
            <a:spAutoFit/>
          </a:bodyPr>
          <a:lstStyle/>
          <a:p>
            <a:r>
              <a:rPr lang="ja-JP" altLang="en-US" sz="1100" dirty="0"/>
              <a:t>③東京発信イベント</a:t>
            </a:r>
            <a:endParaRPr lang="en-US" altLang="ja-JP" sz="1100" dirty="0"/>
          </a:p>
        </p:txBody>
      </p:sp>
    </p:spTree>
    <p:extLst>
      <p:ext uri="{BB962C8B-B14F-4D97-AF65-F5344CB8AC3E}">
        <p14:creationId xmlns="" xmlns:p14="http://schemas.microsoft.com/office/powerpoint/2010/main" val="299773378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59088</TotalTime>
  <Words>1334</Words>
  <Application>Microsoft Office PowerPoint</Application>
  <PresentationFormat>A4 210 x 297 mm</PresentationFormat>
  <Paragraphs>121</Paragraphs>
  <Slides>3</Slides>
  <Notes>3</Notes>
  <HiddenSlides>0</HiddenSlides>
  <MMClips>0</MMClips>
  <ScaleCrop>false</ScaleCrop>
  <HeadingPairs>
    <vt:vector size="4" baseType="variant">
      <vt:variant>
        <vt:lpstr>テーマ</vt:lpstr>
      </vt:variant>
      <vt:variant>
        <vt:i4>1</vt:i4>
      </vt:variant>
      <vt:variant>
        <vt:lpstr>スライド タイトル</vt:lpstr>
      </vt:variant>
      <vt:variant>
        <vt:i4>3</vt:i4>
      </vt:variant>
    </vt:vector>
  </HeadingPairs>
  <TitlesOfParts>
    <vt:vector size="4" baseType="lpstr">
      <vt:lpstr>Office ​​テーマ</vt:lpstr>
      <vt:lpstr>スライド 1</vt:lpstr>
      <vt:lpstr>スライド 2</vt:lpstr>
      <vt:lpstr>スライド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【○○都道府県】06_他助成事業との連携企画</dc:title>
  <dc:creator>ソーシャルアクションリング</dc:creator>
  <cp:lastModifiedBy>ＴＵＦ１２６</cp:lastModifiedBy>
  <cp:revision>219</cp:revision>
  <cp:lastPrinted>2018-05-10T07:31:00Z</cp:lastPrinted>
  <dcterms:created xsi:type="dcterms:W3CDTF">2016-05-09T08:30:14Z</dcterms:created>
  <dcterms:modified xsi:type="dcterms:W3CDTF">2019-01-22T03:43:49Z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
    <vt:lpwstr>【○○都道府県】06_他助成事業との連携企画</vt:lpwstr>
  </property>
  <property fmtid="{D5CDD505-2E9C-101B-9397-08002B2CF9AE}" pid="3" name="SlideDescription">
    <vt:lpwstr/>
  </property>
</Properties>
</file>