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2" autoAdjust="0"/>
    <p:restoredTop sz="94660"/>
  </p:normalViewPr>
  <p:slideViewPr>
    <p:cSldViewPr>
      <p:cViewPr>
        <p:scale>
          <a:sx n="100" d="100"/>
          <a:sy n="100" d="100"/>
        </p:scale>
        <p:origin x="-1692" y="930"/>
      </p:cViewPr>
      <p:guideLst>
        <p:guide orient="horz" pos="3120"/>
        <p:guide pos="2160"/>
      </p:guideLst>
    </p:cSldViewPr>
  </p:slid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CE1A1-D16D-42E3-AFA8-6BF236A2F563}" type="datetimeFigureOut">
              <a:rPr kumimoji="1" lang="ja-JP" altLang="en-US" smtClean="0"/>
              <a:pPr/>
              <a:t>2019/1/15</a:t>
            </a:fld>
            <a:endParaRPr kumimoji="1" lang="ja-JP" altLang="en-US"/>
          </a:p>
        </p:txBody>
      </p:sp>
      <p:sp>
        <p:nvSpPr>
          <p:cNvPr id="4" name="スライド イメージ プレースホルダー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97CB3-592D-40FB-B8CD-26EBDD992B0F}" type="slidenum">
              <a:rPr kumimoji="1" lang="ja-JP" altLang="en-US" smtClean="0"/>
              <a:pPr/>
              <a:t>&lt;#&gt;</a:t>
            </a:fld>
            <a:endParaRPr kumimoji="1" lang="ja-JP" altLang="en-US"/>
          </a:p>
        </p:txBody>
      </p:sp>
    </p:spTree>
    <p:extLst>
      <p:ext uri="{BB962C8B-B14F-4D97-AF65-F5344CB8AC3E}">
        <p14:creationId xmlns="" xmlns:p14="http://schemas.microsoft.com/office/powerpoint/2010/main" val="3356761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 xmlns:p14="http://schemas.microsoft.com/office/powerpoint/2010/main" val="31163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 xmlns:p14="http://schemas.microsoft.com/office/powerpoint/2010/main" val="311637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 xmlns:p14="http://schemas.microsoft.com/office/powerpoint/2010/main" val="31163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2019/1/15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solidFill>
                  <a:schemeClr val="bg1">
                    <a:lumMod val="65000"/>
                  </a:schemeClr>
                </a:solidFill>
                <a:latin typeface="+mn-ea"/>
                <a:ea typeface="+mn-ea"/>
              </a:rPr>
              <a:t>事業ＩＤ</a:t>
            </a:r>
            <a:r>
              <a:rPr kumimoji="1" lang="ja-JP" altLang="en-US" sz="1100" dirty="0" smtClean="0">
                <a:solidFill>
                  <a:schemeClr val="bg1">
                    <a:lumMod val="65000"/>
                  </a:schemeClr>
                </a:solidFill>
                <a:latin typeface="+mn-ea"/>
                <a:ea typeface="+mn-ea"/>
              </a:rPr>
              <a:t>：</a:t>
            </a:r>
            <a:r>
              <a:rPr kumimoji="1" lang="en-US" altLang="ja-JP" sz="1100" dirty="0" smtClean="0">
                <a:solidFill>
                  <a:schemeClr val="bg1">
                    <a:lumMod val="65000"/>
                  </a:schemeClr>
                </a:solidFill>
                <a:latin typeface="+mn-ea"/>
                <a:ea typeface="+mn-ea"/>
              </a:rPr>
              <a:t>2017459901</a:t>
            </a:r>
            <a:endParaRPr kumimoji="1" lang="en-US" altLang="ja-JP" sz="1100" dirty="0">
              <a:solidFill>
                <a:schemeClr val="bg1">
                  <a:lumMod val="65000"/>
                </a:schemeClr>
              </a:solidFill>
              <a:latin typeface="+mn-ea"/>
              <a:ea typeface="+mn-ea"/>
            </a:endParaRPr>
          </a:p>
          <a:p>
            <a:pPr algn="l"/>
            <a:r>
              <a:rPr kumimoji="1" lang="ja-JP" altLang="en-US" sz="1100" dirty="0">
                <a:solidFill>
                  <a:schemeClr val="bg1">
                    <a:lumMod val="65000"/>
                  </a:schemeClr>
                </a:solidFill>
                <a:latin typeface="+mn-ea"/>
                <a:ea typeface="+mn-ea"/>
              </a:rPr>
              <a:t>事業名：</a:t>
            </a:r>
            <a:r>
              <a:rPr kumimoji="1" lang="en-US" altLang="ja-JP" sz="1100" dirty="0">
                <a:solidFill>
                  <a:schemeClr val="bg1">
                    <a:lumMod val="65000"/>
                  </a:schemeClr>
                </a:solidFill>
                <a:latin typeface="+mn-ea"/>
                <a:ea typeface="+mn-ea"/>
              </a:rPr>
              <a:t>Sea</a:t>
            </a:r>
            <a:r>
              <a:rPr kumimoji="1" lang="ja-JP" altLang="en-US" sz="1100" dirty="0">
                <a:solidFill>
                  <a:schemeClr val="bg1">
                    <a:lumMod val="65000"/>
                  </a:schemeClr>
                </a:solidFill>
                <a:latin typeface="+mn-ea"/>
                <a:ea typeface="+mn-ea"/>
              </a:rPr>
              <a:t>級グルメスタジアム</a:t>
            </a:r>
            <a:r>
              <a:rPr kumimoji="1" lang="en-US" altLang="ja-JP" sz="1100" dirty="0">
                <a:solidFill>
                  <a:schemeClr val="bg1">
                    <a:lumMod val="65000"/>
                  </a:schemeClr>
                </a:solidFill>
                <a:latin typeface="+mn-ea"/>
                <a:ea typeface="+mn-ea"/>
              </a:rPr>
              <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団体名：海洋キッズスクール実行委員会</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2019/1/15</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 xmlns:p14="http://schemas.microsoft.com/office/powerpoint/2010/main" val="249814216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 xmlns:p14="http://schemas.microsoft.com/office/powerpoint/2010/main" val="1654522236"/>
              </p:ext>
            </p:extLst>
          </p:nvPr>
        </p:nvGraphicFramePr>
        <p:xfrm>
          <a:off x="486916" y="1197679"/>
          <a:ext cx="5760639" cy="6995681"/>
        </p:xfrm>
        <a:graphic>
          <a:graphicData uri="http://schemas.openxmlformats.org/drawingml/2006/table">
            <a:tbl>
              <a:tblPr firstRow="1" bandRow="1">
                <a:tableStyleId>{5C22544A-7EE6-4342-B048-85BDC9FD1C3A}</a:tableStyleId>
              </a:tblPr>
              <a:tblGrid>
                <a:gridCol w="853428">
                  <a:extLst>
                    <a:ext uri="{9D8B030D-6E8A-4147-A177-3AD203B41FA5}">
                      <a16:colId xmlns:a16="http://schemas.microsoft.com/office/drawing/2014/main" xmlns="" val="20000"/>
                    </a:ext>
                  </a:extLst>
                </a:gridCol>
                <a:gridCol w="1706856">
                  <a:extLst>
                    <a:ext uri="{9D8B030D-6E8A-4147-A177-3AD203B41FA5}">
                      <a16:colId xmlns:a16="http://schemas.microsoft.com/office/drawing/2014/main" xmlns="" val="20001"/>
                    </a:ext>
                  </a:extLst>
                </a:gridCol>
                <a:gridCol w="1564617">
                  <a:extLst>
                    <a:ext uri="{9D8B030D-6E8A-4147-A177-3AD203B41FA5}">
                      <a16:colId xmlns:a16="http://schemas.microsoft.com/office/drawing/2014/main" xmlns="" val="20002"/>
                    </a:ext>
                  </a:extLst>
                </a:gridCol>
                <a:gridCol w="1635738">
                  <a:extLst>
                    <a:ext uri="{9D8B030D-6E8A-4147-A177-3AD203B41FA5}">
                      <a16:colId xmlns:a16="http://schemas.microsoft.com/office/drawing/2014/main" xmlns=""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en-US" altLang="ja-JP" sz="1050" b="0" dirty="0">
                          <a:solidFill>
                            <a:schemeClr val="tx1"/>
                          </a:solidFill>
                        </a:rPr>
                        <a:t>Sea</a:t>
                      </a:r>
                      <a:r>
                        <a:rPr kumimoji="1" lang="ja-JP" altLang="en-US" sz="1050" b="0" dirty="0">
                          <a:solidFill>
                            <a:schemeClr val="tx1"/>
                          </a:solidFill>
                        </a:rPr>
                        <a:t>級グルメスタジアム</a:t>
                      </a:r>
                      <a:r>
                        <a:rPr kumimoji="1" lang="en-US" altLang="ja-JP" sz="1050" b="0" dirty="0" smtClean="0">
                          <a:solidFill>
                            <a:schemeClr val="tx1"/>
                          </a:solidFill>
                        </a:rPr>
                        <a:t>in</a:t>
                      </a:r>
                      <a:r>
                        <a:rPr kumimoji="1" lang="ja-JP" altLang="en-US" sz="1050" b="0" smtClean="0">
                          <a:solidFill>
                            <a:schemeClr val="tx1"/>
                          </a:solidFill>
                        </a:rPr>
                        <a:t>福島</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①プログラム作成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②エリアイベント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③東京発信イベント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4</a:t>
                      </a:r>
                      <a:r>
                        <a:rPr kumimoji="1" lang="ja-JP" altLang="en-US" sz="1050" b="0" dirty="0" smtClean="0">
                          <a:solidFill>
                            <a:schemeClr val="tx1"/>
                          </a:solidFill>
                        </a:rPr>
                        <a:t>月～</a:t>
                      </a:r>
                      <a:r>
                        <a:rPr kumimoji="1" lang="en-US" altLang="ja-JP" sz="1050" b="0" dirty="0" smtClean="0">
                          <a:solidFill>
                            <a:schemeClr val="tx1"/>
                          </a:solidFill>
                        </a:rPr>
                        <a:t>9</a:t>
                      </a:r>
                      <a:r>
                        <a:rPr kumimoji="1" lang="ja-JP" altLang="en-US" sz="1050" b="0" dirty="0" smtClean="0">
                          <a:solidFill>
                            <a:schemeClr val="tx1"/>
                          </a:solidFill>
                        </a:rPr>
                        <a:t>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1</a:t>
                      </a:r>
                      <a:r>
                        <a:rPr kumimoji="1" lang="ja-JP" altLang="en-US" sz="1050" b="0" dirty="0" smtClean="0">
                          <a:solidFill>
                            <a:schemeClr val="tx1"/>
                          </a:solidFill>
                        </a:rPr>
                        <a:t>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10</a:t>
                      </a:r>
                      <a:r>
                        <a:rPr kumimoji="1" lang="ja-JP" altLang="en-US" sz="1050" b="0" dirty="0" smtClean="0">
                          <a:solidFill>
                            <a:schemeClr val="tx1"/>
                          </a:solidFill>
                        </a:rPr>
                        <a:t>月</a:t>
                      </a:r>
                      <a:r>
                        <a:rPr kumimoji="1" lang="en-US" altLang="ja-JP" sz="1050" b="0" dirty="0" smtClean="0">
                          <a:solidFill>
                            <a:schemeClr val="tx1"/>
                          </a:solidFill>
                        </a:rPr>
                        <a:t>20</a:t>
                      </a:r>
                      <a:r>
                        <a:rPr kumimoji="1" lang="ja-JP" altLang="en-US" sz="1050" b="0" dirty="0" smtClean="0">
                          <a:solidFill>
                            <a:schemeClr val="tx1"/>
                          </a:solidFill>
                        </a:rPr>
                        <a:t>日、</a:t>
                      </a:r>
                      <a:r>
                        <a:rPr kumimoji="1" lang="en-US" altLang="ja-JP" sz="1050" b="0" dirty="0" smtClean="0">
                          <a:solidFill>
                            <a:schemeClr val="tx1"/>
                          </a:solidFill>
                        </a:rPr>
                        <a:t>21</a:t>
                      </a:r>
                      <a:r>
                        <a:rPr kumimoji="1" lang="ja-JP" altLang="en-US" sz="1050" b="0" dirty="0" smtClean="0">
                          <a:solidFill>
                            <a:schemeClr val="tx1"/>
                          </a:solidFill>
                        </a:rPr>
                        <a:t>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東京都港区</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いわき市小名浜</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中央区銀座</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3</a:t>
                      </a:r>
                      <a:r>
                        <a:rPr kumimoji="1" lang="ja-JP" altLang="en-US" sz="1050" b="0" dirty="0" smtClean="0">
                          <a:solidFill>
                            <a:schemeClr val="tx1"/>
                          </a:solidFill>
                        </a:rPr>
                        <a:t>人</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smtClean="0">
                          <a:solidFill>
                            <a:schemeClr val="tx1"/>
                          </a:solidFill>
                        </a:rPr>
                        <a:t>30</a:t>
                      </a:r>
                      <a:r>
                        <a:rPr kumimoji="1" lang="ja-JP" altLang="en-US" sz="1050" b="0" dirty="0" smtClean="0">
                          <a:solidFill>
                            <a:schemeClr val="tx1"/>
                          </a:solidFill>
                        </a:rPr>
                        <a:t>名</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smtClean="0">
                          <a:solidFill>
                            <a:schemeClr val="tx1"/>
                          </a:solidFill>
                        </a:rPr>
                        <a:t>20</a:t>
                      </a:r>
                      <a:r>
                        <a:rPr kumimoji="1" lang="ja-JP" altLang="en-US" sz="1050" b="0" dirty="0" smtClean="0">
                          <a:solidFill>
                            <a:schemeClr val="tx1"/>
                          </a:solidFill>
                        </a:rPr>
                        <a:t>名</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若年層の海離れが進んでいる現状に対し、対象となるエリアの小学生に向けて地元の海に対する関心を高めてもらう為、普段の学校教育では得られない体験を取り入れた海洋学習を企画。海洋キッズスクール実行委員会として全国水産高等学校長会、各エリアの水産高等学校および放送局が一体となって、地元の小学生に海の正しい知識を取り入れ、情報発信することで参加者自身の学びと周囲へのさらなる情報拡散を行う</a:t>
                      </a:r>
                      <a:r>
                        <a:rPr kumimoji="1" lang="ja-JP" altLang="en-US" sz="1050" b="0" dirty="0" smtClean="0">
                          <a:solidFill>
                            <a:schemeClr val="tx1"/>
                          </a:solidFill>
                        </a:rPr>
                        <a:t>。</a:t>
                      </a:r>
                      <a:endParaRPr kumimoji="1" lang="en-US" altLang="ja-JP" sz="1050" b="0" dirty="0" smtClean="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①プログラム作成</a:t>
                      </a:r>
                      <a:endParaRPr kumimoji="1" lang="en-US" altLang="ja-JP" sz="1050" b="0" dirty="0">
                        <a:solidFill>
                          <a:schemeClr val="tx1"/>
                        </a:solidFill>
                      </a:endParaRPr>
                    </a:p>
                    <a:p>
                      <a:pPr algn="l"/>
                      <a:r>
                        <a:rPr kumimoji="1" lang="ja-JP" altLang="en-US" sz="1050" b="0" dirty="0" smtClean="0">
                          <a:solidFill>
                            <a:schemeClr val="tx1"/>
                          </a:solidFill>
                        </a:rPr>
                        <a:t>地元の海をはじめ海洋全般に興味関心を抱いてもらうということを狙ったプログラム</a:t>
                      </a:r>
                      <a:endParaRPr kumimoji="1" lang="en-US" altLang="ja-JP" sz="1050" b="0" dirty="0" smtClean="0">
                        <a:solidFill>
                          <a:schemeClr val="tx1"/>
                        </a:solidFill>
                      </a:endParaRPr>
                    </a:p>
                    <a:p>
                      <a:pPr algn="l"/>
                      <a:r>
                        <a:rPr kumimoji="1" lang="ja-JP" altLang="en-US" sz="1050" b="0" dirty="0" smtClean="0">
                          <a:solidFill>
                            <a:schemeClr val="tx1"/>
                          </a:solidFill>
                        </a:rPr>
                        <a:t>作成、各エリアの小学生ならびに高校生が地元の海に対する新たな気づきと誇りを持ってもらうことが出来た。エリアイベント、東京発信イベントの両方において、</a:t>
                      </a:r>
                      <a:endParaRPr kumimoji="1" lang="en-US" altLang="ja-JP" sz="1050" b="0" dirty="0" smtClean="0">
                        <a:solidFill>
                          <a:schemeClr val="tx1"/>
                        </a:solidFill>
                      </a:endParaRPr>
                    </a:p>
                    <a:p>
                      <a:pPr algn="l"/>
                      <a:r>
                        <a:rPr kumimoji="1" lang="ja-JP" altLang="en-US" sz="1050" b="0" dirty="0" smtClean="0">
                          <a:solidFill>
                            <a:schemeClr val="tx1"/>
                          </a:solidFill>
                        </a:rPr>
                        <a:t>参加者が自らが地元の海産物をモチーフにした商品づくりに積極的に行動を起こし、店頭販売</a:t>
                      </a:r>
                      <a:r>
                        <a:rPr kumimoji="1" lang="en-US" altLang="ja-JP" sz="1050" b="0" dirty="0" smtClean="0">
                          <a:solidFill>
                            <a:schemeClr val="tx1"/>
                          </a:solidFill>
                        </a:rPr>
                        <a:t>PR</a:t>
                      </a:r>
                      <a:r>
                        <a:rPr kumimoji="1" lang="ja-JP" altLang="en-US" sz="1050" b="0" dirty="0" err="1" smtClean="0">
                          <a:solidFill>
                            <a:schemeClr val="tx1"/>
                          </a:solidFill>
                        </a:rPr>
                        <a:t>にも</a:t>
                      </a:r>
                      <a:r>
                        <a:rPr kumimoji="1" lang="ja-JP" altLang="en-US" sz="1050" b="0" dirty="0" smtClean="0">
                          <a:solidFill>
                            <a:schemeClr val="tx1"/>
                          </a:solidFill>
                        </a:rPr>
                        <a:t>熱が入っていた。</a:t>
                      </a:r>
                      <a:endParaRPr kumimoji="1" lang="en-US" altLang="ja-JP" sz="1050" b="0" dirty="0" smtClean="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②エリアイベント</a:t>
                      </a:r>
                      <a:endParaRPr kumimoji="1" lang="en-US" altLang="ja-JP" sz="1050" b="0" dirty="0">
                        <a:solidFill>
                          <a:schemeClr val="tx1"/>
                        </a:solidFill>
                      </a:endParaRPr>
                    </a:p>
                    <a:p>
                      <a:pPr algn="l"/>
                      <a:r>
                        <a:rPr kumimoji="1" lang="ja-JP" altLang="en-US" sz="1050" b="0" dirty="0" smtClean="0">
                          <a:solidFill>
                            <a:schemeClr val="tx1"/>
                          </a:solidFill>
                        </a:rPr>
                        <a:t>地元の海、海産物について、漠然とした知識は備わっているものの水産高等学校の生徒から学ぶことによって、さらに深堀した海への知識を得ることが出来た。</a:t>
                      </a:r>
                      <a:endParaRPr kumimoji="1" lang="en-US" altLang="ja-JP" sz="1050" b="0" dirty="0" smtClean="0">
                        <a:solidFill>
                          <a:schemeClr val="tx1"/>
                        </a:solidFill>
                      </a:endParaRPr>
                    </a:p>
                    <a:p>
                      <a:pPr algn="l"/>
                      <a:r>
                        <a:rPr kumimoji="1" lang="ja-JP" altLang="en-US" sz="1050" b="0" dirty="0" smtClean="0">
                          <a:solidFill>
                            <a:schemeClr val="tx1"/>
                          </a:solidFill>
                        </a:rPr>
                        <a:t>また、地元の水産業者の全面協力のもと、自分たちでものづくりをする。商品の</a:t>
                      </a:r>
                      <a:endParaRPr kumimoji="1" lang="en-US" altLang="ja-JP" sz="1050" b="0" dirty="0" smtClean="0">
                        <a:solidFill>
                          <a:schemeClr val="tx1"/>
                        </a:solidFill>
                      </a:endParaRPr>
                    </a:p>
                    <a:p>
                      <a:pPr algn="l"/>
                      <a:r>
                        <a:rPr kumimoji="1" lang="ja-JP" altLang="en-US" sz="1050" b="0" dirty="0" smtClean="0">
                          <a:solidFill>
                            <a:schemeClr val="tx1"/>
                          </a:solidFill>
                        </a:rPr>
                        <a:t>名前を考える。ということに一人一人が真剣に向き合っていた。</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子供たちの感想（一部抜粋）</a:t>
                      </a:r>
                      <a:endParaRPr kumimoji="1" lang="en-US" altLang="ja-JP" sz="1050" b="0" dirty="0" smtClean="0">
                        <a:solidFill>
                          <a:schemeClr val="tx1"/>
                        </a:solidFill>
                      </a:endParaRPr>
                    </a:p>
                    <a:p>
                      <a:pPr algn="l"/>
                      <a:r>
                        <a:rPr kumimoji="1" lang="ja-JP" altLang="en-US" sz="1050" b="0" dirty="0" smtClean="0">
                          <a:solidFill>
                            <a:schemeClr val="tx1"/>
                          </a:solidFill>
                        </a:rPr>
                        <a:t>・自分たちの海について、あらためて知って誇らしい気持ちになった。</a:t>
                      </a:r>
                      <a:endParaRPr kumimoji="1" lang="en-US" altLang="ja-JP" sz="1050" b="0" dirty="0" smtClean="0">
                        <a:solidFill>
                          <a:schemeClr val="tx1"/>
                        </a:solidFill>
                      </a:endParaRPr>
                    </a:p>
                    <a:p>
                      <a:pPr algn="l"/>
                      <a:r>
                        <a:rPr kumimoji="1" lang="ja-JP" altLang="en-US" sz="1050" b="0" dirty="0" smtClean="0">
                          <a:solidFill>
                            <a:schemeClr val="tx1"/>
                          </a:solidFill>
                        </a:rPr>
                        <a:t>・（開発商品を試食して）お魚なんだけど、ジューシーでサクサクしておいしかった。</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③東京発信イベント</a:t>
                      </a:r>
                      <a:endParaRPr kumimoji="1" lang="en-US" altLang="ja-JP" sz="1050" b="0" dirty="0" smtClean="0">
                        <a:solidFill>
                          <a:schemeClr val="tx1"/>
                        </a:solidFill>
                      </a:endParaRPr>
                    </a:p>
                    <a:p>
                      <a:pPr algn="l"/>
                      <a:r>
                        <a:rPr kumimoji="1" lang="ja-JP" altLang="en-US" sz="1050" b="0" dirty="0" smtClean="0">
                          <a:solidFill>
                            <a:schemeClr val="tx1"/>
                          </a:solidFill>
                        </a:rPr>
                        <a:t>事前に各エリアごとに販売と</a:t>
                      </a:r>
                      <a:r>
                        <a:rPr kumimoji="1" lang="en-US" altLang="ja-JP" sz="1050" b="0" dirty="0" smtClean="0">
                          <a:solidFill>
                            <a:schemeClr val="tx1"/>
                          </a:solidFill>
                        </a:rPr>
                        <a:t>PR</a:t>
                      </a:r>
                      <a:r>
                        <a:rPr kumimoji="1" lang="ja-JP" altLang="en-US" sz="1050" b="0" dirty="0" smtClean="0">
                          <a:solidFill>
                            <a:schemeClr val="tx1"/>
                          </a:solidFill>
                        </a:rPr>
                        <a:t>に向けた準備を行っていたことが功を奏して</a:t>
                      </a:r>
                      <a:endParaRPr kumimoji="1" lang="en-US" altLang="ja-JP" sz="1050" b="0" dirty="0" smtClean="0">
                        <a:solidFill>
                          <a:schemeClr val="tx1"/>
                        </a:solidFill>
                      </a:endParaRPr>
                    </a:p>
                    <a:p>
                      <a:pPr algn="l"/>
                      <a:r>
                        <a:rPr kumimoji="1" lang="ja-JP" altLang="en-US" sz="1050" b="0" dirty="0" smtClean="0">
                          <a:solidFill>
                            <a:schemeClr val="tx1"/>
                          </a:solidFill>
                        </a:rPr>
                        <a:t>参加者が中心となり、イベント開始よりスムーズに</a:t>
                      </a:r>
                      <a:r>
                        <a:rPr kumimoji="1" lang="en-US" altLang="ja-JP" sz="1050" b="0" dirty="0" smtClean="0">
                          <a:solidFill>
                            <a:schemeClr val="tx1"/>
                          </a:solidFill>
                        </a:rPr>
                        <a:t>PR</a:t>
                      </a:r>
                      <a:r>
                        <a:rPr kumimoji="1" lang="ja-JP" altLang="en-US" sz="1050" b="0" dirty="0" smtClean="0">
                          <a:solidFill>
                            <a:schemeClr val="tx1"/>
                          </a:solidFill>
                        </a:rPr>
                        <a:t>活動を行えた。</a:t>
                      </a:r>
                      <a:endParaRPr kumimoji="1" lang="en-US" altLang="ja-JP" sz="1050" b="0" dirty="0" smtClean="0">
                        <a:solidFill>
                          <a:schemeClr val="tx1"/>
                        </a:solidFill>
                      </a:endParaRPr>
                    </a:p>
                    <a:p>
                      <a:pPr algn="l"/>
                      <a:r>
                        <a:rPr kumimoji="1" lang="ja-JP" altLang="en-US" sz="1050" b="0" dirty="0" smtClean="0">
                          <a:solidFill>
                            <a:schemeClr val="tx1"/>
                          </a:solidFill>
                        </a:rPr>
                        <a:t>足を止めて熱心に聞いてくださるお客様が商品をお買い上げになった際は、</a:t>
                      </a:r>
                      <a:endParaRPr kumimoji="1" lang="en-US" altLang="ja-JP" sz="1050" b="0" dirty="0" smtClean="0">
                        <a:solidFill>
                          <a:schemeClr val="tx1"/>
                        </a:solidFill>
                      </a:endParaRPr>
                    </a:p>
                    <a:p>
                      <a:pPr algn="l"/>
                      <a:r>
                        <a:rPr kumimoji="1" lang="ja-JP" altLang="en-US" sz="1050" b="0" dirty="0" smtClean="0">
                          <a:solidFill>
                            <a:schemeClr val="tx1"/>
                          </a:solidFill>
                        </a:rPr>
                        <a:t>参加者一同に良い表情を浮かべていた。</a:t>
                      </a:r>
                      <a:endParaRPr kumimoji="1" lang="en-US" altLang="ja-JP" sz="1050" b="0" dirty="0" smtClean="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■取材・放送情報</a:t>
                      </a:r>
                      <a:endParaRPr kumimoji="1" lang="en-US" altLang="ja-JP" sz="1050" b="0" dirty="0">
                        <a:solidFill>
                          <a:schemeClr val="tx1"/>
                        </a:solidFill>
                      </a:endParaRPr>
                    </a:p>
                    <a:p>
                      <a:pPr algn="l"/>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1</a:t>
                      </a:r>
                      <a:r>
                        <a:rPr kumimoji="1" lang="ja-JP" altLang="en-US" sz="1050" b="0" dirty="0" smtClean="0">
                          <a:solidFill>
                            <a:schemeClr val="tx1"/>
                          </a:solidFill>
                        </a:rPr>
                        <a:t>日に</a:t>
                      </a:r>
                      <a:r>
                        <a:rPr kumimoji="1" lang="en-US" altLang="ja-JP" sz="1050" b="0" dirty="0" smtClean="0">
                          <a:solidFill>
                            <a:schemeClr val="tx1"/>
                          </a:solidFill>
                        </a:rPr>
                        <a:t>TUF</a:t>
                      </a:r>
                      <a:r>
                        <a:rPr kumimoji="1" lang="ja-JP" altLang="en-US" sz="1050" b="0" dirty="0" smtClean="0">
                          <a:solidFill>
                            <a:schemeClr val="tx1"/>
                          </a:solidFill>
                        </a:rPr>
                        <a:t>「</a:t>
                      </a:r>
                      <a:r>
                        <a:rPr kumimoji="1" lang="en-US" altLang="ja-JP" sz="1050" b="0" dirty="0" smtClean="0">
                          <a:solidFill>
                            <a:schemeClr val="tx1"/>
                          </a:solidFill>
                        </a:rPr>
                        <a:t>N</a:t>
                      </a:r>
                      <a:r>
                        <a:rPr kumimoji="1" lang="ja-JP" altLang="en-US" sz="1050" b="0" dirty="0" smtClean="0">
                          <a:solidFill>
                            <a:schemeClr val="tx1"/>
                          </a:solidFill>
                        </a:rPr>
                        <a:t>スタふくしま」内で</a:t>
                      </a:r>
                      <a:r>
                        <a:rPr kumimoji="1" lang="en-US" altLang="ja-JP" sz="1050" b="0" dirty="0" smtClean="0">
                          <a:solidFill>
                            <a:schemeClr val="tx1"/>
                          </a:solidFill>
                        </a:rPr>
                        <a:t>Sea</a:t>
                      </a:r>
                      <a:r>
                        <a:rPr kumimoji="1" lang="ja-JP" altLang="en-US" sz="1050" b="0" dirty="0" smtClean="0">
                          <a:solidFill>
                            <a:schemeClr val="tx1"/>
                          </a:solidFill>
                        </a:rPr>
                        <a:t>級グルメスタジアム</a:t>
                      </a:r>
                      <a:r>
                        <a:rPr kumimoji="1" lang="en-US" altLang="ja-JP" sz="1050" b="0" dirty="0" smtClean="0">
                          <a:solidFill>
                            <a:schemeClr val="tx1"/>
                          </a:solidFill>
                        </a:rPr>
                        <a:t>in</a:t>
                      </a:r>
                      <a:r>
                        <a:rPr kumimoji="1" lang="ja-JP" altLang="en-US" sz="1050" b="0" dirty="0" smtClean="0">
                          <a:solidFill>
                            <a:schemeClr val="tx1"/>
                          </a:solidFill>
                        </a:rPr>
                        <a:t>福島の様子</a:t>
                      </a:r>
                      <a:r>
                        <a:rPr kumimoji="1" lang="ja-JP" altLang="en-US" sz="1050" b="0" dirty="0">
                          <a:solidFill>
                            <a:schemeClr val="tx1"/>
                          </a:solidFill>
                        </a:rPr>
                        <a:t>を放送</a:t>
                      </a:r>
                      <a:r>
                        <a:rPr kumimoji="1" lang="ja-JP" altLang="en-US" sz="1050" b="0" dirty="0" smtClean="0">
                          <a:solidFill>
                            <a:schemeClr val="tx1"/>
                          </a:solidFill>
                        </a:rPr>
                        <a:t>。</a:t>
                      </a:r>
                      <a:endParaRPr kumimoji="1" lang="en-US" altLang="ja-JP" sz="1050" b="0" dirty="0" smtClean="0">
                        <a:solidFill>
                          <a:schemeClr val="tx1"/>
                        </a:solidFill>
                      </a:endParaRPr>
                    </a:p>
                    <a:p>
                      <a:pPr algn="l"/>
                      <a:r>
                        <a:rPr kumimoji="1" lang="en-US" altLang="ja-JP" sz="1050" b="0" dirty="0" smtClean="0">
                          <a:solidFill>
                            <a:schemeClr val="tx1"/>
                          </a:solidFill>
                        </a:rPr>
                        <a:t>10</a:t>
                      </a:r>
                      <a:r>
                        <a:rPr kumimoji="1" lang="ja-JP" altLang="en-US" sz="1050" b="0" dirty="0" smtClean="0">
                          <a:solidFill>
                            <a:schemeClr val="tx1"/>
                          </a:solidFill>
                        </a:rPr>
                        <a:t>月</a:t>
                      </a:r>
                      <a:r>
                        <a:rPr kumimoji="1" lang="en-US" altLang="ja-JP" sz="1050" b="0" dirty="0" smtClean="0">
                          <a:solidFill>
                            <a:schemeClr val="tx1"/>
                          </a:solidFill>
                        </a:rPr>
                        <a:t>21</a:t>
                      </a:r>
                      <a:r>
                        <a:rPr kumimoji="1" lang="ja-JP" altLang="en-US" sz="1050" b="0" dirty="0" smtClean="0">
                          <a:solidFill>
                            <a:schemeClr val="tx1"/>
                          </a:solidFill>
                        </a:rPr>
                        <a:t>日に</a:t>
                      </a:r>
                      <a:r>
                        <a:rPr kumimoji="1" lang="en-US" altLang="ja-JP" sz="1050" b="0" dirty="0" smtClean="0">
                          <a:solidFill>
                            <a:schemeClr val="tx1"/>
                          </a:solidFill>
                        </a:rPr>
                        <a:t>TUF</a:t>
                      </a:r>
                      <a:r>
                        <a:rPr kumimoji="1" lang="ja-JP" altLang="en-US" sz="1050" b="0" dirty="0" smtClean="0">
                          <a:solidFill>
                            <a:schemeClr val="tx1"/>
                          </a:solidFill>
                        </a:rPr>
                        <a:t>「</a:t>
                      </a:r>
                      <a:r>
                        <a:rPr kumimoji="1" lang="en-US" altLang="ja-JP" sz="1050" b="0" dirty="0" smtClean="0">
                          <a:solidFill>
                            <a:schemeClr val="tx1"/>
                          </a:solidFill>
                        </a:rPr>
                        <a:t>N</a:t>
                      </a:r>
                      <a:r>
                        <a:rPr kumimoji="1" lang="ja-JP" altLang="en-US" sz="1050" b="0" dirty="0" smtClean="0">
                          <a:solidFill>
                            <a:schemeClr val="tx1"/>
                          </a:solidFill>
                        </a:rPr>
                        <a:t>スタ  ローカルニュース」内で</a:t>
                      </a:r>
                      <a:r>
                        <a:rPr kumimoji="1" lang="en-US" altLang="ja-JP" sz="1050" b="0" dirty="0" smtClean="0">
                          <a:solidFill>
                            <a:schemeClr val="tx1"/>
                          </a:solidFill>
                        </a:rPr>
                        <a:t>Sea</a:t>
                      </a:r>
                      <a:r>
                        <a:rPr kumimoji="1" lang="ja-JP" altLang="en-US" sz="1050" b="0" dirty="0" smtClean="0">
                          <a:solidFill>
                            <a:schemeClr val="tx1"/>
                          </a:solidFill>
                        </a:rPr>
                        <a:t>級グルメスタジアム</a:t>
                      </a:r>
                      <a:r>
                        <a:rPr kumimoji="1" lang="en-US" altLang="ja-JP" sz="1050" b="0" dirty="0" smtClean="0">
                          <a:solidFill>
                            <a:schemeClr val="tx1"/>
                          </a:solidFill>
                        </a:rPr>
                        <a:t>in</a:t>
                      </a:r>
                      <a:r>
                        <a:rPr kumimoji="1" lang="ja-JP" altLang="en-US" sz="1050" b="0" dirty="0" smtClean="0">
                          <a:solidFill>
                            <a:schemeClr val="tx1"/>
                          </a:solidFill>
                        </a:rPr>
                        <a:t>東京の様子を放送</a:t>
                      </a:r>
                      <a:endParaRPr kumimoji="1" lang="en-US" altLang="ja-JP"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タイトル 1"/>
          <p:cNvSpPr txBox="1">
            <a:spLocks/>
          </p:cNvSpPr>
          <p:nvPr/>
        </p:nvSpPr>
        <p:spPr>
          <a:xfrm>
            <a:off x="486916" y="930609"/>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企画詳細</a:t>
            </a:r>
            <a:endParaRPr lang="en-US" altLang="ja-JP" sz="1400" b="1" dirty="0">
              <a:solidFill>
                <a:schemeClr val="tx1">
                  <a:lumMod val="95000"/>
                  <a:lumOff val="5000"/>
                </a:schemeClr>
              </a:solidFill>
            </a:endParaRPr>
          </a:p>
        </p:txBody>
      </p:sp>
      <p:pic>
        <p:nvPicPr>
          <p:cNvPr id="2" name="図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3856" y="8278247"/>
            <a:ext cx="1335799" cy="1001398"/>
          </a:xfrm>
          <a:prstGeom prst="rect">
            <a:avLst/>
          </a:prstGeom>
        </p:spPr>
      </p:pic>
      <p:pic>
        <p:nvPicPr>
          <p:cNvPr id="3" name="図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16832" y="8278247"/>
            <a:ext cx="1352653" cy="1014490"/>
          </a:xfrm>
          <a:prstGeom prst="rect">
            <a:avLst/>
          </a:prstGeom>
        </p:spPr>
      </p:pic>
      <p:pic>
        <p:nvPicPr>
          <p:cNvPr id="6" name="図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3266" y="8288085"/>
            <a:ext cx="1352653" cy="1014490"/>
          </a:xfrm>
          <a:prstGeom prst="rect">
            <a:avLst/>
          </a:prstGeom>
        </p:spPr>
      </p:pic>
      <p:pic>
        <p:nvPicPr>
          <p:cNvPr id="7" name="図 6"/>
          <p:cNvPicPr>
            <a:picLocks noChangeAspect="1"/>
          </p:cNvPicPr>
          <p:nvPr/>
        </p:nvPicPr>
        <p:blipFill rotWithShape="1">
          <a:blip r:embed="rId6" cstate="print"/>
          <a:srcRect l="4637" t="5580" r="5119" b="10156"/>
          <a:stretch/>
        </p:blipFill>
        <p:spPr>
          <a:xfrm>
            <a:off x="4881386" y="8265368"/>
            <a:ext cx="1355926" cy="1001398"/>
          </a:xfrm>
          <a:prstGeom prst="rect">
            <a:avLst/>
          </a:prstGeom>
        </p:spPr>
      </p:pic>
    </p:spTree>
    <p:extLst>
      <p:ext uri="{BB962C8B-B14F-4D97-AF65-F5344CB8AC3E}">
        <p14:creationId xmlns="" xmlns:p14="http://schemas.microsoft.com/office/powerpoint/2010/main" val="299773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C:\Users\yamashita\Desktop\IMG_032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3963" y="8366162"/>
            <a:ext cx="1885653" cy="141424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yamashita\Desktop\IMG_019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2612" y="6889127"/>
            <a:ext cx="2368356" cy="133220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C:\Users\yamashita\Desktop\IMG_02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96948" y="6834936"/>
            <a:ext cx="2368356" cy="1332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yamashita\Desktop\無題47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96948" y="8366162"/>
            <a:ext cx="2368356" cy="1339366"/>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 xmlns:p14="http://schemas.microsoft.com/office/powerpoint/2010/main" val="1162766280"/>
              </p:ext>
            </p:extLst>
          </p:nvPr>
        </p:nvGraphicFramePr>
        <p:xfrm>
          <a:off x="548680" y="1461735"/>
          <a:ext cx="5760639" cy="4846841"/>
        </p:xfrm>
        <a:graphic>
          <a:graphicData uri="http://schemas.openxmlformats.org/drawingml/2006/table">
            <a:tbl>
              <a:tblPr firstRow="1" bandRow="1">
                <a:tableStyleId>{5C22544A-7EE6-4342-B048-85BDC9FD1C3A}</a:tableStyleId>
              </a:tblPr>
              <a:tblGrid>
                <a:gridCol w="853428">
                  <a:extLst>
                    <a:ext uri="{9D8B030D-6E8A-4147-A177-3AD203B41FA5}">
                      <a16:colId xmlns:a16="http://schemas.microsoft.com/office/drawing/2014/main" xmlns="" val="20000"/>
                    </a:ext>
                  </a:extLst>
                </a:gridCol>
                <a:gridCol w="1706856">
                  <a:extLst>
                    <a:ext uri="{9D8B030D-6E8A-4147-A177-3AD203B41FA5}">
                      <a16:colId xmlns:a16="http://schemas.microsoft.com/office/drawing/2014/main" xmlns="" val="20001"/>
                    </a:ext>
                  </a:extLst>
                </a:gridCol>
                <a:gridCol w="1564617">
                  <a:extLst>
                    <a:ext uri="{9D8B030D-6E8A-4147-A177-3AD203B41FA5}">
                      <a16:colId xmlns:a16="http://schemas.microsoft.com/office/drawing/2014/main" xmlns="" val="20002"/>
                    </a:ext>
                  </a:extLst>
                </a:gridCol>
                <a:gridCol w="1635738">
                  <a:extLst>
                    <a:ext uri="{9D8B030D-6E8A-4147-A177-3AD203B41FA5}">
                      <a16:colId xmlns:a16="http://schemas.microsoft.com/office/drawing/2014/main" xmlns=""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en-US" altLang="ja-JP" sz="1050" b="0" dirty="0">
                          <a:solidFill>
                            <a:schemeClr val="tx1"/>
                          </a:solidFill>
                        </a:rPr>
                        <a:t>Sea</a:t>
                      </a:r>
                      <a:r>
                        <a:rPr kumimoji="1" lang="ja-JP" altLang="en-US" sz="1050" b="0" dirty="0">
                          <a:solidFill>
                            <a:schemeClr val="tx1"/>
                          </a:solidFill>
                        </a:rPr>
                        <a:t>級グルメスタジアム</a:t>
                      </a:r>
                      <a:r>
                        <a:rPr kumimoji="1" lang="en-US" altLang="ja-JP" sz="1050" b="0" dirty="0" smtClean="0">
                          <a:solidFill>
                            <a:schemeClr val="tx1"/>
                          </a:solidFill>
                        </a:rPr>
                        <a:t>in</a:t>
                      </a:r>
                      <a:r>
                        <a:rPr kumimoji="1" lang="ja-JP" altLang="en-US" sz="1050" b="0" dirty="0" smtClean="0">
                          <a:solidFill>
                            <a:schemeClr val="tx1"/>
                          </a:solidFill>
                        </a:rPr>
                        <a:t>愛媛</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①プログラム作成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②エリアイベント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③東京発信イベント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29</a:t>
                      </a:r>
                      <a:r>
                        <a:rPr kumimoji="1" lang="ja-JP" altLang="en-US" sz="1050" b="0" dirty="0" smtClean="0">
                          <a:solidFill>
                            <a:schemeClr val="tx1"/>
                          </a:solidFill>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愛媛県宇和島市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小学生</a:t>
                      </a:r>
                      <a:r>
                        <a:rPr kumimoji="1" lang="en-US" altLang="ja-JP" sz="1050" b="0" dirty="0" smtClean="0">
                          <a:solidFill>
                            <a:schemeClr val="tx1"/>
                          </a:solidFill>
                        </a:rPr>
                        <a:t>22</a:t>
                      </a:r>
                      <a:r>
                        <a:rPr kumimoji="1" lang="ja-JP" altLang="en-US" sz="1050" b="0" dirty="0" smtClean="0">
                          <a:solidFill>
                            <a:schemeClr val="tx1"/>
                          </a:solidFill>
                        </a:rPr>
                        <a:t>人　高校生</a:t>
                      </a:r>
                      <a:r>
                        <a:rPr kumimoji="1" lang="en-US" altLang="ja-JP" sz="1050" b="0" dirty="0" smtClean="0">
                          <a:solidFill>
                            <a:schemeClr val="tx1"/>
                          </a:solidFill>
                        </a:rPr>
                        <a:t>8</a:t>
                      </a:r>
                      <a:r>
                        <a:rPr kumimoji="1" lang="ja-JP" altLang="en-US" sz="1050" b="0" dirty="0" smtClean="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900" b="0" dirty="0">
                          <a:solidFill>
                            <a:schemeClr val="tx1"/>
                          </a:solidFill>
                        </a:rPr>
                        <a:t>日本の若年層の海離れが進んでいる現状に対し、対象となるエリアの小学生に向けて地元の海に対する関心を高めてもらう為、普段の学校教育では得られない体験を取り入れた海洋学習を企画。海洋キッズスクール実行委員会として全国水産高等学校長会、各エリアの水産高等学校および放送局が一体となって、地元の小学生に海の正しい知識を取り入れ、情報発信することで参加者自身の学びと周囲へのさらなる情報拡散を行う。</a:t>
                      </a:r>
                      <a:endParaRPr kumimoji="1" lang="en-US" altLang="ja-JP" sz="900" b="0" dirty="0">
                        <a:solidFill>
                          <a:schemeClr val="tx1"/>
                        </a:solidFill>
                      </a:endParaRPr>
                    </a:p>
                    <a:p>
                      <a:pPr algn="l"/>
                      <a:r>
                        <a:rPr kumimoji="1" lang="ja-JP" altLang="en-US" sz="900" b="0" dirty="0">
                          <a:solidFill>
                            <a:schemeClr val="tx1"/>
                          </a:solidFill>
                        </a:rPr>
                        <a:t>①プログラム作成</a:t>
                      </a:r>
                      <a:endParaRPr kumimoji="1" lang="en-US" altLang="ja-JP" sz="900" b="0" dirty="0">
                        <a:solidFill>
                          <a:schemeClr val="tx1"/>
                        </a:solidFill>
                      </a:endParaRPr>
                    </a:p>
                    <a:p>
                      <a:pPr algn="l"/>
                      <a:r>
                        <a:rPr kumimoji="1" lang="ja-JP" altLang="en-US" sz="900" b="0" dirty="0" smtClean="0">
                          <a:solidFill>
                            <a:schemeClr val="tx1"/>
                          </a:solidFill>
                        </a:rPr>
                        <a:t>⇒</a:t>
                      </a:r>
                      <a:r>
                        <a:rPr kumimoji="1" lang="en-US" altLang="ja-JP" sz="900" b="0" dirty="0" smtClean="0">
                          <a:solidFill>
                            <a:schemeClr val="tx1"/>
                          </a:solidFill>
                        </a:rPr>
                        <a:t>3</a:t>
                      </a:r>
                      <a:r>
                        <a:rPr kumimoji="1" lang="ja-JP" altLang="en-US" sz="900" b="0" dirty="0" smtClean="0">
                          <a:solidFill>
                            <a:schemeClr val="tx1"/>
                          </a:solidFill>
                        </a:rPr>
                        <a:t>エリア共通項目</a:t>
                      </a:r>
                      <a:endParaRPr kumimoji="1" lang="en-US" altLang="ja-JP" sz="900" b="0" dirty="0" smtClean="0">
                        <a:solidFill>
                          <a:schemeClr val="tx1"/>
                        </a:solidFill>
                      </a:endParaRPr>
                    </a:p>
                    <a:p>
                      <a:pPr algn="l"/>
                      <a:endParaRPr kumimoji="1" lang="en-US" altLang="ja-JP" sz="900" b="0" dirty="0">
                        <a:solidFill>
                          <a:schemeClr val="tx1"/>
                        </a:solidFill>
                      </a:endParaRPr>
                    </a:p>
                    <a:p>
                      <a:pPr algn="l"/>
                      <a:r>
                        <a:rPr kumimoji="1" lang="ja-JP" altLang="en-US" sz="900" b="0" dirty="0">
                          <a:solidFill>
                            <a:schemeClr val="tx1"/>
                          </a:solidFill>
                        </a:rPr>
                        <a:t>②エリアイベント</a:t>
                      </a:r>
                      <a:endParaRPr kumimoji="1" lang="en-US" altLang="ja-JP" sz="900" b="0" dirty="0">
                        <a:solidFill>
                          <a:schemeClr val="tx1"/>
                        </a:solidFill>
                      </a:endParaRPr>
                    </a:p>
                    <a:p>
                      <a:pPr algn="l"/>
                      <a:r>
                        <a:rPr kumimoji="1" lang="ja-JP" altLang="en-US" sz="900" b="0" dirty="0" smtClean="0">
                          <a:solidFill>
                            <a:schemeClr val="tx1"/>
                          </a:solidFill>
                        </a:rPr>
                        <a:t>地元の海のことを勉強する水産高校生から地元の海についての座学を実施。</a:t>
                      </a:r>
                      <a:endParaRPr kumimoji="1" lang="en-US" altLang="ja-JP" sz="900" b="0" dirty="0" smtClean="0">
                        <a:solidFill>
                          <a:schemeClr val="tx1"/>
                        </a:solidFill>
                      </a:endParaRPr>
                    </a:p>
                    <a:p>
                      <a:pPr algn="l"/>
                      <a:r>
                        <a:rPr kumimoji="1" lang="ja-JP" altLang="en-US" sz="900" b="0" dirty="0" smtClean="0">
                          <a:solidFill>
                            <a:schemeClr val="tx1"/>
                          </a:solidFill>
                        </a:rPr>
                        <a:t>授業の中では小学生が分かりやすく学習できるようにクイズ大会を実施するなどした。</a:t>
                      </a:r>
                      <a:endParaRPr kumimoji="1" lang="en-US" altLang="ja-JP" sz="900" b="0" dirty="0" smtClean="0">
                        <a:solidFill>
                          <a:schemeClr val="tx1"/>
                        </a:solidFill>
                      </a:endParaRPr>
                    </a:p>
                    <a:p>
                      <a:pPr algn="l"/>
                      <a:r>
                        <a:rPr kumimoji="1" lang="ja-JP" altLang="en-US" sz="900" b="0" dirty="0" smtClean="0">
                          <a:solidFill>
                            <a:schemeClr val="tx1"/>
                          </a:solidFill>
                        </a:rPr>
                        <a:t>その後、東京都内のイベントで売る商品の原材料である養殖鯛と天然鯛を実際に見て触って</a:t>
                      </a:r>
                      <a:endParaRPr kumimoji="1" lang="en-US" altLang="ja-JP" sz="900" b="0" dirty="0">
                        <a:solidFill>
                          <a:schemeClr val="tx1"/>
                        </a:solidFill>
                      </a:endParaRPr>
                    </a:p>
                    <a:p>
                      <a:pPr algn="l"/>
                      <a:r>
                        <a:rPr kumimoji="1" lang="ja-JP" altLang="en-US" sz="900" b="0" dirty="0" smtClean="0">
                          <a:solidFill>
                            <a:schemeClr val="tx1"/>
                          </a:solidFill>
                        </a:rPr>
                        <a:t>比較し見分け方を勉強。また、実際に</a:t>
                      </a:r>
                      <a:r>
                        <a:rPr kumimoji="1" lang="ja-JP" altLang="en-US" sz="900" b="0" dirty="0" err="1" smtClean="0">
                          <a:solidFill>
                            <a:schemeClr val="tx1"/>
                          </a:solidFill>
                        </a:rPr>
                        <a:t>じゃこ</a:t>
                      </a:r>
                      <a:r>
                        <a:rPr kumimoji="1" lang="ja-JP" altLang="en-US" sz="900" b="0" dirty="0" smtClean="0">
                          <a:solidFill>
                            <a:schemeClr val="tx1"/>
                          </a:solidFill>
                        </a:rPr>
                        <a:t>天の手押し体験も実施。</a:t>
                      </a:r>
                      <a:endParaRPr kumimoji="1" lang="en-US" altLang="ja-JP" sz="900" b="0" dirty="0" smtClean="0">
                        <a:solidFill>
                          <a:schemeClr val="tx1"/>
                        </a:solidFill>
                      </a:endParaRPr>
                    </a:p>
                    <a:p>
                      <a:pPr algn="l"/>
                      <a:r>
                        <a:rPr kumimoji="1" lang="ja-JP" altLang="en-US" sz="900" b="0" dirty="0" smtClean="0">
                          <a:solidFill>
                            <a:schemeClr val="tx1"/>
                          </a:solidFill>
                        </a:rPr>
                        <a:t>子どもたちからは「養殖の鯛がすごい！」や「海を汚さないように気を付ける。」などの意見があった。</a:t>
                      </a:r>
                      <a:endParaRPr kumimoji="1" lang="en-US" altLang="ja-JP" sz="900" b="0" dirty="0" smtClean="0">
                        <a:solidFill>
                          <a:schemeClr val="tx1"/>
                        </a:solidFill>
                      </a:endParaRPr>
                    </a:p>
                    <a:p>
                      <a:pPr algn="l"/>
                      <a:r>
                        <a:rPr kumimoji="1" lang="ja-JP" altLang="en-US" sz="900" b="0" dirty="0" smtClean="0">
                          <a:solidFill>
                            <a:schemeClr val="tx1"/>
                          </a:solidFill>
                        </a:rPr>
                        <a:t>試食後に実施したグループワークでは商品ネーミングを検討。商品名は</a:t>
                      </a:r>
                      <a:r>
                        <a:rPr kumimoji="1" lang="en-US" altLang="ja-JP" sz="900" b="0" dirty="0" smtClean="0">
                          <a:solidFill>
                            <a:schemeClr val="tx1"/>
                          </a:solidFill>
                        </a:rPr>
                        <a:t>『</a:t>
                      </a:r>
                      <a:r>
                        <a:rPr kumimoji="1" lang="ja-JP" altLang="en-US" sz="900" b="0" dirty="0" smtClean="0">
                          <a:solidFill>
                            <a:schemeClr val="tx1"/>
                          </a:solidFill>
                        </a:rPr>
                        <a:t>宇和海の色白美人、</a:t>
                      </a:r>
                      <a:r>
                        <a:rPr kumimoji="1" lang="ja-JP" altLang="en-US" sz="900" b="0" dirty="0" err="1" smtClean="0">
                          <a:solidFill>
                            <a:schemeClr val="tx1"/>
                          </a:solidFill>
                        </a:rPr>
                        <a:t>うま</a:t>
                      </a:r>
                      <a:r>
                        <a:rPr kumimoji="1" lang="ja-JP" altLang="en-US" sz="900" b="0" smtClean="0">
                          <a:solidFill>
                            <a:schemeClr val="tx1"/>
                          </a:solidFill>
                        </a:rPr>
                        <a:t>タイじゃこ天</a:t>
                      </a:r>
                      <a:r>
                        <a:rPr kumimoji="1" lang="en-US" altLang="ja-JP" sz="900" b="0" smtClean="0">
                          <a:solidFill>
                            <a:schemeClr val="tx1"/>
                          </a:solidFill>
                        </a:rPr>
                        <a:t>』</a:t>
                      </a:r>
                      <a:r>
                        <a:rPr kumimoji="1" lang="ja-JP" altLang="en-US" sz="900" b="0" dirty="0" smtClean="0">
                          <a:solidFill>
                            <a:schemeClr val="tx1"/>
                          </a:solidFill>
                        </a:rPr>
                        <a:t>に決定。通常ではグレーの</a:t>
                      </a:r>
                      <a:r>
                        <a:rPr kumimoji="1" lang="ja-JP" altLang="en-US" sz="900" b="0" dirty="0" err="1" smtClean="0">
                          <a:solidFill>
                            <a:schemeClr val="tx1"/>
                          </a:solidFill>
                        </a:rPr>
                        <a:t>じゃこ</a:t>
                      </a:r>
                      <a:r>
                        <a:rPr kumimoji="1" lang="ja-JP" altLang="en-US" sz="900" b="0" dirty="0" smtClean="0">
                          <a:solidFill>
                            <a:schemeClr val="tx1"/>
                          </a:solidFill>
                        </a:rPr>
                        <a:t>天が養殖鯛のすり身を使用することで白色になったことで命名。</a:t>
                      </a:r>
                      <a:endParaRPr kumimoji="1" lang="en-US" altLang="ja-JP" sz="900" b="0" dirty="0" smtClean="0">
                        <a:solidFill>
                          <a:schemeClr val="tx1"/>
                        </a:solidFill>
                      </a:endParaRPr>
                    </a:p>
                    <a:p>
                      <a:pPr algn="l"/>
                      <a:endParaRPr kumimoji="1" lang="en-US" altLang="ja-JP" sz="900" b="0" dirty="0" smtClean="0">
                        <a:solidFill>
                          <a:schemeClr val="tx1"/>
                        </a:solidFill>
                      </a:endParaRPr>
                    </a:p>
                    <a:p>
                      <a:pPr algn="l"/>
                      <a:r>
                        <a:rPr kumimoji="1" lang="ja-JP" altLang="en-US" sz="900" b="0" dirty="0" smtClean="0">
                          <a:solidFill>
                            <a:schemeClr val="tx1"/>
                          </a:solidFill>
                        </a:rPr>
                        <a:t>③東京発信イベント</a:t>
                      </a:r>
                      <a:endParaRPr kumimoji="1" lang="en-US" altLang="ja-JP" sz="900" b="0" dirty="0" smtClean="0">
                        <a:solidFill>
                          <a:schemeClr val="tx1"/>
                        </a:solidFill>
                      </a:endParaRPr>
                    </a:p>
                    <a:p>
                      <a:pPr algn="l"/>
                      <a:r>
                        <a:rPr kumimoji="1" lang="ja-JP" altLang="en-US" sz="900" b="0" dirty="0" smtClean="0">
                          <a:solidFill>
                            <a:schemeClr val="tx1"/>
                          </a:solidFill>
                        </a:rPr>
                        <a:t>⇒</a:t>
                      </a:r>
                      <a:r>
                        <a:rPr kumimoji="1" lang="en-US" altLang="ja-JP" sz="900" b="0" dirty="0" smtClean="0">
                          <a:solidFill>
                            <a:schemeClr val="tx1"/>
                          </a:solidFill>
                        </a:rPr>
                        <a:t>3</a:t>
                      </a:r>
                      <a:r>
                        <a:rPr kumimoji="1" lang="ja-JP" altLang="en-US" sz="900" b="0" dirty="0" smtClean="0">
                          <a:solidFill>
                            <a:schemeClr val="tx1"/>
                          </a:solidFill>
                        </a:rPr>
                        <a:t>エリア共通項目</a:t>
                      </a:r>
                      <a:endParaRPr kumimoji="1" lang="en-US" altLang="ja-JP" sz="900" b="0" dirty="0" smtClean="0">
                        <a:solidFill>
                          <a:schemeClr val="tx1"/>
                        </a:solidFill>
                      </a:endParaRPr>
                    </a:p>
                    <a:p>
                      <a:pPr algn="l"/>
                      <a:r>
                        <a:rPr kumimoji="1" lang="ja-JP" altLang="en-US" sz="900" b="0" dirty="0" smtClean="0">
                          <a:solidFill>
                            <a:schemeClr val="tx1"/>
                          </a:solidFill>
                        </a:rPr>
                        <a:t>■</a:t>
                      </a:r>
                      <a:r>
                        <a:rPr kumimoji="1" lang="ja-JP" altLang="en-US" sz="900" b="0" dirty="0">
                          <a:solidFill>
                            <a:schemeClr val="tx1"/>
                          </a:solidFill>
                        </a:rPr>
                        <a:t>取材・放送情報</a:t>
                      </a:r>
                      <a:endParaRPr kumimoji="1" lang="en-US" altLang="ja-JP" sz="900" b="0" dirty="0">
                        <a:solidFill>
                          <a:schemeClr val="tx1"/>
                        </a:solidFill>
                      </a:endParaRPr>
                    </a:p>
                    <a:p>
                      <a:pPr algn="l"/>
                      <a:r>
                        <a:rPr kumimoji="1" lang="en-US" altLang="ja-JP" sz="900" b="0" dirty="0">
                          <a:solidFill>
                            <a:schemeClr val="tx1"/>
                          </a:solidFill>
                        </a:rPr>
                        <a:t>9</a:t>
                      </a:r>
                      <a:r>
                        <a:rPr kumimoji="1" lang="ja-JP" altLang="en-US" sz="900" b="0" dirty="0" smtClean="0">
                          <a:solidFill>
                            <a:schemeClr val="tx1"/>
                          </a:solidFill>
                        </a:rPr>
                        <a:t>月</a:t>
                      </a:r>
                      <a:r>
                        <a:rPr kumimoji="1" lang="en-US" altLang="ja-JP" sz="900" b="0" dirty="0">
                          <a:solidFill>
                            <a:schemeClr val="tx1"/>
                          </a:solidFill>
                        </a:rPr>
                        <a:t>29</a:t>
                      </a:r>
                      <a:r>
                        <a:rPr kumimoji="1" lang="ja-JP" altLang="en-US" sz="900" b="0" dirty="0" smtClean="0">
                          <a:solidFill>
                            <a:schemeClr val="tx1"/>
                          </a:solidFill>
                        </a:rPr>
                        <a:t>日にあいテレビ夕方ニュース内でエリアイベントの</a:t>
                      </a:r>
                      <a:r>
                        <a:rPr kumimoji="1" lang="ja-JP" altLang="en-US" sz="900" b="0" dirty="0">
                          <a:solidFill>
                            <a:schemeClr val="tx1"/>
                          </a:solidFill>
                        </a:rPr>
                        <a:t>様子を放送</a:t>
                      </a:r>
                      <a:r>
                        <a:rPr kumimoji="1" lang="ja-JP" altLang="en-US" sz="900" b="0" dirty="0" smtClean="0">
                          <a:solidFill>
                            <a:schemeClr val="tx1"/>
                          </a:solidFill>
                        </a:rPr>
                        <a:t>。</a:t>
                      </a:r>
                      <a:endParaRPr kumimoji="1" lang="en-US" altLang="ja-JP" sz="900" b="0" dirty="0" smtClean="0">
                        <a:solidFill>
                          <a:schemeClr val="tx1"/>
                        </a:solidFill>
                      </a:endParaRPr>
                    </a:p>
                    <a:p>
                      <a:pPr algn="l"/>
                      <a:r>
                        <a:rPr kumimoji="1" lang="en-US" altLang="ja-JP" sz="900" b="0" dirty="0" smtClean="0">
                          <a:solidFill>
                            <a:schemeClr val="tx1"/>
                          </a:solidFill>
                        </a:rPr>
                        <a:t>9</a:t>
                      </a:r>
                      <a:r>
                        <a:rPr kumimoji="1" lang="ja-JP" altLang="en-US" sz="900" b="0" dirty="0" smtClean="0">
                          <a:solidFill>
                            <a:schemeClr val="tx1"/>
                          </a:solidFill>
                        </a:rPr>
                        <a:t>月</a:t>
                      </a:r>
                      <a:r>
                        <a:rPr kumimoji="1" lang="en-US" altLang="ja-JP" sz="900" b="0" dirty="0" smtClean="0">
                          <a:solidFill>
                            <a:schemeClr val="tx1"/>
                          </a:solidFill>
                        </a:rPr>
                        <a:t>29</a:t>
                      </a:r>
                      <a:r>
                        <a:rPr kumimoji="1" lang="ja-JP" altLang="en-US" sz="900" b="0" dirty="0" smtClean="0">
                          <a:solidFill>
                            <a:schemeClr val="tx1"/>
                          </a:solidFill>
                        </a:rPr>
                        <a:t>日にＵＣＡＴ（宇和島市内のケーブルテレビ）のデイリーニュース内にてイベントの様子を放送。</a:t>
                      </a:r>
                      <a:endParaRPr kumimoji="1" lang="en-US" altLang="ja-JP" sz="900" b="0" dirty="0" smtClean="0">
                        <a:solidFill>
                          <a:schemeClr val="tx1"/>
                        </a:solidFill>
                      </a:endParaRPr>
                    </a:p>
                    <a:p>
                      <a:pPr algn="l"/>
                      <a:r>
                        <a:rPr kumimoji="1" lang="en-US" altLang="ja-JP" sz="900" b="0" dirty="0" smtClean="0">
                          <a:solidFill>
                            <a:schemeClr val="tx1"/>
                          </a:solidFill>
                        </a:rPr>
                        <a:t>10</a:t>
                      </a:r>
                      <a:r>
                        <a:rPr kumimoji="1" lang="ja-JP" altLang="en-US" sz="900" b="0" dirty="0" smtClean="0">
                          <a:solidFill>
                            <a:schemeClr val="tx1"/>
                          </a:solidFill>
                        </a:rPr>
                        <a:t>月</a:t>
                      </a:r>
                      <a:r>
                        <a:rPr kumimoji="1" lang="en-US" altLang="ja-JP" sz="900" b="0" dirty="0" smtClean="0">
                          <a:solidFill>
                            <a:schemeClr val="tx1"/>
                          </a:solidFill>
                        </a:rPr>
                        <a:t>22</a:t>
                      </a:r>
                      <a:r>
                        <a:rPr kumimoji="1" lang="ja-JP" altLang="en-US" sz="900" b="0" dirty="0" smtClean="0">
                          <a:solidFill>
                            <a:schemeClr val="tx1"/>
                          </a:solidFill>
                        </a:rPr>
                        <a:t>日（月）にあいテレビ「Ｎスタ</a:t>
                      </a:r>
                      <a:r>
                        <a:rPr kumimoji="1" lang="ja-JP" altLang="en-US" sz="900" b="0" dirty="0" err="1" smtClean="0">
                          <a:solidFill>
                            <a:schemeClr val="tx1"/>
                          </a:solidFill>
                        </a:rPr>
                        <a:t>え</a:t>
                      </a:r>
                      <a:r>
                        <a:rPr kumimoji="1" lang="ja-JP" altLang="en-US" sz="900" b="0" dirty="0" smtClean="0">
                          <a:solidFill>
                            <a:schemeClr val="tx1"/>
                          </a:solidFill>
                        </a:rPr>
                        <a:t>ひめ」内で都内イベントの様子を放送。</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企画詳細</a:t>
            </a:r>
            <a:endParaRPr lang="en-US" altLang="ja-JP" sz="1400" b="1" dirty="0">
              <a:solidFill>
                <a:schemeClr val="tx1">
                  <a:lumMod val="95000"/>
                  <a:lumOff val="5000"/>
                </a:schemeClr>
              </a:solidFill>
            </a:endParaRPr>
          </a:p>
        </p:txBody>
      </p:sp>
      <p:sp>
        <p:nvSpPr>
          <p:cNvPr id="11" name="正方形/長方形 10"/>
          <p:cNvSpPr/>
          <p:nvPr/>
        </p:nvSpPr>
        <p:spPr>
          <a:xfrm>
            <a:off x="727433" y="7905526"/>
            <a:ext cx="1504550" cy="261610"/>
          </a:xfrm>
          <a:prstGeom prst="rect">
            <a:avLst/>
          </a:prstGeom>
          <a:solidFill>
            <a:schemeClr val="bg1"/>
          </a:solidFill>
        </p:spPr>
        <p:txBody>
          <a:bodyPr wrap="square">
            <a:spAutoFit/>
          </a:bodyPr>
          <a:lstStyle/>
          <a:p>
            <a:r>
              <a:rPr lang="ja-JP" altLang="en-US" sz="1100" dirty="0"/>
              <a:t>①プログラム作成</a:t>
            </a:r>
            <a:endParaRPr lang="en-US" altLang="ja-JP" sz="1100" dirty="0"/>
          </a:p>
        </p:txBody>
      </p:sp>
      <p:sp>
        <p:nvSpPr>
          <p:cNvPr id="13" name="正方形/長方形 12"/>
          <p:cNvSpPr/>
          <p:nvPr/>
        </p:nvSpPr>
        <p:spPr>
          <a:xfrm>
            <a:off x="727433" y="9273480"/>
            <a:ext cx="1642708" cy="261610"/>
          </a:xfrm>
          <a:prstGeom prst="rect">
            <a:avLst/>
          </a:prstGeom>
          <a:solidFill>
            <a:schemeClr val="bg1"/>
          </a:solidFill>
        </p:spPr>
        <p:txBody>
          <a:bodyPr wrap="square">
            <a:spAutoFit/>
          </a:bodyPr>
          <a:lstStyle/>
          <a:p>
            <a:r>
              <a:rPr lang="ja-JP" altLang="en-US" sz="1100" dirty="0"/>
              <a:t>③東京発信イベント</a:t>
            </a:r>
            <a:endParaRPr lang="en-US" altLang="ja-JP" sz="1100" dirty="0"/>
          </a:p>
        </p:txBody>
      </p:sp>
      <p:sp>
        <p:nvSpPr>
          <p:cNvPr id="14" name="正方形/長方形 13"/>
          <p:cNvSpPr/>
          <p:nvPr/>
        </p:nvSpPr>
        <p:spPr>
          <a:xfrm>
            <a:off x="3573016" y="8366162"/>
            <a:ext cx="1430607" cy="261610"/>
          </a:xfrm>
          <a:prstGeom prst="rect">
            <a:avLst/>
          </a:prstGeom>
          <a:solidFill>
            <a:schemeClr val="bg1"/>
          </a:solidFill>
        </p:spPr>
        <p:txBody>
          <a:bodyPr wrap="square">
            <a:spAutoFit/>
          </a:bodyPr>
          <a:lstStyle/>
          <a:p>
            <a:r>
              <a:rPr lang="ja-JP" altLang="en-US" sz="1100" dirty="0"/>
              <a:t>放送キャプション</a:t>
            </a:r>
            <a:endParaRPr lang="en-US" altLang="ja-JP" sz="1100" dirty="0"/>
          </a:p>
        </p:txBody>
      </p:sp>
      <p:sp>
        <p:nvSpPr>
          <p:cNvPr id="12" name="正方形/長方形 11"/>
          <p:cNvSpPr/>
          <p:nvPr/>
        </p:nvSpPr>
        <p:spPr>
          <a:xfrm>
            <a:off x="3429000" y="6897216"/>
            <a:ext cx="1393635" cy="261610"/>
          </a:xfrm>
          <a:prstGeom prst="rect">
            <a:avLst/>
          </a:prstGeom>
          <a:solidFill>
            <a:schemeClr val="bg1"/>
          </a:solidFill>
        </p:spPr>
        <p:txBody>
          <a:bodyPr wrap="square">
            <a:spAutoFit/>
          </a:bodyPr>
          <a:lstStyle/>
          <a:p>
            <a:r>
              <a:rPr lang="ja-JP" altLang="en-US" sz="1100" dirty="0"/>
              <a:t>②エリアイベント</a:t>
            </a:r>
            <a:endParaRPr lang="en-US" altLang="ja-JP" sz="1100" dirty="0"/>
          </a:p>
        </p:txBody>
      </p:sp>
    </p:spTree>
    <p:extLst>
      <p:ext uri="{BB962C8B-B14F-4D97-AF65-F5344CB8AC3E}">
        <p14:creationId xmlns="" xmlns:p14="http://schemas.microsoft.com/office/powerpoint/2010/main" val="299773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 xmlns:p14="http://schemas.microsoft.com/office/powerpoint/2010/main" val="274268885"/>
              </p:ext>
            </p:extLst>
          </p:nvPr>
        </p:nvGraphicFramePr>
        <p:xfrm>
          <a:off x="548680" y="1171936"/>
          <a:ext cx="5760639" cy="5555501"/>
        </p:xfrm>
        <a:graphic>
          <a:graphicData uri="http://schemas.openxmlformats.org/drawingml/2006/table">
            <a:tbl>
              <a:tblPr firstRow="1" bandRow="1">
                <a:tableStyleId>{5C22544A-7EE6-4342-B048-85BDC9FD1C3A}</a:tableStyleId>
              </a:tblPr>
              <a:tblGrid>
                <a:gridCol w="853428">
                  <a:extLst>
                    <a:ext uri="{9D8B030D-6E8A-4147-A177-3AD203B41FA5}">
                      <a16:colId xmlns:a16="http://schemas.microsoft.com/office/drawing/2014/main" xmlns="" val="20000"/>
                    </a:ext>
                  </a:extLst>
                </a:gridCol>
                <a:gridCol w="1706856">
                  <a:extLst>
                    <a:ext uri="{9D8B030D-6E8A-4147-A177-3AD203B41FA5}">
                      <a16:colId xmlns:a16="http://schemas.microsoft.com/office/drawing/2014/main" xmlns="" val="20001"/>
                    </a:ext>
                  </a:extLst>
                </a:gridCol>
                <a:gridCol w="1564617">
                  <a:extLst>
                    <a:ext uri="{9D8B030D-6E8A-4147-A177-3AD203B41FA5}">
                      <a16:colId xmlns:a16="http://schemas.microsoft.com/office/drawing/2014/main" xmlns="" val="20002"/>
                    </a:ext>
                  </a:extLst>
                </a:gridCol>
                <a:gridCol w="1635738">
                  <a:extLst>
                    <a:ext uri="{9D8B030D-6E8A-4147-A177-3AD203B41FA5}">
                      <a16:colId xmlns:a16="http://schemas.microsoft.com/office/drawing/2014/main" xmlns=""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en-US" altLang="ja-JP" sz="1050" b="0" dirty="0">
                          <a:solidFill>
                            <a:schemeClr val="tx1"/>
                          </a:solidFill>
                        </a:rPr>
                        <a:t>Sea</a:t>
                      </a:r>
                      <a:r>
                        <a:rPr kumimoji="1" lang="ja-JP" altLang="en-US" sz="1050" b="0" dirty="0">
                          <a:solidFill>
                            <a:schemeClr val="tx1"/>
                          </a:solidFill>
                        </a:rPr>
                        <a:t>級グルメスタジアム</a:t>
                      </a:r>
                      <a:r>
                        <a:rPr kumimoji="1" lang="en-US" altLang="ja-JP" sz="1050" b="0" dirty="0" smtClean="0">
                          <a:solidFill>
                            <a:schemeClr val="tx1"/>
                          </a:solidFill>
                        </a:rPr>
                        <a:t>in</a:t>
                      </a:r>
                      <a:r>
                        <a:rPr kumimoji="1" lang="ja-JP" altLang="en-US" sz="1050" b="0" dirty="0" smtClean="0">
                          <a:solidFill>
                            <a:schemeClr val="tx1"/>
                          </a:solidFill>
                        </a:rPr>
                        <a:t>山口</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①プログラム作成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②エリアイベント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③東京発信イベント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7</a:t>
                      </a:r>
                      <a:r>
                        <a:rPr kumimoji="1" lang="ja-JP" altLang="en-US" sz="1050" b="0" dirty="0" smtClean="0">
                          <a:solidFill>
                            <a:schemeClr val="tx1"/>
                          </a:solidFill>
                        </a:rPr>
                        <a:t>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19</a:t>
                      </a:r>
                      <a:r>
                        <a:rPr kumimoji="1" lang="ja-JP" altLang="en-US" sz="1050" b="0" dirty="0" smtClean="0">
                          <a:solidFill>
                            <a:schemeClr val="tx1"/>
                          </a:solidFill>
                        </a:rPr>
                        <a:t>日（日）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10</a:t>
                      </a:r>
                      <a:r>
                        <a:rPr kumimoji="1" lang="ja-JP" altLang="en-US" sz="1050" b="0" dirty="0" smtClean="0">
                          <a:solidFill>
                            <a:schemeClr val="tx1"/>
                          </a:solidFill>
                        </a:rPr>
                        <a:t>月</a:t>
                      </a:r>
                      <a:r>
                        <a:rPr kumimoji="1" lang="en-US" altLang="ja-JP" sz="1050" b="0" dirty="0" smtClean="0">
                          <a:solidFill>
                            <a:schemeClr val="tx1"/>
                          </a:solidFill>
                        </a:rPr>
                        <a:t>21</a:t>
                      </a:r>
                      <a:r>
                        <a:rPr kumimoji="1" lang="ja-JP" altLang="en-US" sz="1050" b="0" dirty="0" smtClean="0">
                          <a:solidFill>
                            <a:schemeClr val="tx1"/>
                          </a:solidFill>
                        </a:rPr>
                        <a:t>日（日）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長門市</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長門市（大津緑洋など）</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マロニエゲート銀座</a:t>
                      </a:r>
                      <a:r>
                        <a:rPr kumimoji="1" lang="en-US" altLang="ja-JP" sz="1050" b="0" dirty="0" smtClean="0">
                          <a:solidFill>
                            <a:schemeClr val="tx1"/>
                          </a:solidFill>
                        </a:rPr>
                        <a:t>2</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13</a:t>
                      </a:r>
                      <a:r>
                        <a:rPr kumimoji="1" lang="ja-JP" altLang="en-US" sz="1050" b="0" dirty="0" smtClean="0">
                          <a:solidFill>
                            <a:schemeClr val="tx1"/>
                          </a:solidFill>
                        </a:rPr>
                        <a:t>人（大津緑洋高校生徒）</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高校生</a:t>
                      </a:r>
                      <a:r>
                        <a:rPr kumimoji="1" lang="en-US" altLang="ja-JP" sz="1050" b="0" dirty="0" smtClean="0">
                          <a:solidFill>
                            <a:schemeClr val="tx1"/>
                          </a:solidFill>
                        </a:rPr>
                        <a:t>12</a:t>
                      </a:r>
                      <a:r>
                        <a:rPr kumimoji="1" lang="ja-JP" altLang="en-US" sz="1050" b="0" dirty="0" smtClean="0">
                          <a:solidFill>
                            <a:schemeClr val="tx1"/>
                          </a:solidFill>
                        </a:rPr>
                        <a:t>人</a:t>
                      </a:r>
                      <a:r>
                        <a:rPr kumimoji="1" lang="en-US" altLang="ja-JP" sz="1050" b="0" dirty="0" smtClean="0">
                          <a:solidFill>
                            <a:schemeClr val="tx1"/>
                          </a:solidFill>
                        </a:rPr>
                        <a:t>+</a:t>
                      </a:r>
                      <a:r>
                        <a:rPr kumimoji="1" lang="ja-JP" altLang="en-US" sz="1050" b="0" dirty="0" smtClean="0">
                          <a:solidFill>
                            <a:schemeClr val="tx1"/>
                          </a:solidFill>
                        </a:rPr>
                        <a:t>児童</a:t>
                      </a:r>
                      <a:r>
                        <a:rPr kumimoji="1" lang="en-US" altLang="ja-JP" sz="1050" b="0" dirty="0" smtClean="0">
                          <a:solidFill>
                            <a:schemeClr val="tx1"/>
                          </a:solidFill>
                        </a:rPr>
                        <a:t>27</a:t>
                      </a:r>
                      <a:r>
                        <a:rPr kumimoji="1" lang="ja-JP" altLang="en-US" sz="1050" b="0" dirty="0" smtClean="0">
                          <a:solidFill>
                            <a:schemeClr val="tx1"/>
                          </a:solidFill>
                        </a:rPr>
                        <a:t>人</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smtClean="0">
                          <a:solidFill>
                            <a:schemeClr val="tx1"/>
                          </a:solidFill>
                        </a:rPr>
                        <a:t>高校生</a:t>
                      </a:r>
                      <a:r>
                        <a:rPr kumimoji="1" lang="en-US" altLang="ja-JP" sz="1050" b="0" dirty="0" smtClean="0">
                          <a:solidFill>
                            <a:schemeClr val="tx1"/>
                          </a:solidFill>
                        </a:rPr>
                        <a:t>2</a:t>
                      </a:r>
                      <a:r>
                        <a:rPr kumimoji="1" lang="ja-JP" altLang="en-US" sz="1050" b="0" dirty="0" smtClean="0">
                          <a:solidFill>
                            <a:schemeClr val="tx1"/>
                          </a:solidFill>
                        </a:rPr>
                        <a:t>人</a:t>
                      </a:r>
                      <a:r>
                        <a:rPr kumimoji="1" lang="en-US" altLang="ja-JP" sz="1050" b="0" dirty="0" smtClean="0">
                          <a:solidFill>
                            <a:schemeClr val="tx1"/>
                          </a:solidFill>
                        </a:rPr>
                        <a:t>+</a:t>
                      </a:r>
                      <a:r>
                        <a:rPr kumimoji="1" lang="ja-JP" altLang="en-US" sz="1050" b="0" dirty="0" smtClean="0">
                          <a:solidFill>
                            <a:schemeClr val="tx1"/>
                          </a:solidFill>
                        </a:rPr>
                        <a:t>児童</a:t>
                      </a:r>
                      <a:r>
                        <a:rPr kumimoji="1" lang="en-US" altLang="ja-JP" sz="1050" b="0" dirty="0" smtClean="0">
                          <a:solidFill>
                            <a:schemeClr val="tx1"/>
                          </a:solidFill>
                        </a:rPr>
                        <a:t>2</a:t>
                      </a:r>
                      <a:r>
                        <a:rPr kumimoji="1" lang="ja-JP" altLang="en-US" sz="1050" b="0" dirty="0" smtClean="0">
                          <a:solidFill>
                            <a:schemeClr val="tx1"/>
                          </a:solidFill>
                        </a:rPr>
                        <a:t>人</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若年層の海離れが進んでいる現状に対し、対象となるエリアの小学生に向けて地元の海に対する関心を高めてもらう為、普段の学校教育では得られない体験を取り入れた海洋学習を企画。海洋キッズスクール実行委員会として全国水産高等学校長会、各エリアの水産高等学校および放送局が一体となって、地元の小学生に海の正しい知識を取り入れ、情報発信することで参加者自身の学びと周囲へのさらなる情報拡散を行う。</a:t>
                      </a:r>
                      <a:endParaRPr kumimoji="1" lang="en-US" altLang="ja-JP" sz="1050" b="0" dirty="0">
                        <a:solidFill>
                          <a:schemeClr val="tx1"/>
                        </a:solidFill>
                      </a:endParaRPr>
                    </a:p>
                    <a:p>
                      <a:pPr algn="l"/>
                      <a:r>
                        <a:rPr kumimoji="1" lang="ja-JP" altLang="en-US" sz="1050" b="0" dirty="0">
                          <a:solidFill>
                            <a:schemeClr val="tx1"/>
                          </a:solidFill>
                        </a:rPr>
                        <a:t>①プログラム作成</a:t>
                      </a:r>
                      <a:endParaRPr kumimoji="1" lang="en-US" altLang="ja-JP" sz="1050" b="0" dirty="0">
                        <a:solidFill>
                          <a:schemeClr val="tx1"/>
                        </a:solidFill>
                      </a:endParaRPr>
                    </a:p>
                    <a:p>
                      <a:pPr algn="l"/>
                      <a:r>
                        <a:rPr kumimoji="1" lang="ja-JP" altLang="en-US" sz="1050" b="0" dirty="0" smtClean="0">
                          <a:solidFill>
                            <a:schemeClr val="tx1"/>
                          </a:solidFill>
                        </a:rPr>
                        <a:t>⇒</a:t>
                      </a:r>
                      <a:r>
                        <a:rPr kumimoji="1" lang="en-US" altLang="ja-JP" sz="1050" b="0" dirty="0" smtClean="0">
                          <a:solidFill>
                            <a:schemeClr val="tx1"/>
                          </a:solidFill>
                        </a:rPr>
                        <a:t>3</a:t>
                      </a:r>
                      <a:r>
                        <a:rPr kumimoji="1" lang="ja-JP" altLang="en-US" sz="1050" b="0" dirty="0" smtClean="0">
                          <a:solidFill>
                            <a:schemeClr val="tx1"/>
                          </a:solidFill>
                        </a:rPr>
                        <a:t>エリア共通項目</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②</a:t>
                      </a:r>
                      <a:r>
                        <a:rPr kumimoji="1" lang="ja-JP" altLang="en-US" sz="1050" b="0" dirty="0">
                          <a:solidFill>
                            <a:schemeClr val="tx1"/>
                          </a:solidFill>
                        </a:rPr>
                        <a:t>エリアイベント</a:t>
                      </a:r>
                      <a:endParaRPr kumimoji="1" lang="en-US" altLang="ja-JP" sz="1050" b="0" dirty="0">
                        <a:solidFill>
                          <a:schemeClr val="tx1"/>
                        </a:solidFill>
                      </a:endParaRPr>
                    </a:p>
                    <a:p>
                      <a:pPr algn="l">
                        <a:defRPr/>
                      </a:pPr>
                      <a:r>
                        <a:rPr lang="ja-JP" altLang="en-US" sz="1050" dirty="0" smtClean="0">
                          <a:latin typeface="ＭＳ Ｐゴシック 本文"/>
                          <a:ea typeface="Meiryo UI" panose="020B0604030504040204" pitchFamily="50" charset="-128"/>
                          <a:cs typeface="Meiryo UI" panose="020B0604030504040204" pitchFamily="50" charset="-128"/>
                        </a:rPr>
                        <a:t>長門市東深川の大津緑洋高校で、市内の小学生</a:t>
                      </a:r>
                      <a:r>
                        <a:rPr lang="en-US" altLang="ja-JP" sz="1050" dirty="0" smtClean="0">
                          <a:latin typeface="ＭＳ Ｐゴシック 本文"/>
                          <a:ea typeface="Meiryo UI" panose="020B0604030504040204" pitchFamily="50" charset="-128"/>
                          <a:cs typeface="Meiryo UI" panose="020B0604030504040204" pitchFamily="50" charset="-128"/>
                        </a:rPr>
                        <a:t>27</a:t>
                      </a:r>
                      <a:r>
                        <a:rPr lang="ja-JP" altLang="en-US" sz="1050" dirty="0" smtClean="0">
                          <a:latin typeface="ＭＳ Ｐゴシック 本文"/>
                          <a:ea typeface="Meiryo UI" panose="020B0604030504040204" pitchFamily="50" charset="-128"/>
                          <a:cs typeface="Meiryo UI" panose="020B0604030504040204" pitchFamily="50" charset="-128"/>
                        </a:rPr>
                        <a:t>人が、先生役の高校生</a:t>
                      </a:r>
                      <a:r>
                        <a:rPr lang="en-US" altLang="ja-JP" sz="1050" dirty="0" smtClean="0">
                          <a:latin typeface="ＭＳ Ｐゴシック 本文"/>
                          <a:ea typeface="Meiryo UI" panose="020B0604030504040204" pitchFamily="50" charset="-128"/>
                          <a:cs typeface="Meiryo UI" panose="020B0604030504040204" pitchFamily="50" charset="-128"/>
                        </a:rPr>
                        <a:t>12</a:t>
                      </a:r>
                      <a:r>
                        <a:rPr lang="ja-JP" altLang="en-US" sz="1050" dirty="0" smtClean="0">
                          <a:latin typeface="ＭＳ Ｐゴシック 本文"/>
                          <a:ea typeface="Meiryo UI" panose="020B0604030504040204" pitchFamily="50" charset="-128"/>
                          <a:cs typeface="Meiryo UI" panose="020B0604030504040204" pitchFamily="50" charset="-128"/>
                        </a:rPr>
                        <a:t>人から地元の漁業者の高齢化や後継者不足、漁獲高の減少などの課題を学習した。</a:t>
                      </a:r>
                      <a:endParaRPr lang="en-US" altLang="ja-JP" sz="1050" dirty="0" smtClean="0">
                        <a:latin typeface="ＭＳ Ｐゴシック 本文"/>
                        <a:ea typeface="Meiryo UI" panose="020B0604030504040204" pitchFamily="50" charset="-128"/>
                        <a:cs typeface="Meiryo UI" panose="020B0604030504040204" pitchFamily="50" charset="-128"/>
                      </a:endParaRPr>
                    </a:p>
                    <a:p>
                      <a:pPr algn="l">
                        <a:defRPr/>
                      </a:pPr>
                      <a:r>
                        <a:rPr lang="ja-JP" altLang="en-US" sz="1050" b="0" dirty="0" smtClean="0">
                          <a:latin typeface="ＭＳ Ｐゴシック 本文"/>
                          <a:ea typeface="Meiryo UI" panose="020B0604030504040204" pitchFamily="50" charset="-128"/>
                          <a:cs typeface="Meiryo UI" panose="020B0604030504040204" pitchFamily="50" charset="-128"/>
                        </a:rPr>
                        <a:t>地元の長州ながと水産のトラフグの養殖場も見学し、海を汚さない持続可能な養殖方法を学んだほか、トラフグのエサやりも体験。また養殖魚が販売される「道の駅センザキッチン」も見学した。昼食ではネーミングを考えるトラフグを使った春雨スープも試食し、その後のグループワークで春雨スープの商品ネーミングを検討。その結果、商品名</a:t>
                      </a:r>
                      <a:r>
                        <a:rPr lang="ja-JP" altLang="en-US" sz="1050" b="0" u="none" dirty="0" smtClean="0">
                          <a:latin typeface="ＭＳ Ｐゴシック 本文"/>
                        </a:rPr>
                        <a:t>は</a:t>
                      </a:r>
                      <a:r>
                        <a:rPr lang="en-US" altLang="ja-JP" sz="1050" b="0" u="none" dirty="0" smtClean="0">
                          <a:latin typeface="ＭＳ Ｐゴシック 本文"/>
                        </a:rPr>
                        <a:t>『</a:t>
                      </a:r>
                      <a:r>
                        <a:rPr lang="ja-JP" altLang="en-US" sz="1050" b="0" u="none" dirty="0" smtClean="0">
                          <a:latin typeface="ＭＳ Ｐゴシック 本文"/>
                        </a:rPr>
                        <a:t>ふくっちゃ！春雨スープ～澄んだ青海のいっぱい～</a:t>
                      </a:r>
                      <a:r>
                        <a:rPr lang="en-US" altLang="ja-JP" sz="1050" b="0" u="none" dirty="0" smtClean="0">
                          <a:latin typeface="ＭＳ Ｐゴシック 本文"/>
                        </a:rPr>
                        <a:t>』</a:t>
                      </a:r>
                      <a:r>
                        <a:rPr lang="en-US" altLang="ja-JP" sz="1050" b="0" u="sng" dirty="0" smtClean="0">
                          <a:latin typeface="ＭＳ Ｐゴシック 本文"/>
                        </a:rPr>
                        <a:t> </a:t>
                      </a:r>
                      <a:r>
                        <a:rPr lang="ja-JP" altLang="en-US" sz="1050" b="0" dirty="0" smtClean="0">
                          <a:latin typeface="ＭＳ Ｐゴシック 本文"/>
                        </a:rPr>
                        <a:t>に決定。海を汚さない“養殖”によって育まれた長門市青海島の青い海。その澄んだ海がいつまでも続くようにという思いと長門市のトラフグの魅力を一杯のスープに込めた。</a:t>
                      </a:r>
                      <a:endParaRPr lang="en-US" altLang="ja-JP" sz="1050" b="0" dirty="0" smtClean="0">
                        <a:latin typeface="ＭＳ Ｐゴシック 本文"/>
                      </a:endParaRPr>
                    </a:p>
                    <a:p>
                      <a:pPr algn="l">
                        <a:defRPr/>
                      </a:pPr>
                      <a:endParaRPr kumimoji="1" lang="en-US" altLang="ja-JP" sz="1050" b="0" dirty="0">
                        <a:solidFill>
                          <a:schemeClr val="tx1"/>
                        </a:solidFill>
                        <a:latin typeface="ＭＳ Ｐゴシック 本文"/>
                      </a:endParaRPr>
                    </a:p>
                    <a:p>
                      <a:pPr algn="l"/>
                      <a:r>
                        <a:rPr kumimoji="1" lang="ja-JP" altLang="en-US" sz="1050" b="0" dirty="0">
                          <a:solidFill>
                            <a:schemeClr val="tx1"/>
                          </a:solidFill>
                        </a:rPr>
                        <a:t>③東京発信イベント</a:t>
                      </a:r>
                      <a:endParaRPr kumimoji="1" lang="en-US" altLang="ja-JP" sz="1050" b="0" dirty="0">
                        <a:solidFill>
                          <a:schemeClr val="tx1"/>
                        </a:solidFill>
                      </a:endParaRPr>
                    </a:p>
                    <a:p>
                      <a:pPr algn="l"/>
                      <a:r>
                        <a:rPr kumimoji="1" lang="ja-JP" altLang="en-US" sz="1050" b="0" dirty="0" smtClean="0">
                          <a:solidFill>
                            <a:schemeClr val="tx1"/>
                          </a:solidFill>
                        </a:rPr>
                        <a:t>⇒</a:t>
                      </a:r>
                      <a:r>
                        <a:rPr kumimoji="1" lang="en-US" altLang="ja-JP" sz="1050" b="0" dirty="0" smtClean="0">
                          <a:solidFill>
                            <a:schemeClr val="tx1"/>
                          </a:solidFill>
                        </a:rPr>
                        <a:t>3</a:t>
                      </a:r>
                      <a:r>
                        <a:rPr kumimoji="1" lang="ja-JP" altLang="en-US" sz="1050" b="0" dirty="0" smtClean="0">
                          <a:solidFill>
                            <a:schemeClr val="tx1"/>
                          </a:solidFill>
                        </a:rPr>
                        <a:t>エリア共通項目</a:t>
                      </a:r>
                      <a:endParaRPr kumimoji="1" lang="en-US" altLang="ja-JP" sz="1050" b="0" dirty="0">
                        <a:solidFill>
                          <a:schemeClr val="tx1"/>
                        </a:solidFill>
                      </a:endParaRPr>
                    </a:p>
                    <a:p>
                      <a:pPr algn="l"/>
                      <a:r>
                        <a:rPr kumimoji="1" lang="ja-JP" altLang="en-US" sz="1050" b="0" dirty="0" smtClean="0">
                          <a:solidFill>
                            <a:schemeClr val="tx1"/>
                          </a:solidFill>
                        </a:rPr>
                        <a:t>■</a:t>
                      </a:r>
                      <a:r>
                        <a:rPr kumimoji="1" lang="ja-JP" altLang="en-US" sz="1050" b="0" dirty="0">
                          <a:solidFill>
                            <a:schemeClr val="tx1"/>
                          </a:solidFill>
                        </a:rPr>
                        <a:t>取材・放送情報</a:t>
                      </a:r>
                      <a:endParaRPr kumimoji="1"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19</a:t>
                      </a:r>
                      <a:r>
                        <a:rPr kumimoji="1" lang="ja-JP" altLang="en-US" sz="1050" b="0" dirty="0" smtClean="0">
                          <a:solidFill>
                            <a:schemeClr val="tx1"/>
                          </a:solidFill>
                        </a:rPr>
                        <a:t>日（日）に「</a:t>
                      </a:r>
                      <a:r>
                        <a:rPr kumimoji="1" lang="en-US" altLang="ja-JP" sz="1050" b="0" dirty="0" err="1" smtClean="0">
                          <a:solidFill>
                            <a:schemeClr val="tx1"/>
                          </a:solidFill>
                        </a:rPr>
                        <a:t>tys</a:t>
                      </a:r>
                      <a:r>
                        <a:rPr kumimoji="1" lang="ja-JP" altLang="en-US" sz="1050" b="0" dirty="0" smtClean="0">
                          <a:solidFill>
                            <a:schemeClr val="tx1"/>
                          </a:solidFill>
                        </a:rPr>
                        <a:t>ニュース」内でエリアイベントの様子を放送。</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a:t>
                      </a:r>
                      <a:r>
                        <a:rPr kumimoji="1" lang="en-US" altLang="ja-JP" sz="1050" b="0" dirty="0" smtClean="0">
                          <a:solidFill>
                            <a:schemeClr val="tx1"/>
                          </a:solidFill>
                        </a:rPr>
                        <a:t>10</a:t>
                      </a:r>
                      <a:r>
                        <a:rPr kumimoji="1" lang="ja-JP" altLang="en-US" sz="1050" b="0" dirty="0" smtClean="0">
                          <a:solidFill>
                            <a:schemeClr val="tx1"/>
                          </a:solidFill>
                        </a:rPr>
                        <a:t>月</a:t>
                      </a:r>
                      <a:r>
                        <a:rPr kumimoji="1" lang="en-US" altLang="ja-JP" sz="1050" b="0" dirty="0" smtClean="0">
                          <a:solidFill>
                            <a:schemeClr val="tx1"/>
                          </a:solidFill>
                        </a:rPr>
                        <a:t>22</a:t>
                      </a:r>
                      <a:r>
                        <a:rPr kumimoji="1" lang="ja-JP" altLang="en-US" sz="1050" b="0" dirty="0" smtClean="0">
                          <a:solidFill>
                            <a:schemeClr val="tx1"/>
                          </a:solidFill>
                        </a:rPr>
                        <a:t>日（月）に「</a:t>
                      </a:r>
                      <a:r>
                        <a:rPr kumimoji="1" lang="en-US" altLang="ja-JP" sz="1050" b="0" dirty="0" err="1" smtClean="0">
                          <a:solidFill>
                            <a:schemeClr val="tx1"/>
                          </a:solidFill>
                        </a:rPr>
                        <a:t>tys</a:t>
                      </a:r>
                      <a:r>
                        <a:rPr kumimoji="1" lang="ja-JP" altLang="en-US" sz="1050" b="0" dirty="0" smtClean="0">
                          <a:solidFill>
                            <a:schemeClr val="tx1"/>
                          </a:solidFill>
                        </a:rPr>
                        <a:t>ニュースタイム」内でエリアイベントの様子を放送。</a:t>
                      </a:r>
                      <a:endParaRPr kumimoji="1" lang="en-US" altLang="ja-JP"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タイトル 1"/>
          <p:cNvSpPr txBox="1">
            <a:spLocks/>
          </p:cNvSpPr>
          <p:nvPr/>
        </p:nvSpPr>
        <p:spPr>
          <a:xfrm>
            <a:off x="486916" y="896488"/>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企画詳細</a:t>
            </a:r>
            <a:endParaRPr lang="en-US" altLang="ja-JP" sz="1400" b="1" dirty="0">
              <a:solidFill>
                <a:schemeClr val="tx1">
                  <a:lumMod val="95000"/>
                  <a:lumOff val="5000"/>
                </a:schemeClr>
              </a:solidFill>
            </a:endParaRPr>
          </a:p>
        </p:txBody>
      </p:sp>
      <p:pic>
        <p:nvPicPr>
          <p:cNvPr id="15" name="図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97080" y="6764741"/>
            <a:ext cx="2164635" cy="1439252"/>
          </a:xfrm>
          <a:prstGeom prst="rect">
            <a:avLst/>
          </a:prstGeom>
          <a:ln>
            <a:noFill/>
          </a:ln>
          <a:effectLst>
            <a:outerShdw blurRad="292100" dist="139700" dir="2700000" algn="tl" rotWithShape="0">
              <a:srgbClr val="333333">
                <a:alpha val="65000"/>
              </a:srgbClr>
            </a:outerShdw>
          </a:effectLst>
        </p:spPr>
      </p:pic>
      <p:pic>
        <p:nvPicPr>
          <p:cNvPr id="16" name="図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8553" y="8298412"/>
            <a:ext cx="2234724" cy="1485854"/>
          </a:xfrm>
          <a:prstGeom prst="rect">
            <a:avLst/>
          </a:prstGeom>
          <a:ln>
            <a:noFill/>
          </a:ln>
          <a:effectLst>
            <a:outerShdw blurRad="292100" dist="139700" dir="2700000" algn="tl" rotWithShape="0">
              <a:srgbClr val="333333">
                <a:alpha val="65000"/>
              </a:srgbClr>
            </a:outerShdw>
          </a:effectLst>
        </p:spPr>
      </p:pic>
      <p:pic>
        <p:nvPicPr>
          <p:cNvPr id="17" name="図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20349" y="6769460"/>
            <a:ext cx="2164635" cy="14392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8" name="図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597080" y="8281807"/>
            <a:ext cx="2183374" cy="1485854"/>
          </a:xfrm>
          <a:prstGeom prst="rect">
            <a:avLst/>
          </a:prstGeom>
          <a:ln>
            <a:noFill/>
          </a:ln>
          <a:effectLst>
            <a:outerShdw blurRad="292100" dist="139700" dir="2700000" algn="tl" rotWithShape="0">
              <a:srgbClr val="333333">
                <a:alpha val="65000"/>
              </a:srgbClr>
            </a:outerShdw>
          </a:effectLst>
        </p:spPr>
      </p:pic>
      <p:sp>
        <p:nvSpPr>
          <p:cNvPr id="12" name="正方形/長方形 11"/>
          <p:cNvSpPr/>
          <p:nvPr/>
        </p:nvSpPr>
        <p:spPr>
          <a:xfrm>
            <a:off x="5013176" y="8001782"/>
            <a:ext cx="1151765" cy="261610"/>
          </a:xfrm>
          <a:prstGeom prst="rect">
            <a:avLst/>
          </a:prstGeom>
          <a:solidFill>
            <a:schemeClr val="bg1"/>
          </a:solidFill>
        </p:spPr>
        <p:txBody>
          <a:bodyPr wrap="square">
            <a:spAutoFit/>
          </a:bodyPr>
          <a:lstStyle/>
          <a:p>
            <a:r>
              <a:rPr lang="ja-JP" altLang="en-US" sz="1100" dirty="0"/>
              <a:t>②エリアイベント</a:t>
            </a:r>
            <a:endParaRPr lang="en-US" altLang="ja-JP" sz="1100" dirty="0"/>
          </a:p>
        </p:txBody>
      </p:sp>
      <p:sp>
        <p:nvSpPr>
          <p:cNvPr id="14" name="正方形/長方形 13"/>
          <p:cNvSpPr/>
          <p:nvPr/>
        </p:nvSpPr>
        <p:spPr>
          <a:xfrm>
            <a:off x="5054992" y="9515926"/>
            <a:ext cx="1182320" cy="261610"/>
          </a:xfrm>
          <a:prstGeom prst="rect">
            <a:avLst/>
          </a:prstGeom>
          <a:solidFill>
            <a:schemeClr val="bg1"/>
          </a:solidFill>
        </p:spPr>
        <p:txBody>
          <a:bodyPr wrap="square">
            <a:spAutoFit/>
          </a:bodyPr>
          <a:lstStyle/>
          <a:p>
            <a:r>
              <a:rPr lang="ja-JP" altLang="en-US" sz="1100" dirty="0"/>
              <a:t>放送キャプション</a:t>
            </a:r>
            <a:endParaRPr lang="en-US" altLang="ja-JP" sz="1100" dirty="0"/>
          </a:p>
        </p:txBody>
      </p:sp>
      <p:sp>
        <p:nvSpPr>
          <p:cNvPr id="11" name="正方形/長方形 10"/>
          <p:cNvSpPr/>
          <p:nvPr/>
        </p:nvSpPr>
        <p:spPr>
          <a:xfrm>
            <a:off x="548680" y="7979694"/>
            <a:ext cx="1243430" cy="261610"/>
          </a:xfrm>
          <a:prstGeom prst="rect">
            <a:avLst/>
          </a:prstGeom>
          <a:solidFill>
            <a:schemeClr val="bg1"/>
          </a:solidFill>
        </p:spPr>
        <p:txBody>
          <a:bodyPr wrap="square">
            <a:spAutoFit/>
          </a:bodyPr>
          <a:lstStyle/>
          <a:p>
            <a:r>
              <a:rPr lang="ja-JP" altLang="en-US" sz="1100" dirty="0"/>
              <a:t>①プログラム作成</a:t>
            </a:r>
            <a:endParaRPr lang="en-US" altLang="ja-JP" sz="1100" dirty="0"/>
          </a:p>
        </p:txBody>
      </p:sp>
      <p:sp>
        <p:nvSpPr>
          <p:cNvPr id="13" name="正方形/長方形 12"/>
          <p:cNvSpPr/>
          <p:nvPr/>
        </p:nvSpPr>
        <p:spPr>
          <a:xfrm>
            <a:off x="631230" y="9587934"/>
            <a:ext cx="1357610" cy="261610"/>
          </a:xfrm>
          <a:prstGeom prst="rect">
            <a:avLst/>
          </a:prstGeom>
          <a:solidFill>
            <a:schemeClr val="bg1"/>
          </a:solidFill>
        </p:spPr>
        <p:txBody>
          <a:bodyPr wrap="square">
            <a:spAutoFit/>
          </a:bodyPr>
          <a:lstStyle/>
          <a:p>
            <a:r>
              <a:rPr lang="ja-JP" altLang="en-US" sz="1100" dirty="0"/>
              <a:t>③東京発信イベント</a:t>
            </a:r>
            <a:endParaRPr lang="en-US" altLang="ja-JP" sz="1100" dirty="0"/>
          </a:p>
        </p:txBody>
      </p:sp>
    </p:spTree>
    <p:extLst>
      <p:ext uri="{BB962C8B-B14F-4D97-AF65-F5344CB8AC3E}">
        <p14:creationId xmlns="" xmlns:p14="http://schemas.microsoft.com/office/powerpoint/2010/main" val="2997733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59088</TotalTime>
  <Words>1334</Words>
  <Application>Microsoft Office PowerPoint</Application>
  <PresentationFormat>A4 210 x 297 mm</PresentationFormat>
  <Paragraphs>121</Paragraphs>
  <Slides>3</Slides>
  <Notes>3</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スライド 1</vt:lpstr>
      <vt:lpstr>スライド 2</vt:lpstr>
      <vt:lpstr>スライド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【○○都道府県】06_他助成事業との連携企画</dc:title>
  <dc:creator>ソーシャルアクションリング</dc:creator>
  <cp:lastModifiedBy>ＴＵＦ１２６</cp:lastModifiedBy>
  <cp:revision>219</cp:revision>
  <cp:lastPrinted>2018-05-10T07:31:00Z</cp:lastPrinted>
  <dcterms:created xsi:type="dcterms:W3CDTF">2016-05-09T08:30:14Z</dcterms:created>
  <dcterms:modified xsi:type="dcterms:W3CDTF">2019-01-22T03:43:49Z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【○○都道府県】06_他助成事業との連携企画</vt:lpwstr>
  </property>
  <property fmtid="{D5CDD505-2E9C-101B-9397-08002B2CF9AE}" pid="3" name="SlideDescription">
    <vt:lpwstr/>
  </property>
</Properties>
</file>