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77" r:id="rId2"/>
    <p:sldId id="292" r:id="rId3"/>
    <p:sldId id="296" r:id="rId4"/>
    <p:sldId id="298" r:id="rId5"/>
    <p:sldId id="294" r:id="rId6"/>
    <p:sldId id="295" r:id="rId7"/>
    <p:sldId id="303" r:id="rId8"/>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p:cViewPr>
        <p:scale>
          <a:sx n="100" d="100"/>
          <a:sy n="100" d="100"/>
        </p:scale>
        <p:origin x="1651" y="-1205"/>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2020/3/12</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2020/3/12</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0057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300570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a:p>
        </p:txBody>
      </p:sp>
    </p:spTree>
    <p:extLst>
      <p:ext uri="{BB962C8B-B14F-4D97-AF65-F5344CB8AC3E}">
        <p14:creationId xmlns:p14="http://schemas.microsoft.com/office/powerpoint/2010/main" val="300570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5</a:t>
            </a:fld>
            <a:endParaRPr kumimoji="1" lang="ja-JP" altLang="en-US"/>
          </a:p>
        </p:txBody>
      </p:sp>
    </p:spTree>
    <p:extLst>
      <p:ext uri="{BB962C8B-B14F-4D97-AF65-F5344CB8AC3E}">
        <p14:creationId xmlns:p14="http://schemas.microsoft.com/office/powerpoint/2010/main" val="378346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6</a:t>
            </a:fld>
            <a:endParaRPr kumimoji="1" lang="ja-JP" altLang="en-US"/>
          </a:p>
        </p:txBody>
      </p:sp>
    </p:spTree>
    <p:extLst>
      <p:ext uri="{BB962C8B-B14F-4D97-AF65-F5344CB8AC3E}">
        <p14:creationId xmlns:p14="http://schemas.microsoft.com/office/powerpoint/2010/main" val="378346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7</a:t>
            </a:fld>
            <a:endParaRPr kumimoji="1" lang="ja-JP" altLang="en-US"/>
          </a:p>
        </p:txBody>
      </p:sp>
    </p:spTree>
    <p:extLst>
      <p:ext uri="{BB962C8B-B14F-4D97-AF65-F5344CB8AC3E}">
        <p14:creationId xmlns:p14="http://schemas.microsoft.com/office/powerpoint/2010/main" val="341743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CC5C086-03F9-4BAF-95B4-70CE762377F7}" type="datetime1">
              <a:rPr kumimoji="1" lang="ja-JP" altLang="en-US" smtClean="0"/>
              <a:pPr/>
              <a:t>2020/3/12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6677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2020/3/12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solidFill>
                  <a:schemeClr val="bg1">
                    <a:lumMod val="65000"/>
                  </a:schemeClr>
                </a:solidFill>
                <a:latin typeface="+mn-ea"/>
                <a:ea typeface="+mn-ea"/>
              </a:rPr>
              <a:t>事業ＩＤ：</a:t>
            </a:r>
            <a:r>
              <a:rPr kumimoji="1" lang="en-US" altLang="ja-JP" sz="1100" dirty="0">
                <a:solidFill>
                  <a:schemeClr val="bg1">
                    <a:lumMod val="65000"/>
                  </a:schemeClr>
                </a:solidFill>
                <a:latin typeface="+mn-ea"/>
                <a:ea typeface="+mn-ea"/>
              </a:rPr>
              <a:t>2018494772</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事業名：海・川ごみバスターズ</a:t>
            </a:r>
            <a:r>
              <a:rPr kumimoji="1" lang="en-US" altLang="ja-JP" sz="1100" dirty="0">
                <a:solidFill>
                  <a:schemeClr val="bg1">
                    <a:lumMod val="65000"/>
                  </a:schemeClr>
                </a:solidFill>
                <a:latin typeface="+mn-ea"/>
                <a:ea typeface="+mn-ea"/>
              </a:rPr>
              <a:t>HYPER</a:t>
            </a:r>
            <a:r>
              <a:rPr kumimoji="1" lang="ja-JP" altLang="en-US" sz="1100" dirty="0">
                <a:solidFill>
                  <a:schemeClr val="bg1">
                    <a:lumMod val="65000"/>
                  </a:schemeClr>
                </a:solidFill>
                <a:latin typeface="+mn-ea"/>
                <a:ea typeface="+mn-ea"/>
              </a:rPr>
              <a:t>！</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団体名：海洋ごみバスターズ</a:t>
            </a:r>
            <a:r>
              <a:rPr kumimoji="1" lang="en-US" altLang="ja-JP" sz="1100" dirty="0">
                <a:solidFill>
                  <a:schemeClr val="bg1">
                    <a:lumMod val="65000"/>
                  </a:schemeClr>
                </a:solidFill>
                <a:latin typeface="+mn-ea"/>
                <a:ea typeface="+mn-ea"/>
              </a:rPr>
              <a:t>in</a:t>
            </a:r>
            <a:r>
              <a:rPr kumimoji="1" lang="ja-JP" altLang="en-US" sz="1100" dirty="0">
                <a:solidFill>
                  <a:schemeClr val="bg1">
                    <a:lumMod val="65000"/>
                  </a:schemeClr>
                </a:solidFill>
                <a:latin typeface="+mn-ea"/>
                <a:ea typeface="+mn-ea"/>
              </a:rPr>
              <a:t>山形実行委員会</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2020/3/12</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42900" y="3944888"/>
            <a:ext cx="6172200" cy="733876"/>
          </a:xfrm>
          <a:prstGeom prst="rect">
            <a:avLst/>
          </a:prstGeom>
        </p:spPr>
        <p:txBody>
          <a:bodyPr anchor="ctr">
            <a:normAutofit/>
          </a:bodyPr>
          <a:lstStyle/>
          <a:p>
            <a:pPr algn="ctr"/>
            <a:r>
              <a:rPr kumimoji="1" lang="en-US" altLang="ja-JP" sz="2400" dirty="0">
                <a:solidFill>
                  <a:schemeClr val="tx1"/>
                </a:solidFill>
              </a:rPr>
              <a:t>7.</a:t>
            </a:r>
            <a:r>
              <a:rPr kumimoji="1" lang="ja-JP" altLang="en-US" sz="2400" dirty="0">
                <a:solidFill>
                  <a:schemeClr val="tx1"/>
                </a:solidFill>
              </a:rPr>
              <a:t>オリジナル</a:t>
            </a:r>
            <a:r>
              <a:rPr lang="ja-JP" altLang="en-US" sz="2400" dirty="0">
                <a:solidFill>
                  <a:schemeClr val="tx1"/>
                </a:solidFill>
              </a:rPr>
              <a:t>イベント</a:t>
            </a:r>
            <a:endParaRPr kumimoji="1" lang="ja-JP" altLang="en-US" sz="2400" dirty="0">
              <a:solidFill>
                <a:schemeClr val="tx1"/>
              </a:solidFill>
            </a:endParaRPr>
          </a:p>
        </p:txBody>
      </p:sp>
    </p:spTree>
    <p:extLst>
      <p:ext uri="{BB962C8B-B14F-4D97-AF65-F5344CB8AC3E}">
        <p14:creationId xmlns:p14="http://schemas.microsoft.com/office/powerpoint/2010/main" val="118053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16656127"/>
              </p:ext>
            </p:extLst>
          </p:nvPr>
        </p:nvGraphicFramePr>
        <p:xfrm>
          <a:off x="548679" y="1640632"/>
          <a:ext cx="5832648" cy="67605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r>
                        <a:rPr kumimoji="1" lang="ja-JP" altLang="en-US" sz="1050" b="1" dirty="0">
                          <a:solidFill>
                            <a:schemeClr val="tx1"/>
                          </a:solidFill>
                          <a:latin typeface="+mn-ea"/>
                          <a:ea typeface="+mn-ea"/>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やまがたの海ごみを考える　ドキュメンタリー映画上映会＆トークセッション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79">
                <a:tc>
                  <a:txBody>
                    <a:bodyPr/>
                    <a:lstStyle/>
                    <a:p>
                      <a:pPr algn="l"/>
                      <a:r>
                        <a:rPr kumimoji="1" lang="ja-JP" altLang="en-US" sz="1050" b="1" dirty="0">
                          <a:solidFill>
                            <a:schemeClr val="tx1"/>
                          </a:solidFill>
                          <a:latin typeface="+mn-ea"/>
                          <a:ea typeface="+mn-ea"/>
                        </a:rPr>
                        <a:t>イベント概要</a:t>
                      </a:r>
                      <a:endParaRPr kumimoji="1" lang="en-US" altLang="ja-JP"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山形県は、国内における海洋ごみ対策（</a:t>
                      </a:r>
                      <a:r>
                        <a:rPr kumimoji="1" lang="en-US" altLang="ja-JP" sz="1050" b="0" dirty="0">
                          <a:solidFill>
                            <a:schemeClr val="tx1"/>
                          </a:solidFill>
                          <a:latin typeface="+mn-ea"/>
                          <a:ea typeface="+mn-ea"/>
                        </a:rPr>
                        <a:t>2001</a:t>
                      </a:r>
                      <a:r>
                        <a:rPr kumimoji="1" lang="ja-JP" altLang="en-US" sz="1050" b="0" dirty="0">
                          <a:solidFill>
                            <a:schemeClr val="tx1"/>
                          </a:solidFill>
                          <a:latin typeface="+mn-ea"/>
                          <a:ea typeface="+mn-ea"/>
                        </a:rPr>
                        <a:t>年飛島クリーンアップ作戦開始、</a:t>
                      </a:r>
                      <a:r>
                        <a:rPr kumimoji="1" lang="en-US" altLang="ja-JP" sz="1050" b="0" dirty="0">
                          <a:solidFill>
                            <a:schemeClr val="tx1"/>
                          </a:solidFill>
                          <a:latin typeface="+mn-ea"/>
                          <a:ea typeface="+mn-ea"/>
                        </a:rPr>
                        <a:t>2006</a:t>
                      </a:r>
                      <a:r>
                        <a:rPr kumimoji="1" lang="ja-JP" altLang="en-US" sz="1050" b="0" dirty="0">
                          <a:solidFill>
                            <a:schemeClr val="tx1"/>
                          </a:solidFill>
                          <a:latin typeface="+mn-ea"/>
                          <a:ea typeface="+mn-ea"/>
                        </a:rPr>
                        <a:t>年国連環境計画</a:t>
                      </a:r>
                      <a:r>
                        <a:rPr kumimoji="1" lang="en-US" altLang="ja-JP" sz="1050" b="0" dirty="0">
                          <a:solidFill>
                            <a:schemeClr val="tx1"/>
                          </a:solidFill>
                          <a:latin typeface="+mn-ea"/>
                          <a:ea typeface="+mn-ea"/>
                        </a:rPr>
                        <a:t>NOWPAP</a:t>
                      </a:r>
                      <a:r>
                        <a:rPr kumimoji="1" lang="ja-JP" altLang="en-US" sz="1050" b="0" dirty="0">
                          <a:solidFill>
                            <a:schemeClr val="tx1"/>
                          </a:solidFill>
                          <a:latin typeface="+mn-ea"/>
                          <a:ea typeface="+mn-ea"/>
                        </a:rPr>
                        <a:t>の国際</a:t>
                      </a:r>
                      <a:r>
                        <a:rPr kumimoji="1" lang="en-US" altLang="ja-JP" sz="1050" b="0" dirty="0">
                          <a:solidFill>
                            <a:schemeClr val="tx1"/>
                          </a:solidFill>
                          <a:latin typeface="+mn-ea"/>
                          <a:ea typeface="+mn-ea"/>
                        </a:rPr>
                        <a:t>ICC</a:t>
                      </a:r>
                      <a:r>
                        <a:rPr kumimoji="1" lang="ja-JP" altLang="en-US" sz="1050" b="0" dirty="0">
                          <a:solidFill>
                            <a:schemeClr val="tx1"/>
                          </a:solidFill>
                          <a:latin typeface="+mn-ea"/>
                          <a:ea typeface="+mn-ea"/>
                        </a:rPr>
                        <a:t>ワークショップの開催、海岸漂着物処理推進法の制定など）を先導してきた一面を持っている。</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そこで今回の上映会を通して、世界的な問題となってきたマイクロプラスチック問題を扱ったドキュメンタリー映画の意味するものを考えてもらい、かけがえのない海洋環境の悪化を抑制し、将来世代の負担軽減を図るための行動が急務である点を参加者とともに共有していく。</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また、プラスチック製品の大量生産・消費・廃棄の社会構造からの転換が、今後の経済発展の契機と考える「循環型経済」への返還につながるものと注目されていることから、主に民間事業者等の行動に焦点を当て、トークセッションでは民間や学生らの取り組みについて紹介してもらう。</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そして、今後の山形県の海ごみへの取り組み方を登壇者並びに参加者たちに意見交換してもらい、山形の海の将来のビジョンを共有する。</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a:r>
                        <a:rPr kumimoji="1" lang="ja-JP" altLang="en-US" sz="1050" b="1" dirty="0">
                          <a:solidFill>
                            <a:schemeClr val="tx1"/>
                          </a:solidFill>
                          <a:latin typeface="+mn-ea"/>
                          <a:ea typeface="+mn-ea"/>
                        </a:rPr>
                        <a:t>実施期間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2019</a:t>
                      </a:r>
                      <a:r>
                        <a:rPr kumimoji="1" lang="ja-JP" altLang="en-US" sz="1050" b="0" dirty="0">
                          <a:solidFill>
                            <a:schemeClr val="tx1"/>
                          </a:solidFill>
                          <a:latin typeface="+mn-ea"/>
                          <a:ea typeface="+mn-ea"/>
                        </a:rPr>
                        <a:t>年</a:t>
                      </a:r>
                      <a:r>
                        <a:rPr kumimoji="1" lang="en-US" altLang="ja-JP" sz="1050" b="0" dirty="0">
                          <a:solidFill>
                            <a:schemeClr val="tx1"/>
                          </a:solidFill>
                          <a:latin typeface="+mn-ea"/>
                          <a:ea typeface="+mn-ea"/>
                        </a:rPr>
                        <a:t>7</a:t>
                      </a:r>
                      <a:r>
                        <a:rPr kumimoji="1" lang="ja-JP" altLang="en-US" sz="1050" b="0" dirty="0">
                          <a:solidFill>
                            <a:schemeClr val="tx1"/>
                          </a:solidFill>
                          <a:latin typeface="+mn-ea"/>
                          <a:ea typeface="+mn-ea"/>
                        </a:rPr>
                        <a:t>月</a:t>
                      </a:r>
                      <a:r>
                        <a:rPr kumimoji="1" lang="en-US" altLang="ja-JP" sz="1050" b="0" dirty="0">
                          <a:solidFill>
                            <a:schemeClr val="tx1"/>
                          </a:solidFill>
                          <a:latin typeface="+mn-ea"/>
                          <a:ea typeface="+mn-ea"/>
                        </a:rPr>
                        <a:t>12</a:t>
                      </a:r>
                      <a:r>
                        <a:rPr kumimoji="1" lang="ja-JP" altLang="en-US" sz="1050" b="0" dirty="0">
                          <a:solidFill>
                            <a:schemeClr val="tx1"/>
                          </a:solidFill>
                          <a:latin typeface="+mn-ea"/>
                          <a:ea typeface="+mn-ea"/>
                        </a:rPr>
                        <a:t>日（金曜日）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4931">
                <a:tc>
                  <a:txBody>
                    <a:bodyPr/>
                    <a:lstStyle/>
                    <a:p>
                      <a:pPr algn="l"/>
                      <a:r>
                        <a:rPr kumimoji="1" lang="ja-JP" altLang="en-US" sz="1050" b="1" dirty="0">
                          <a:solidFill>
                            <a:schemeClr val="tx1"/>
                          </a:solidFill>
                          <a:latin typeface="+mn-ea"/>
                          <a:ea typeface="+mn-ea"/>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東北公益文科大学　公益ホール</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4931">
                <a:tc>
                  <a:txBody>
                    <a:bodyPr/>
                    <a:lstStyle/>
                    <a:p>
                      <a:pPr algn="l"/>
                      <a:r>
                        <a:rPr kumimoji="1" lang="ja-JP" altLang="en-US" sz="1050" b="1" dirty="0">
                          <a:solidFill>
                            <a:schemeClr val="tx1"/>
                          </a:solidFill>
                          <a:latin typeface="+mn-ea"/>
                          <a:ea typeface="+mn-ea"/>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406</a:t>
                      </a:r>
                      <a:r>
                        <a:rPr kumimoji="1" lang="ja-JP" altLang="en-US" sz="1050" b="0" dirty="0">
                          <a:solidFill>
                            <a:schemeClr val="tx1"/>
                          </a:solidFill>
                          <a:latin typeface="+mn-ea"/>
                          <a:ea typeface="+mn-ea"/>
                        </a:rPr>
                        <a:t>人（大学生、一般人）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931">
                <a:tc>
                  <a:txBody>
                    <a:bodyPr/>
                    <a:lstStyle/>
                    <a:p>
                      <a:pPr algn="l"/>
                      <a:r>
                        <a:rPr kumimoji="1" lang="ja-JP" altLang="en-US" sz="1050" b="1" dirty="0">
                          <a:solidFill>
                            <a:schemeClr val="tx1"/>
                          </a:solidFill>
                          <a:latin typeface="+mn-ea"/>
                          <a:ea typeface="+mn-ea"/>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海洋ごみバスターズ</a:t>
                      </a:r>
                      <a:r>
                        <a:rPr kumimoji="1" lang="en-US" altLang="ja-JP" sz="1050" b="0" dirty="0">
                          <a:solidFill>
                            <a:schemeClr val="tx1"/>
                          </a:solidFill>
                          <a:latin typeface="+mn-ea"/>
                          <a:ea typeface="+mn-ea"/>
                        </a:rPr>
                        <a:t>in</a:t>
                      </a:r>
                      <a:r>
                        <a:rPr kumimoji="1" lang="ja-JP" altLang="en-US" sz="1050" b="0" dirty="0">
                          <a:solidFill>
                            <a:schemeClr val="tx1"/>
                          </a:solidFill>
                          <a:latin typeface="+mn-ea"/>
                          <a:ea typeface="+mn-ea"/>
                        </a:rPr>
                        <a:t>山形実行委員会</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7344">
                <a:tc>
                  <a:txBody>
                    <a:bodyPr/>
                    <a:lstStyle/>
                    <a:p>
                      <a:pPr algn="l"/>
                      <a:r>
                        <a:rPr kumimoji="1" lang="ja-JP" altLang="en-US" sz="1050" b="1" dirty="0">
                          <a:solidFill>
                            <a:schemeClr val="tx1"/>
                          </a:solidFill>
                          <a:latin typeface="+mn-ea"/>
                          <a:ea typeface="+mn-ea"/>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美しいやまがたの海プラットフォーム</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美しい山形・最上川フォーラム</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東北公益文科大学・地域共創センター</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とびしま未来研究所</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海と日本プロジェクト</a:t>
                      </a:r>
                      <a:r>
                        <a:rPr kumimoji="1" lang="en-US" altLang="ja-JP" sz="1050" b="0" dirty="0">
                          <a:solidFill>
                            <a:schemeClr val="tx1"/>
                          </a:solidFill>
                          <a:latin typeface="+mn-ea"/>
                          <a:ea typeface="+mn-ea"/>
                        </a:rPr>
                        <a:t>in</a:t>
                      </a:r>
                      <a:r>
                        <a:rPr kumimoji="1" lang="ja-JP" altLang="en-US" sz="1050" b="0" dirty="0">
                          <a:solidFill>
                            <a:schemeClr val="tx1"/>
                          </a:solidFill>
                          <a:latin typeface="+mn-ea"/>
                          <a:ea typeface="+mn-ea"/>
                        </a:rPr>
                        <a:t>山形実行委員会</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l"/>
                      <a:r>
                        <a:rPr kumimoji="1" lang="ja-JP" altLang="en-US" sz="1050" b="1" dirty="0">
                          <a:solidFill>
                            <a:schemeClr val="tx1"/>
                          </a:solidFill>
                          <a:latin typeface="+mn-ea"/>
                          <a:ea typeface="+mn-ea"/>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latin typeface="+mn-ea"/>
                          <a:ea typeface="+mn-ea"/>
                        </a:rPr>
                        <a:t>NPO</a:t>
                      </a:r>
                      <a:r>
                        <a:rPr kumimoji="1" lang="ja-JP" altLang="en-US" sz="1050" b="0" dirty="0">
                          <a:solidFill>
                            <a:schemeClr val="tx1"/>
                          </a:solidFill>
                          <a:latin typeface="+mn-ea"/>
                          <a:ea typeface="+mn-ea"/>
                        </a:rPr>
                        <a:t>法人パートナーシップオフィス</a:t>
                      </a:r>
                      <a:endParaRPr kumimoji="1" lang="en-US" altLang="ja-JP" sz="1050" b="0" dirty="0">
                        <a:solidFill>
                          <a:schemeClr val="tx1"/>
                        </a:solidFill>
                        <a:latin typeface="+mn-ea"/>
                        <a:ea typeface="+mn-ea"/>
                      </a:endParaRPr>
                    </a:p>
                    <a:p>
                      <a:pPr algn="l"/>
                      <a:r>
                        <a:rPr kumimoji="1" lang="ja-JP" altLang="en-US" sz="1050" b="0" dirty="0">
                          <a:solidFill>
                            <a:schemeClr val="tx1"/>
                          </a:solidFill>
                          <a:latin typeface="+mn-ea"/>
                          <a:ea typeface="+mn-ea"/>
                        </a:rPr>
                        <a:t>認定</a:t>
                      </a:r>
                      <a:r>
                        <a:rPr kumimoji="1" lang="en-US" altLang="ja-JP" sz="1050" b="0" dirty="0">
                          <a:solidFill>
                            <a:schemeClr val="tx1"/>
                          </a:solidFill>
                          <a:latin typeface="+mn-ea"/>
                          <a:ea typeface="+mn-ea"/>
                        </a:rPr>
                        <a:t>NPO</a:t>
                      </a:r>
                      <a:r>
                        <a:rPr kumimoji="1" lang="ja-JP" altLang="en-US" sz="1050" b="0" dirty="0">
                          <a:solidFill>
                            <a:schemeClr val="tx1"/>
                          </a:solidFill>
                          <a:latin typeface="+mn-ea"/>
                          <a:ea typeface="+mn-ea"/>
                        </a:rPr>
                        <a:t>法人山形国際ドキュメンタリー映画祭</a:t>
                      </a:r>
                      <a:endParaRPr kumimoji="1" lang="en-US" altLang="ja-JP" sz="105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6860">
                <a:tc>
                  <a:txBody>
                    <a:bodyPr/>
                    <a:lstStyle/>
                    <a:p>
                      <a:pPr algn="l"/>
                      <a:r>
                        <a:rPr kumimoji="1" lang="ja-JP" altLang="en-US" sz="1050" b="1" dirty="0">
                          <a:solidFill>
                            <a:schemeClr val="tx1"/>
                          </a:solidFill>
                          <a:latin typeface="+mn-ea"/>
                          <a:ea typeface="+mn-ea"/>
                        </a:rPr>
                        <a:t>後援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山形県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114174"/>
                  </a:ext>
                </a:extLst>
              </a:tr>
              <a:tr h="616043">
                <a:tc>
                  <a:txBody>
                    <a:bodyPr/>
                    <a:lstStyle/>
                    <a:p>
                      <a:pPr algn="l"/>
                      <a:r>
                        <a:rPr kumimoji="1" lang="ja-JP" altLang="en-US" sz="1050" b="1" dirty="0">
                          <a:solidFill>
                            <a:schemeClr val="tx1"/>
                          </a:solidFill>
                          <a:latin typeface="+mn-ea"/>
                          <a:ea typeface="+mn-ea"/>
                        </a:rPr>
                        <a:t>事業目標</a:t>
                      </a:r>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en-US" altLang="ja-JP" sz="1050" b="1" dirty="0">
                        <a:solidFill>
                          <a:schemeClr val="tx1"/>
                        </a:solidFill>
                        <a:latin typeface="+mn-ea"/>
                        <a:ea typeface="+mn-ea"/>
                      </a:endParaRPr>
                    </a:p>
                    <a:p>
                      <a:pPr algn="l"/>
                      <a:endParaRPr kumimoji="1" lang="ja-JP" altLang="en-US"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en-US" altLang="ja-JP" sz="1050" b="0" u="none" kern="1200" dirty="0">
                          <a:solidFill>
                            <a:schemeClr val="tx1"/>
                          </a:solidFill>
                          <a:latin typeface="+mn-ea"/>
                          <a:ea typeface="+mn-ea"/>
                          <a:cs typeface="+mn-cs"/>
                        </a:rPr>
                        <a:t>1</a:t>
                      </a:r>
                      <a:r>
                        <a:rPr kumimoji="1" lang="ja-JP" altLang="ja-JP" sz="1050" b="0" u="none" kern="1200" dirty="0">
                          <a:solidFill>
                            <a:schemeClr val="tx1"/>
                          </a:solidFill>
                          <a:latin typeface="+mn-ea"/>
                          <a:ea typeface="+mn-ea"/>
                          <a:cs typeface="+mn-cs"/>
                        </a:rPr>
                        <a:t>．</a:t>
                      </a:r>
                      <a:r>
                        <a:rPr kumimoji="1" lang="ja-JP" altLang="en-US" sz="1050" b="0" u="none" kern="1200" dirty="0">
                          <a:solidFill>
                            <a:schemeClr val="tx1"/>
                          </a:solidFill>
                          <a:latin typeface="+mn-ea"/>
                          <a:ea typeface="+mn-ea"/>
                          <a:cs typeface="+mn-cs"/>
                        </a:rPr>
                        <a:t>ドキュメンタリー映画の上映会</a:t>
                      </a:r>
                      <a:endParaRPr kumimoji="1" lang="ja-JP"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　　・参加者にマイクロプラスチックが海に及ぼす影響を知ってもらい、ごみ拾　　　　いの本質と必要性を理解してもらう。</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　　・映画で海ごみに関する意識を高めたうえで、海外の事例と専門家による解説によってさらに理解を深めていく。</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２．トークセッションとシンポジウム</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　　・賛同企業。団体の活動報告、それに対する教授たちからの評論、見解、アドバイスを行う。</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　　・一般参加者からの意見や疑問を述べてもらい、意見交換する。</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486916"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1</a:t>
            </a:r>
            <a:r>
              <a:rPr lang="ja-JP" altLang="en-US" sz="1300" b="1" dirty="0">
                <a:solidFill>
                  <a:schemeClr val="tx1">
                    <a:lumMod val="95000"/>
                    <a:lumOff val="5000"/>
                  </a:schemeClr>
                </a:solidFill>
              </a:rPr>
              <a:t>）　オリジナルイベント開催概要</a:t>
            </a:r>
            <a:endParaRPr lang="en-US" altLang="ja-JP" sz="1300" b="1" dirty="0">
              <a:solidFill>
                <a:schemeClr val="tx1">
                  <a:lumMod val="95000"/>
                  <a:lumOff val="5000"/>
                </a:schemeClr>
              </a:solidFill>
            </a:endParaRPr>
          </a:p>
        </p:txBody>
      </p:sp>
    </p:spTree>
    <p:extLst>
      <p:ext uri="{BB962C8B-B14F-4D97-AF65-F5344CB8AC3E}">
        <p14:creationId xmlns:p14="http://schemas.microsoft.com/office/powerpoint/2010/main" val="312711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86916"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2</a:t>
            </a:r>
            <a:r>
              <a:rPr lang="ja-JP" altLang="en-US" sz="1300" b="1" dirty="0">
                <a:solidFill>
                  <a:schemeClr val="tx1">
                    <a:lumMod val="95000"/>
                    <a:lumOff val="5000"/>
                  </a:schemeClr>
                </a:solidFill>
              </a:rPr>
              <a:t>）　イベント詳細</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500184137"/>
              </p:ext>
            </p:extLst>
          </p:nvPr>
        </p:nvGraphicFramePr>
        <p:xfrm>
          <a:off x="548680" y="1568624"/>
          <a:ext cx="5832648" cy="68122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5759879">
                <a:tc>
                  <a:txBody>
                    <a:bodyPr/>
                    <a:lstStyle/>
                    <a:p>
                      <a:pPr algn="l"/>
                      <a:r>
                        <a:rPr kumimoji="1" lang="ja-JP" altLang="en-US" sz="1050" b="0" u="none" dirty="0">
                          <a:solidFill>
                            <a:schemeClr val="tx1"/>
                          </a:solidFill>
                          <a:latin typeface="+mn-ea"/>
                          <a:ea typeface="+mn-ea"/>
                        </a:rPr>
                        <a:t>イベント詳細</a:t>
                      </a:r>
                      <a:endParaRPr kumimoji="1" lang="en-US" altLang="ja-JP" sz="1050" b="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en-US" altLang="ja-JP" sz="1050" b="1" u="none" kern="1200" dirty="0">
                          <a:solidFill>
                            <a:schemeClr val="tx1"/>
                          </a:solidFill>
                          <a:latin typeface="+mn-ea"/>
                          <a:ea typeface="+mn-ea"/>
                          <a:cs typeface="+mn-cs"/>
                        </a:rPr>
                        <a:t>1</a:t>
                      </a:r>
                      <a:r>
                        <a:rPr kumimoji="1" lang="ja-JP" altLang="ja-JP" sz="1050" b="1" u="none" kern="1200" dirty="0">
                          <a:solidFill>
                            <a:schemeClr val="tx1"/>
                          </a:solidFill>
                          <a:latin typeface="+mn-ea"/>
                          <a:ea typeface="+mn-ea"/>
                          <a:cs typeface="+mn-cs"/>
                        </a:rPr>
                        <a:t>．</a:t>
                      </a:r>
                      <a:r>
                        <a:rPr kumimoji="1" lang="ja-JP" altLang="en-US" sz="1050" b="1" u="none" kern="1200" dirty="0">
                          <a:solidFill>
                            <a:schemeClr val="tx1"/>
                          </a:solidFill>
                          <a:latin typeface="+mn-ea"/>
                          <a:ea typeface="+mn-ea"/>
                          <a:cs typeface="+mn-cs"/>
                        </a:rPr>
                        <a:t>ドキュメンタリー映画 の上映会</a:t>
                      </a:r>
                      <a:endParaRPr kumimoji="1" lang="en-US" altLang="ja-JP" sz="1050" b="1"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(1)</a:t>
                      </a:r>
                      <a:r>
                        <a:rPr kumimoji="1" lang="ja-JP" altLang="ja-JP" sz="1050" b="0" u="none" kern="1200" dirty="0">
                          <a:solidFill>
                            <a:schemeClr val="tx1"/>
                          </a:solidFill>
                          <a:latin typeface="+mn-ea"/>
                          <a:ea typeface="+mn-ea"/>
                          <a:cs typeface="+mn-cs"/>
                        </a:rPr>
                        <a:t>時期：</a:t>
                      </a:r>
                      <a:r>
                        <a:rPr kumimoji="1" lang="en-US" altLang="ja-JP" sz="1050" b="0" u="none" kern="1200" dirty="0">
                          <a:solidFill>
                            <a:schemeClr val="tx1"/>
                          </a:solidFill>
                          <a:latin typeface="+mn-ea"/>
                          <a:ea typeface="+mn-ea"/>
                          <a:cs typeface="+mn-cs"/>
                        </a:rPr>
                        <a:t>2019</a:t>
                      </a:r>
                      <a:r>
                        <a:rPr kumimoji="1" lang="ja-JP" altLang="ja-JP" sz="1050" b="0" u="none" kern="1200" dirty="0">
                          <a:solidFill>
                            <a:schemeClr val="tx1"/>
                          </a:solidFill>
                          <a:latin typeface="+mn-ea"/>
                          <a:ea typeface="+mn-ea"/>
                          <a:cs typeface="+mn-cs"/>
                        </a:rPr>
                        <a:t>年</a:t>
                      </a:r>
                      <a:r>
                        <a:rPr kumimoji="1" lang="en-US" altLang="ja-JP" sz="1050" b="0" u="none" kern="1200" dirty="0">
                          <a:solidFill>
                            <a:schemeClr val="tx1"/>
                          </a:solidFill>
                          <a:latin typeface="+mn-ea"/>
                          <a:ea typeface="+mn-ea"/>
                          <a:cs typeface="+mn-cs"/>
                        </a:rPr>
                        <a:t>7</a:t>
                      </a:r>
                      <a:r>
                        <a:rPr kumimoji="1" lang="ja-JP" altLang="ja-JP" sz="1050" b="0" u="none" kern="1200" dirty="0">
                          <a:solidFill>
                            <a:schemeClr val="tx1"/>
                          </a:solidFill>
                          <a:latin typeface="+mn-ea"/>
                          <a:ea typeface="+mn-ea"/>
                          <a:cs typeface="+mn-cs"/>
                        </a:rPr>
                        <a:t>月</a:t>
                      </a:r>
                      <a:r>
                        <a:rPr kumimoji="1" lang="en-US" altLang="ja-JP" sz="1050" b="0" u="none" kern="1200" dirty="0">
                          <a:solidFill>
                            <a:schemeClr val="tx1"/>
                          </a:solidFill>
                          <a:latin typeface="+mn-ea"/>
                          <a:ea typeface="+mn-ea"/>
                          <a:cs typeface="+mn-cs"/>
                        </a:rPr>
                        <a:t>12</a:t>
                      </a:r>
                      <a:r>
                        <a:rPr kumimoji="1" lang="ja-JP" altLang="ja-JP" sz="1050" b="0" u="none" kern="1200" dirty="0">
                          <a:solidFill>
                            <a:schemeClr val="tx1"/>
                          </a:solidFill>
                          <a:latin typeface="+mn-ea"/>
                          <a:ea typeface="+mn-ea"/>
                          <a:cs typeface="+mn-cs"/>
                        </a:rPr>
                        <a:t>日</a:t>
                      </a:r>
                      <a:r>
                        <a:rPr kumimoji="1" lang="ja-JP" altLang="en-US" sz="1050" b="0" u="none" kern="1200" dirty="0">
                          <a:solidFill>
                            <a:schemeClr val="tx1"/>
                          </a:solidFill>
                          <a:latin typeface="+mn-ea"/>
                          <a:ea typeface="+mn-ea"/>
                          <a:cs typeface="+mn-cs"/>
                        </a:rPr>
                        <a:t>（金）　</a:t>
                      </a:r>
                      <a:r>
                        <a:rPr kumimoji="1" lang="en-US" altLang="ja-JP" sz="1050" b="0" u="none" kern="1200" dirty="0">
                          <a:solidFill>
                            <a:schemeClr val="tx1"/>
                          </a:solidFill>
                          <a:latin typeface="+mn-ea"/>
                          <a:ea typeface="+mn-ea"/>
                          <a:cs typeface="+mn-cs"/>
                        </a:rPr>
                        <a:t>13</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10</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14</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10</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(2)</a:t>
                      </a:r>
                      <a:r>
                        <a:rPr kumimoji="1" lang="ja-JP" altLang="ja-JP" sz="1050" b="0" u="none" kern="1200" dirty="0">
                          <a:solidFill>
                            <a:schemeClr val="tx1"/>
                          </a:solidFill>
                          <a:latin typeface="+mn-ea"/>
                          <a:ea typeface="+mn-ea"/>
                          <a:cs typeface="+mn-cs"/>
                        </a:rPr>
                        <a:t>場所：</a:t>
                      </a:r>
                      <a:r>
                        <a:rPr kumimoji="1" lang="ja-JP" altLang="en-US" sz="1050" b="0" u="none" kern="1200" dirty="0">
                          <a:solidFill>
                            <a:schemeClr val="tx1"/>
                          </a:solidFill>
                          <a:latin typeface="+mn-ea"/>
                          <a:ea typeface="+mn-ea"/>
                          <a:cs typeface="+mn-cs"/>
                        </a:rPr>
                        <a:t>東北公益文科大学　公益ホール</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(3)</a:t>
                      </a:r>
                      <a:r>
                        <a:rPr kumimoji="1" lang="ja-JP" altLang="ja-JP" sz="1050" b="0" u="none" kern="1200" dirty="0">
                          <a:solidFill>
                            <a:schemeClr val="tx1"/>
                          </a:solidFill>
                          <a:latin typeface="+mn-ea"/>
                          <a:ea typeface="+mn-ea"/>
                          <a:cs typeface="+mn-cs"/>
                        </a:rPr>
                        <a:t>参加者：</a:t>
                      </a:r>
                      <a:r>
                        <a:rPr kumimoji="1" lang="en-US" altLang="ja-JP" sz="1050" b="0" u="none" kern="1200" dirty="0">
                          <a:solidFill>
                            <a:schemeClr val="tx1"/>
                          </a:solidFill>
                          <a:latin typeface="+mn-ea"/>
                          <a:ea typeface="+mn-ea"/>
                          <a:cs typeface="+mn-cs"/>
                        </a:rPr>
                        <a:t>406</a:t>
                      </a:r>
                      <a:r>
                        <a:rPr kumimoji="1" lang="ja-JP" altLang="ja-JP" sz="1050" b="0" u="none" kern="1200" dirty="0">
                          <a:solidFill>
                            <a:schemeClr val="tx1"/>
                          </a:solidFill>
                          <a:latin typeface="+mn-ea"/>
                          <a:ea typeface="+mn-ea"/>
                          <a:cs typeface="+mn-cs"/>
                        </a:rPr>
                        <a:t>名（</a:t>
                      </a:r>
                      <a:r>
                        <a:rPr kumimoji="1" lang="ja-JP" altLang="en-US" sz="1050" b="0" u="none" kern="1200" dirty="0">
                          <a:solidFill>
                            <a:schemeClr val="tx1"/>
                          </a:solidFill>
                          <a:latin typeface="+mn-ea"/>
                          <a:ea typeface="+mn-ea"/>
                          <a:cs typeface="+mn-cs"/>
                        </a:rPr>
                        <a:t>大学生、一般合わせて）</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(4)</a:t>
                      </a:r>
                      <a:r>
                        <a:rPr kumimoji="1" lang="ja-JP" altLang="ja-JP" sz="1050" b="0" u="none" kern="1200" dirty="0">
                          <a:solidFill>
                            <a:schemeClr val="tx1"/>
                          </a:solidFill>
                          <a:latin typeface="+mn-ea"/>
                          <a:ea typeface="+mn-ea"/>
                          <a:cs typeface="+mn-cs"/>
                        </a:rPr>
                        <a:t>内容：</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海に漂うプラスチックごみの</a:t>
                      </a:r>
                      <a:r>
                        <a:rPr kumimoji="1" lang="en-US" altLang="ja-JP" sz="1050" b="0" u="none" kern="1200" dirty="0">
                          <a:solidFill>
                            <a:schemeClr val="tx1"/>
                          </a:solidFill>
                          <a:latin typeface="+mn-ea"/>
                          <a:ea typeface="+mn-ea"/>
                          <a:cs typeface="+mn-cs"/>
                        </a:rPr>
                        <a:t>99</a:t>
                      </a:r>
                      <a:r>
                        <a:rPr kumimoji="1" lang="ja-JP" altLang="en-US" sz="1050" b="0" u="none" kern="1200" dirty="0">
                          <a:solidFill>
                            <a:schemeClr val="tx1"/>
                          </a:solidFill>
                          <a:latin typeface="+mn-ea"/>
                          <a:ea typeface="+mn-ea"/>
                          <a:cs typeface="+mn-cs"/>
                        </a:rPr>
                        <a:t>％は行方不明で、ほとんど目に見えないマイクロプラスチックになる。それらは新たな生態系「プラスチック生命圏」を形成し、食物連鎖に組み込まれ、それは人々の暮らしにどのように影響を与えるのか。</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海に漂うマイクロプラスチックごみに焦点を当てた、フランスのヴィンセント・ぺラジオ監督が描くドキュメンタリー映画「海ー消えたプラスチックの謎」を上映し、この映画を通してマイクロプラスチックが海に及ぼす影響や、ごみ拾いの必要性と理解を求める。</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県内企業、優良団体、自治体などおよそ</a:t>
                      </a:r>
                      <a:r>
                        <a:rPr kumimoji="1" lang="en-US" altLang="ja-JP" sz="1050" b="0" u="none" kern="1200" dirty="0">
                          <a:solidFill>
                            <a:schemeClr val="tx1"/>
                          </a:solidFill>
                          <a:latin typeface="+mn-ea"/>
                          <a:ea typeface="+mn-ea"/>
                          <a:cs typeface="+mn-cs"/>
                        </a:rPr>
                        <a:t>50</a:t>
                      </a:r>
                      <a:r>
                        <a:rPr kumimoji="1" lang="ja-JP" altLang="en-US" sz="1050" b="0" u="none" kern="1200" dirty="0">
                          <a:solidFill>
                            <a:schemeClr val="tx1"/>
                          </a:solidFill>
                          <a:latin typeface="+mn-ea"/>
                          <a:ea typeface="+mn-ea"/>
                          <a:cs typeface="+mn-cs"/>
                        </a:rPr>
                        <a:t>団体に募集チラシの作成と配布、声がけを行う。また、一般向けにスポット</a:t>
                      </a:r>
                      <a:r>
                        <a:rPr kumimoji="1" lang="en-US" altLang="ja-JP" sz="1050" b="0" u="none" kern="1200" dirty="0">
                          <a:solidFill>
                            <a:schemeClr val="tx1"/>
                          </a:solidFill>
                          <a:latin typeface="+mn-ea"/>
                          <a:ea typeface="+mn-ea"/>
                          <a:cs typeface="+mn-cs"/>
                        </a:rPr>
                        <a:t>CM</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SNS</a:t>
                      </a:r>
                      <a:r>
                        <a:rPr kumimoji="1" lang="ja-JP" altLang="en-US" sz="1050" b="0" u="none" kern="1200" dirty="0">
                          <a:solidFill>
                            <a:schemeClr val="tx1"/>
                          </a:solidFill>
                          <a:latin typeface="+mn-ea"/>
                          <a:ea typeface="+mn-ea"/>
                          <a:cs typeface="+mn-cs"/>
                        </a:rPr>
                        <a:t>などで告知を行う。</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県内市町村の環境関係者も多く出席して頂いた。</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参加者からは、釣った魚の体内からプラスチックごみが検出されている映像を見て、驚きの声が上がると同時に、他人ごとではないと実感してもらえた。</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endParaRPr kumimoji="1" lang="ja-JP" altLang="ja-JP" sz="1050" b="0" u="none" kern="1200" dirty="0">
                        <a:solidFill>
                          <a:schemeClr val="tx1"/>
                        </a:solidFill>
                        <a:latin typeface="+mn-ea"/>
                        <a:ea typeface="+mn-ea"/>
                        <a:cs typeface="+mn-cs"/>
                      </a:endParaRPr>
                    </a:p>
                    <a:p>
                      <a:r>
                        <a:rPr kumimoji="1" lang="ja-JP" altLang="ja-JP" sz="1050" b="1" u="none" kern="1200" dirty="0">
                          <a:solidFill>
                            <a:schemeClr val="tx1"/>
                          </a:solidFill>
                          <a:latin typeface="+mn-ea"/>
                          <a:ea typeface="+mn-ea"/>
                          <a:cs typeface="+mn-cs"/>
                        </a:rPr>
                        <a:t>２</a:t>
                      </a:r>
                      <a:r>
                        <a:rPr kumimoji="1" lang="en-US" altLang="ja-JP" sz="1050" b="1" u="none" kern="1200" dirty="0">
                          <a:solidFill>
                            <a:schemeClr val="tx1"/>
                          </a:solidFill>
                          <a:latin typeface="+mn-ea"/>
                          <a:ea typeface="+mn-ea"/>
                          <a:cs typeface="+mn-cs"/>
                        </a:rPr>
                        <a:t>. </a:t>
                      </a:r>
                      <a:r>
                        <a:rPr kumimoji="1" lang="ja-JP" altLang="en-US" sz="1050" b="1" u="none" kern="1200" dirty="0">
                          <a:solidFill>
                            <a:schemeClr val="tx1"/>
                          </a:solidFill>
                          <a:latin typeface="+mn-ea"/>
                          <a:ea typeface="+mn-ea"/>
                          <a:cs typeface="+mn-cs"/>
                        </a:rPr>
                        <a:t>山形県の海洋ごみ有識者によるトークセッションとシンポジウム</a:t>
                      </a:r>
                      <a:endParaRPr kumimoji="1" lang="ja-JP" altLang="ja-JP" sz="1050" b="1" u="none"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u="none" kern="1200" dirty="0">
                          <a:solidFill>
                            <a:schemeClr val="tx1"/>
                          </a:solidFill>
                          <a:latin typeface="+mn-ea"/>
                          <a:ea typeface="+mn-ea"/>
                          <a:cs typeface="+mn-cs"/>
                        </a:rPr>
                        <a:t>(1)</a:t>
                      </a:r>
                      <a:r>
                        <a:rPr kumimoji="1" lang="ja-JP" altLang="ja-JP" sz="1050" b="0" u="none" kern="1200" dirty="0">
                          <a:solidFill>
                            <a:schemeClr val="tx1"/>
                          </a:solidFill>
                          <a:latin typeface="+mn-ea"/>
                          <a:ea typeface="+mn-ea"/>
                          <a:cs typeface="+mn-cs"/>
                        </a:rPr>
                        <a:t>時期：</a:t>
                      </a:r>
                      <a:r>
                        <a:rPr kumimoji="1" lang="en-US" altLang="ja-JP" sz="1050" b="0" u="none" kern="1200" dirty="0">
                          <a:solidFill>
                            <a:schemeClr val="tx1"/>
                          </a:solidFill>
                          <a:latin typeface="+mn-ea"/>
                          <a:ea typeface="+mn-ea"/>
                          <a:cs typeface="+mn-cs"/>
                        </a:rPr>
                        <a:t>2019</a:t>
                      </a:r>
                      <a:r>
                        <a:rPr kumimoji="1" lang="ja-JP" altLang="ja-JP" sz="1050" b="0" u="none" kern="1200" dirty="0">
                          <a:solidFill>
                            <a:schemeClr val="tx1"/>
                          </a:solidFill>
                          <a:latin typeface="+mn-ea"/>
                          <a:ea typeface="+mn-ea"/>
                          <a:cs typeface="+mn-cs"/>
                        </a:rPr>
                        <a:t>年</a:t>
                      </a:r>
                      <a:r>
                        <a:rPr kumimoji="1" lang="en-US" altLang="ja-JP" sz="1050" b="0" u="none" kern="1200" dirty="0">
                          <a:solidFill>
                            <a:schemeClr val="tx1"/>
                          </a:solidFill>
                          <a:latin typeface="+mn-ea"/>
                          <a:ea typeface="+mn-ea"/>
                          <a:cs typeface="+mn-cs"/>
                        </a:rPr>
                        <a:t>7</a:t>
                      </a:r>
                      <a:r>
                        <a:rPr kumimoji="1" lang="ja-JP" altLang="ja-JP" sz="1050" b="0" u="none" kern="1200" dirty="0">
                          <a:solidFill>
                            <a:schemeClr val="tx1"/>
                          </a:solidFill>
                          <a:latin typeface="+mn-ea"/>
                          <a:ea typeface="+mn-ea"/>
                          <a:cs typeface="+mn-cs"/>
                        </a:rPr>
                        <a:t>月</a:t>
                      </a:r>
                      <a:r>
                        <a:rPr kumimoji="1" lang="en-US" altLang="ja-JP" sz="1050" b="0" u="none" kern="1200" dirty="0">
                          <a:solidFill>
                            <a:schemeClr val="tx1"/>
                          </a:solidFill>
                          <a:latin typeface="+mn-ea"/>
                          <a:ea typeface="+mn-ea"/>
                          <a:cs typeface="+mn-cs"/>
                        </a:rPr>
                        <a:t>12</a:t>
                      </a:r>
                      <a:r>
                        <a:rPr kumimoji="1" lang="ja-JP" altLang="ja-JP" sz="1050" b="0" u="none" kern="1200" dirty="0">
                          <a:solidFill>
                            <a:schemeClr val="tx1"/>
                          </a:solidFill>
                          <a:latin typeface="+mn-ea"/>
                          <a:ea typeface="+mn-ea"/>
                          <a:cs typeface="+mn-cs"/>
                        </a:rPr>
                        <a:t>日</a:t>
                      </a:r>
                      <a:r>
                        <a:rPr kumimoji="1" lang="ja-JP" altLang="en-US" sz="1050" b="0" u="none" kern="1200" dirty="0">
                          <a:solidFill>
                            <a:schemeClr val="tx1"/>
                          </a:solidFill>
                          <a:latin typeface="+mn-ea"/>
                          <a:ea typeface="+mn-ea"/>
                          <a:cs typeface="+mn-cs"/>
                        </a:rPr>
                        <a:t>（金）　</a:t>
                      </a:r>
                      <a:r>
                        <a:rPr kumimoji="1" lang="en-US" altLang="ja-JP" sz="1050" b="0" u="none" kern="1200" dirty="0">
                          <a:solidFill>
                            <a:schemeClr val="tx1"/>
                          </a:solidFill>
                          <a:latin typeface="+mn-ea"/>
                          <a:ea typeface="+mn-ea"/>
                          <a:cs typeface="+mn-cs"/>
                        </a:rPr>
                        <a:t>14</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20</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16</a:t>
                      </a:r>
                      <a:r>
                        <a:rPr kumimoji="1" lang="ja-JP" altLang="en-US" sz="1050" b="0" u="none" kern="1200" dirty="0">
                          <a:solidFill>
                            <a:schemeClr val="tx1"/>
                          </a:solidFill>
                          <a:latin typeface="+mn-ea"/>
                          <a:ea typeface="+mn-ea"/>
                          <a:cs typeface="+mn-cs"/>
                        </a:rPr>
                        <a:t>：</a:t>
                      </a:r>
                      <a:r>
                        <a:rPr kumimoji="1" lang="en-US" altLang="ja-JP" sz="1050" b="0" u="none" kern="1200" dirty="0">
                          <a:solidFill>
                            <a:schemeClr val="tx1"/>
                          </a:solidFill>
                          <a:latin typeface="+mn-ea"/>
                          <a:ea typeface="+mn-ea"/>
                          <a:cs typeface="+mn-cs"/>
                        </a:rPr>
                        <a:t>00</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(2)</a:t>
                      </a:r>
                      <a:r>
                        <a:rPr kumimoji="1" lang="ja-JP" altLang="ja-JP" sz="1050" b="0" u="none" kern="1200" dirty="0">
                          <a:solidFill>
                            <a:schemeClr val="tx1"/>
                          </a:solidFill>
                          <a:latin typeface="+mn-ea"/>
                          <a:ea typeface="+mn-ea"/>
                          <a:cs typeface="+mn-cs"/>
                        </a:rPr>
                        <a:t>場所：</a:t>
                      </a:r>
                      <a:r>
                        <a:rPr kumimoji="1" lang="ja-JP" altLang="en-US" sz="1050" b="0" u="none" kern="1200" dirty="0">
                          <a:solidFill>
                            <a:schemeClr val="tx1"/>
                          </a:solidFill>
                          <a:latin typeface="+mn-ea"/>
                          <a:ea typeface="+mn-ea"/>
                          <a:cs typeface="+mn-cs"/>
                        </a:rPr>
                        <a:t>東北公益文科大学　公益ホール</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(3)</a:t>
                      </a:r>
                      <a:r>
                        <a:rPr kumimoji="1" lang="ja-JP" altLang="ja-JP" sz="1050" b="0" u="none" kern="1200" dirty="0">
                          <a:solidFill>
                            <a:schemeClr val="tx1"/>
                          </a:solidFill>
                          <a:latin typeface="+mn-ea"/>
                          <a:ea typeface="+mn-ea"/>
                          <a:cs typeface="+mn-cs"/>
                        </a:rPr>
                        <a:t>参加者：</a:t>
                      </a:r>
                      <a:r>
                        <a:rPr kumimoji="1" lang="en-US" altLang="ja-JP" sz="1050" b="0" u="none" kern="1200" dirty="0">
                          <a:solidFill>
                            <a:schemeClr val="tx1"/>
                          </a:solidFill>
                          <a:latin typeface="+mn-ea"/>
                          <a:ea typeface="+mn-ea"/>
                          <a:cs typeface="+mn-cs"/>
                        </a:rPr>
                        <a:t>406</a:t>
                      </a:r>
                      <a:r>
                        <a:rPr kumimoji="1" lang="ja-JP" altLang="ja-JP" sz="1050" b="0" u="none" kern="1200" dirty="0">
                          <a:solidFill>
                            <a:schemeClr val="tx1"/>
                          </a:solidFill>
                          <a:latin typeface="+mn-ea"/>
                          <a:ea typeface="+mn-ea"/>
                          <a:cs typeface="+mn-cs"/>
                        </a:rPr>
                        <a:t>名（</a:t>
                      </a:r>
                      <a:r>
                        <a:rPr kumimoji="1" lang="ja-JP" altLang="en-US" sz="1050" b="0" u="none" kern="1200" dirty="0">
                          <a:solidFill>
                            <a:schemeClr val="tx1"/>
                          </a:solidFill>
                          <a:latin typeface="+mn-ea"/>
                          <a:ea typeface="+mn-ea"/>
                          <a:cs typeface="+mn-cs"/>
                        </a:rPr>
                        <a:t>大学生、一般合わせて）</a:t>
                      </a:r>
                      <a:endParaRPr kumimoji="1" lang="ja-JP" altLang="ja-JP" sz="1050" b="0" u="none" kern="1200" dirty="0">
                        <a:solidFill>
                          <a:schemeClr val="tx1"/>
                        </a:solidFill>
                        <a:latin typeface="+mn-ea"/>
                        <a:ea typeface="+mn-ea"/>
                        <a:cs typeface="+mn-cs"/>
                      </a:endParaRPr>
                    </a:p>
                    <a:p>
                      <a:r>
                        <a:rPr kumimoji="1" lang="en-US" altLang="ja-JP" sz="1050" b="0" u="none" kern="1200" dirty="0">
                          <a:solidFill>
                            <a:schemeClr val="tx1"/>
                          </a:solidFill>
                          <a:latin typeface="+mn-ea"/>
                          <a:ea typeface="+mn-ea"/>
                          <a:cs typeface="+mn-cs"/>
                        </a:rPr>
                        <a:t>(4)</a:t>
                      </a:r>
                      <a:r>
                        <a:rPr kumimoji="1" lang="ja-JP" altLang="ja-JP" sz="1050" b="0" u="none" kern="1200" dirty="0">
                          <a:solidFill>
                            <a:schemeClr val="tx1"/>
                          </a:solidFill>
                          <a:latin typeface="+mn-ea"/>
                          <a:ea typeface="+mn-ea"/>
                          <a:cs typeface="+mn-cs"/>
                        </a:rPr>
                        <a:t>内容：</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東北公益文科大学の呉教授ら県内の海ごみ有識者から海外の動向、国や県の方策など最新の海ごみ事情を発表。山形県の海ごみの現状と民間企業・団体・学生の活動を報告。それに対する見解や質疑応答により、一般参加者と活動団体との情報共有を行い、今後の活動の質の向上を目指す。</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参加者からはゴミ拾い・セミナー等の活動への参加の仕方が分からない、</a:t>
                      </a:r>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プラスチックごみという存在自体を無くす方向にする、などの意見が挙がり盛り上がりを見せていた。</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r>
                        <a:rPr kumimoji="1" lang="ja-JP" altLang="en-US" sz="1050" b="0" u="none" kern="1200" dirty="0">
                          <a:solidFill>
                            <a:schemeClr val="tx1"/>
                          </a:solidFill>
                          <a:latin typeface="+mn-ea"/>
                          <a:ea typeface="+mn-ea"/>
                          <a:cs typeface="+mn-cs"/>
                        </a:rPr>
                        <a:t>この場で出された意見等をどのように活かし、県内のごみを削減し活動を広げていくかが課題となってくる。</a:t>
                      </a:r>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endParaRPr kumimoji="1" lang="en-US" altLang="ja-JP" sz="1050" b="0" u="none" kern="1200" dirty="0">
                        <a:solidFill>
                          <a:schemeClr val="tx1"/>
                        </a:solidFill>
                        <a:latin typeface="+mn-ea"/>
                        <a:ea typeface="+mn-ea"/>
                        <a:cs typeface="+mn-cs"/>
                      </a:endParaRPr>
                    </a:p>
                    <a:p>
                      <a:endParaRPr kumimoji="1" lang="ja-JP" altLang="ja-JP" sz="1050" b="0" u="none" kern="1200" dirty="0">
                        <a:solidFill>
                          <a:schemeClr val="tx1"/>
                        </a:solidFill>
                        <a:latin typeface="+mn-ea"/>
                        <a:ea typeface="+mn-ea"/>
                        <a:cs typeface="+mn-cs"/>
                      </a:endParaRPr>
                    </a:p>
                    <a:p>
                      <a:pPr algn="l"/>
                      <a:endParaRPr kumimoji="1" lang="ja-JP" altLang="en-US" sz="1050" b="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711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4E40A4CE-59BA-4F1A-9DD6-9C277DBDF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770" y="2069289"/>
            <a:ext cx="3191174" cy="2152357"/>
          </a:xfrm>
          <a:prstGeom prst="rect">
            <a:avLst/>
          </a:prstGeom>
        </p:spPr>
      </p:pic>
      <p:sp>
        <p:nvSpPr>
          <p:cNvPr id="5" name="タイトル 1"/>
          <p:cNvSpPr txBox="1">
            <a:spLocks/>
          </p:cNvSpPr>
          <p:nvPr/>
        </p:nvSpPr>
        <p:spPr>
          <a:xfrm>
            <a:off x="486916"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3</a:t>
            </a:r>
            <a:r>
              <a:rPr lang="ja-JP" altLang="en-US" sz="1300" b="1" dirty="0">
                <a:solidFill>
                  <a:schemeClr val="tx1">
                    <a:lumMod val="95000"/>
                    <a:lumOff val="5000"/>
                  </a:schemeClr>
                </a:solidFill>
              </a:rPr>
              <a:t>）　イベント写真</a:t>
            </a:r>
            <a:endParaRPr lang="en-US" altLang="ja-JP" sz="1300" b="1" dirty="0">
              <a:solidFill>
                <a:schemeClr val="tx1">
                  <a:lumMod val="95000"/>
                  <a:lumOff val="5000"/>
                </a:schemeClr>
              </a:solidFill>
            </a:endParaRPr>
          </a:p>
        </p:txBody>
      </p:sp>
      <p:sp>
        <p:nvSpPr>
          <p:cNvPr id="7" name="正方形/長方形 6"/>
          <p:cNvSpPr/>
          <p:nvPr/>
        </p:nvSpPr>
        <p:spPr>
          <a:xfrm>
            <a:off x="486916" y="1428654"/>
            <a:ext cx="3429000" cy="253916"/>
          </a:xfrm>
          <a:prstGeom prst="rect">
            <a:avLst/>
          </a:prstGeom>
        </p:spPr>
        <p:txBody>
          <a:bodyPr>
            <a:spAutoFit/>
          </a:bodyPr>
          <a:lstStyle/>
          <a:p>
            <a:r>
              <a:rPr lang="en-US" altLang="ja-JP" sz="1050" dirty="0">
                <a:latin typeface="+mn-ea"/>
              </a:rPr>
              <a:t>※</a:t>
            </a:r>
            <a:r>
              <a:rPr lang="ja-JP" altLang="en-US" sz="1050" dirty="0">
                <a:latin typeface="+mn-ea"/>
              </a:rPr>
              <a:t>上映中は撮影禁止の為、画像無し</a:t>
            </a:r>
            <a:endParaRPr lang="ja-JP" altLang="en-US" sz="1050" dirty="0"/>
          </a:p>
        </p:txBody>
      </p:sp>
      <p:sp>
        <p:nvSpPr>
          <p:cNvPr id="10" name="正方形/長方形 9"/>
          <p:cNvSpPr/>
          <p:nvPr/>
        </p:nvSpPr>
        <p:spPr>
          <a:xfrm>
            <a:off x="557488" y="1732256"/>
            <a:ext cx="3429000" cy="253916"/>
          </a:xfrm>
          <a:prstGeom prst="rect">
            <a:avLst/>
          </a:prstGeom>
        </p:spPr>
        <p:txBody>
          <a:bodyPr>
            <a:spAutoFit/>
          </a:bodyPr>
          <a:lstStyle/>
          <a:p>
            <a:r>
              <a:rPr lang="ja-JP" altLang="en-US" sz="1050" dirty="0">
                <a:latin typeface="+mn-ea"/>
              </a:rPr>
              <a:t>県内の海ごみ有識者によるトークセッション</a:t>
            </a:r>
            <a:endParaRPr lang="ja-JP" altLang="en-US" sz="1050" dirty="0"/>
          </a:p>
        </p:txBody>
      </p:sp>
      <p:pic>
        <p:nvPicPr>
          <p:cNvPr id="3" name="図 2">
            <a:extLst>
              <a:ext uri="{FF2B5EF4-FFF2-40B4-BE49-F238E27FC236}">
                <a16:creationId xmlns:a16="http://schemas.microsoft.com/office/drawing/2014/main" id="{8A4CCC6E-DFF0-4256-8043-7FB990230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44" y="2089596"/>
            <a:ext cx="3196483" cy="2132050"/>
          </a:xfrm>
          <a:prstGeom prst="rect">
            <a:avLst/>
          </a:prstGeom>
        </p:spPr>
      </p:pic>
      <p:pic>
        <p:nvPicPr>
          <p:cNvPr id="24" name="図 23">
            <a:extLst>
              <a:ext uri="{FF2B5EF4-FFF2-40B4-BE49-F238E27FC236}">
                <a16:creationId xmlns:a16="http://schemas.microsoft.com/office/drawing/2014/main" id="{08E3428F-65AF-4BB4-809E-158735B3F8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709" y="4604765"/>
            <a:ext cx="3193902" cy="2159179"/>
          </a:xfrm>
          <a:prstGeom prst="rect">
            <a:avLst/>
          </a:prstGeom>
        </p:spPr>
      </p:pic>
      <p:pic>
        <p:nvPicPr>
          <p:cNvPr id="6" name="図 5">
            <a:extLst>
              <a:ext uri="{FF2B5EF4-FFF2-40B4-BE49-F238E27FC236}">
                <a16:creationId xmlns:a16="http://schemas.microsoft.com/office/drawing/2014/main" id="{91C3C4CA-45CF-428A-A40E-09D1618BF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3633" y="4604765"/>
            <a:ext cx="3193902" cy="2113044"/>
          </a:xfrm>
          <a:prstGeom prst="rect">
            <a:avLst/>
          </a:prstGeom>
        </p:spPr>
      </p:pic>
      <p:pic>
        <p:nvPicPr>
          <p:cNvPr id="9" name="図 8">
            <a:extLst>
              <a:ext uri="{FF2B5EF4-FFF2-40B4-BE49-F238E27FC236}">
                <a16:creationId xmlns:a16="http://schemas.microsoft.com/office/drawing/2014/main" id="{4E0D6A6D-3BB2-4CDD-B49E-A4AA82044A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657" y="7221961"/>
            <a:ext cx="3193901" cy="2135272"/>
          </a:xfrm>
          <a:prstGeom prst="rect">
            <a:avLst/>
          </a:prstGeom>
        </p:spPr>
      </p:pic>
      <p:pic>
        <p:nvPicPr>
          <p:cNvPr id="28" name="図 27">
            <a:extLst>
              <a:ext uri="{FF2B5EF4-FFF2-40B4-BE49-F238E27FC236}">
                <a16:creationId xmlns:a16="http://schemas.microsoft.com/office/drawing/2014/main" id="{F83B5A05-425D-4D04-9977-9469B8F5B3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3633" y="7221961"/>
            <a:ext cx="3208068" cy="2135272"/>
          </a:xfrm>
          <a:prstGeom prst="rect">
            <a:avLst/>
          </a:prstGeom>
        </p:spPr>
      </p:pic>
    </p:spTree>
    <p:extLst>
      <p:ext uri="{BB962C8B-B14F-4D97-AF65-F5344CB8AC3E}">
        <p14:creationId xmlns:p14="http://schemas.microsoft.com/office/powerpoint/2010/main" val="312711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01172314"/>
              </p:ext>
            </p:extLst>
          </p:nvPr>
        </p:nvGraphicFramePr>
        <p:xfrm>
          <a:off x="548680" y="1640632"/>
          <a:ext cx="5832648" cy="7988384"/>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3096344">
                <a:tc>
                  <a:txBody>
                    <a:bodyPr/>
                    <a:lstStyle/>
                    <a:p>
                      <a:pPr algn="l"/>
                      <a:r>
                        <a:rPr kumimoji="1" lang="ja-JP" altLang="en-US" sz="1050" b="1" dirty="0">
                          <a:solidFill>
                            <a:schemeClr val="tx1"/>
                          </a:solidFill>
                          <a:latin typeface="+mn-ea"/>
                          <a:ea typeface="+mn-ea"/>
                        </a:rPr>
                        <a:t>配布物</a:t>
                      </a:r>
                      <a:endParaRPr kumimoji="1" lang="en-US" altLang="ja-JP" sz="105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latin typeface="+mn-ea"/>
                          <a:ea typeface="+mn-ea"/>
                        </a:rPr>
                        <a:t>①募集チラシ</a:t>
                      </a:r>
                      <a:r>
                        <a:rPr kumimoji="1" lang="en-US" altLang="ja-JP" sz="1050" b="0" dirty="0">
                          <a:solidFill>
                            <a:schemeClr val="tx1"/>
                          </a:solidFill>
                          <a:latin typeface="+mn-ea"/>
                          <a:ea typeface="+mn-ea"/>
                        </a:rPr>
                        <a:t>1</a:t>
                      </a:r>
                      <a:r>
                        <a:rPr kumimoji="1" lang="ja-JP" altLang="en-US" sz="1050" b="0" dirty="0">
                          <a:solidFill>
                            <a:schemeClr val="tx1"/>
                          </a:solidFill>
                          <a:latin typeface="+mn-ea"/>
                          <a:ea typeface="+mn-ea"/>
                        </a:rPr>
                        <a:t>万部</a:t>
                      </a:r>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pPr algn="l"/>
                      <a:endParaRPr kumimoji="1" lang="ja-JP" altLang="en-US"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709">
                <a:tc>
                  <a:txBody>
                    <a:bodyPr/>
                    <a:lstStyle/>
                    <a:p>
                      <a:pPr algn="l"/>
                      <a:r>
                        <a:rPr kumimoji="1" lang="ja-JP" altLang="en-US" sz="1050" b="1" dirty="0">
                          <a:solidFill>
                            <a:schemeClr val="tx1"/>
                          </a:solidFill>
                          <a:latin typeface="+mn-ea"/>
                          <a:ea typeface="+mn-ea"/>
                        </a:rPr>
                        <a:t>目標の達成状況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ja-JP" sz="1050" b="0" u="none" kern="1200" dirty="0">
                          <a:solidFill>
                            <a:schemeClr val="dk1"/>
                          </a:solidFill>
                          <a:latin typeface="+mn-ea"/>
                          <a:ea typeface="+mn-ea"/>
                          <a:cs typeface="+mn-cs"/>
                        </a:rPr>
                        <a:t>１の達成状況：</a:t>
                      </a:r>
                      <a:r>
                        <a:rPr kumimoji="1" lang="ja-JP" altLang="en-US" sz="1050" b="0" u="none" kern="1200" dirty="0">
                          <a:solidFill>
                            <a:schemeClr val="dk1"/>
                          </a:solidFill>
                          <a:latin typeface="+mn-ea"/>
                          <a:ea typeface="+mn-ea"/>
                          <a:cs typeface="+mn-cs"/>
                        </a:rPr>
                        <a:t>マイクロプラスチックがどのように生物と食物連鎖に組み込まれ、人間に影響を与えるのか、ドキュメンタリー映画を通して学べた。</a:t>
                      </a:r>
                      <a:endParaRPr kumimoji="1" lang="en-US" altLang="ja-JP" sz="1050" b="0" u="none" kern="1200" dirty="0">
                        <a:solidFill>
                          <a:schemeClr val="dk1"/>
                        </a:solidFill>
                        <a:latin typeface="+mn-ea"/>
                        <a:ea typeface="+mn-ea"/>
                        <a:cs typeface="+mn-cs"/>
                      </a:endParaRPr>
                    </a:p>
                    <a:p>
                      <a:r>
                        <a:rPr kumimoji="1" lang="ja-JP" altLang="en-US" sz="1050" b="0" u="none" kern="1200" dirty="0">
                          <a:solidFill>
                            <a:schemeClr val="dk1"/>
                          </a:solidFill>
                          <a:latin typeface="+mn-ea"/>
                          <a:ea typeface="+mn-ea"/>
                          <a:cs typeface="+mn-cs"/>
                        </a:rPr>
                        <a:t>また上映後の県内の海ごみ有識者による解説で、マイクロプラスチックの見本品と共にどこまで流れつくのか、県内ではどのようなごみの種類が多く被害が出ているかを知り、ごみ拾いの本質と必要性の理解が浸透した。</a:t>
                      </a:r>
                      <a:endParaRPr kumimoji="1" lang="en-US" altLang="ja-JP" sz="1050" b="0" u="none" kern="1200" dirty="0">
                        <a:solidFill>
                          <a:schemeClr val="dk1"/>
                        </a:solidFill>
                        <a:latin typeface="+mn-ea"/>
                        <a:ea typeface="+mn-ea"/>
                        <a:cs typeface="+mn-cs"/>
                      </a:endParaRPr>
                    </a:p>
                    <a:p>
                      <a:endParaRPr kumimoji="1" lang="ja-JP" altLang="ja-JP" sz="1050" b="0" u="none" kern="1200" dirty="0">
                        <a:solidFill>
                          <a:schemeClr val="dk1"/>
                        </a:solidFill>
                        <a:latin typeface="+mn-ea"/>
                        <a:ea typeface="+mn-ea"/>
                        <a:cs typeface="+mn-cs"/>
                      </a:endParaRPr>
                    </a:p>
                    <a:p>
                      <a:r>
                        <a:rPr kumimoji="1" lang="ja-JP" altLang="ja-JP" sz="1050" b="0" u="none" kern="1200" dirty="0">
                          <a:solidFill>
                            <a:schemeClr val="dk1"/>
                          </a:solidFill>
                          <a:latin typeface="+mn-ea"/>
                          <a:ea typeface="+mn-ea"/>
                          <a:cs typeface="+mn-cs"/>
                        </a:rPr>
                        <a:t>２の達成状況：</a:t>
                      </a:r>
                      <a:r>
                        <a:rPr kumimoji="1" lang="ja-JP" altLang="en-US" sz="1050" b="0" u="none" kern="1200" dirty="0">
                          <a:solidFill>
                            <a:schemeClr val="dk1"/>
                          </a:solidFill>
                          <a:latin typeface="+mn-ea"/>
                          <a:ea typeface="+mn-ea"/>
                          <a:cs typeface="+mn-cs"/>
                        </a:rPr>
                        <a:t>県内の賛同企業・団体からの活動報告を通して、山形県の海ごみの現状やそれに対する取り組みを知ってもらうことができた</a:t>
                      </a:r>
                      <a:r>
                        <a:rPr kumimoji="1" lang="ja-JP" altLang="ja-JP" sz="1050" b="0" u="none" kern="1200" dirty="0">
                          <a:solidFill>
                            <a:schemeClr val="dk1"/>
                          </a:solidFill>
                          <a:latin typeface="+mn-ea"/>
                          <a:ea typeface="+mn-ea"/>
                          <a:cs typeface="+mn-cs"/>
                        </a:rPr>
                        <a:t>。</a:t>
                      </a:r>
                      <a:endParaRPr kumimoji="1" lang="en-US" altLang="ja-JP" sz="1050" b="0" u="none" kern="1200" dirty="0">
                        <a:solidFill>
                          <a:schemeClr val="dk1"/>
                        </a:solidFill>
                        <a:latin typeface="+mn-ea"/>
                        <a:ea typeface="+mn-ea"/>
                        <a:cs typeface="+mn-cs"/>
                      </a:endParaRPr>
                    </a:p>
                    <a:p>
                      <a:r>
                        <a:rPr kumimoji="1" lang="ja-JP" altLang="en-US" sz="1050" b="0" u="none" kern="1200" dirty="0">
                          <a:solidFill>
                            <a:schemeClr val="dk1"/>
                          </a:solidFill>
                          <a:latin typeface="+mn-ea"/>
                          <a:ea typeface="+mn-ea"/>
                          <a:cs typeface="+mn-cs"/>
                        </a:rPr>
                        <a:t>また、その取り組みに対する教授陣からの見解・アドバイスや一般参加者との質疑応答により、活発なトークセッションを行うことができた。</a:t>
                      </a:r>
                      <a:endParaRPr kumimoji="1" lang="en-US" altLang="ja-JP" sz="1050" b="0" u="none" kern="1200" dirty="0">
                        <a:solidFill>
                          <a:schemeClr val="dk1"/>
                        </a:solidFill>
                        <a:latin typeface="+mn-ea"/>
                        <a:ea typeface="+mn-ea"/>
                        <a:cs typeface="+mn-cs"/>
                      </a:endParaRPr>
                    </a:p>
                    <a:p>
                      <a:pPr algn="l"/>
                      <a:endParaRPr kumimoji="1" lang="en-US" altLang="ja-JP" sz="1050" b="0" dirty="0">
                        <a:solidFill>
                          <a:schemeClr val="tx1"/>
                        </a:solidFill>
                        <a:latin typeface="+mn-ea"/>
                        <a:ea typeface="+mn-ea"/>
                      </a:endParaRPr>
                    </a:p>
                    <a:p>
                      <a:pPr algn="l"/>
                      <a:endParaRPr kumimoji="1" lang="en-US" altLang="ja-JP" sz="1050" b="0" dirty="0">
                        <a:solidFill>
                          <a:schemeClr val="tx1"/>
                        </a:solidFill>
                        <a:latin typeface="+mn-ea"/>
                        <a:ea typeface="+mn-ea"/>
                      </a:endParaRPr>
                    </a:p>
                    <a:p>
                      <a:r>
                        <a:rPr kumimoji="1" lang="ja-JP" altLang="ja-JP" sz="1050" b="1" kern="1200" dirty="0">
                          <a:solidFill>
                            <a:schemeClr val="dk1"/>
                          </a:solidFill>
                          <a:latin typeface="+mn-ea"/>
                          <a:ea typeface="+mn-ea"/>
                          <a:cs typeface="+mn-cs"/>
                        </a:rPr>
                        <a:t>事業実施によって得られた成果：</a:t>
                      </a:r>
                    </a:p>
                    <a:p>
                      <a:r>
                        <a:rPr kumimoji="1" lang="ja-JP" altLang="en-US" sz="1050" kern="1200" dirty="0">
                          <a:solidFill>
                            <a:schemeClr val="dk1"/>
                          </a:solidFill>
                          <a:latin typeface="+mn-ea"/>
                          <a:ea typeface="+mn-ea"/>
                          <a:cs typeface="+mn-cs"/>
                        </a:rPr>
                        <a:t>県内の沿岸部だけでなく内陸部からも参加者がいて、海ごみの問題と現状を内陸部の方にも知ってもらう機会にできた。</a:t>
                      </a:r>
                      <a:endParaRPr kumimoji="1" lang="en-US" altLang="ja-JP" sz="1050" kern="1200" dirty="0">
                        <a:solidFill>
                          <a:schemeClr val="dk1"/>
                        </a:solidFill>
                        <a:latin typeface="+mn-ea"/>
                        <a:ea typeface="+mn-ea"/>
                        <a:cs typeface="+mn-cs"/>
                      </a:endParaRPr>
                    </a:p>
                    <a:p>
                      <a:r>
                        <a:rPr kumimoji="1" lang="ja-JP" altLang="en-US" sz="1050" kern="1200" dirty="0">
                          <a:solidFill>
                            <a:schemeClr val="dk1"/>
                          </a:solidFill>
                          <a:latin typeface="+mn-ea"/>
                          <a:ea typeface="+mn-ea"/>
                          <a:cs typeface="+mn-cs"/>
                        </a:rPr>
                        <a:t>有識者からの写真や見本品を用いた説明により、海ごみ問題に対する関心と知識が深まり、解決への意識が高まった。</a:t>
                      </a:r>
                      <a:endParaRPr kumimoji="1" lang="en-US" altLang="ja-JP" sz="1050" kern="1200" dirty="0">
                        <a:solidFill>
                          <a:schemeClr val="dk1"/>
                        </a:solidFill>
                        <a:latin typeface="+mn-ea"/>
                        <a:ea typeface="+mn-ea"/>
                        <a:cs typeface="+mn-cs"/>
                      </a:endParaRPr>
                    </a:p>
                    <a:p>
                      <a:endParaRPr kumimoji="1" lang="ja-JP" altLang="ja-JP" sz="1050" kern="1200" dirty="0">
                        <a:solidFill>
                          <a:schemeClr val="dk1"/>
                        </a:solidFill>
                        <a:latin typeface="+mn-ea"/>
                        <a:ea typeface="+mn-ea"/>
                        <a:cs typeface="+mn-cs"/>
                      </a:endParaRPr>
                    </a:p>
                    <a:p>
                      <a:r>
                        <a:rPr kumimoji="1" lang="ja-JP" altLang="ja-JP" sz="1050" b="1" kern="1200" dirty="0">
                          <a:solidFill>
                            <a:schemeClr val="dk1"/>
                          </a:solidFill>
                          <a:latin typeface="+mn-ea"/>
                          <a:ea typeface="+mn-ea"/>
                          <a:cs typeface="+mn-cs"/>
                        </a:rPr>
                        <a:t>成功したこととその要因</a:t>
                      </a:r>
                      <a:r>
                        <a:rPr kumimoji="1" lang="ja-JP" altLang="ja-JP" sz="1050" b="1" u="none" kern="1200" dirty="0">
                          <a:solidFill>
                            <a:schemeClr val="dk1"/>
                          </a:solidFill>
                          <a:latin typeface="+mn-ea"/>
                          <a:ea typeface="+mn-ea"/>
                          <a:cs typeface="+mn-cs"/>
                        </a:rPr>
                        <a:t>：</a:t>
                      </a:r>
                    </a:p>
                    <a:p>
                      <a:r>
                        <a:rPr kumimoji="1" lang="ja-JP" altLang="en-US" sz="1050" u="none" kern="1200" dirty="0">
                          <a:solidFill>
                            <a:schemeClr val="dk1"/>
                          </a:solidFill>
                          <a:latin typeface="+mn-ea"/>
                          <a:ea typeface="+mn-ea"/>
                          <a:cs typeface="+mn-cs"/>
                        </a:rPr>
                        <a:t>海ごみ問題への有識者から具体的な話、写真や映像など用いて直接話を聞くことができ、他人事ではないということが実感できた。</a:t>
                      </a:r>
                      <a:endParaRPr kumimoji="1" lang="en-US" altLang="ja-JP" sz="1050" u="none" kern="1200" dirty="0">
                        <a:solidFill>
                          <a:schemeClr val="dk1"/>
                        </a:solidFill>
                        <a:latin typeface="+mn-ea"/>
                        <a:ea typeface="+mn-ea"/>
                        <a:cs typeface="+mn-cs"/>
                      </a:endParaRPr>
                    </a:p>
                    <a:p>
                      <a:endParaRPr kumimoji="1" lang="ja-JP" altLang="ja-JP" sz="1050" kern="1200" dirty="0">
                        <a:solidFill>
                          <a:schemeClr val="dk1"/>
                        </a:solidFill>
                        <a:latin typeface="+mn-ea"/>
                        <a:ea typeface="+mn-ea"/>
                        <a:cs typeface="+mn-cs"/>
                      </a:endParaRPr>
                    </a:p>
                    <a:p>
                      <a:r>
                        <a:rPr kumimoji="1" lang="ja-JP" altLang="ja-JP" sz="1050" b="1" kern="1200" dirty="0">
                          <a:solidFill>
                            <a:schemeClr val="dk1"/>
                          </a:solidFill>
                          <a:latin typeface="+mn-ea"/>
                          <a:ea typeface="+mn-ea"/>
                          <a:cs typeface="+mn-cs"/>
                        </a:rPr>
                        <a:t>失敗したこととその要因</a:t>
                      </a:r>
                      <a:r>
                        <a:rPr kumimoji="1" lang="ja-JP" altLang="ja-JP" sz="1050" b="1" u="none" kern="1200" dirty="0">
                          <a:solidFill>
                            <a:schemeClr val="dk1"/>
                          </a:solidFill>
                          <a:latin typeface="+mn-ea"/>
                          <a:ea typeface="+mn-ea"/>
                          <a:cs typeface="+mn-cs"/>
                        </a:rPr>
                        <a:t>：</a:t>
                      </a:r>
                      <a:endParaRPr kumimoji="1" lang="en-US" altLang="ja-JP" sz="1050" b="1" u="none" kern="1200" dirty="0">
                        <a:solidFill>
                          <a:schemeClr val="dk1"/>
                        </a:solidFill>
                        <a:latin typeface="+mn-ea"/>
                        <a:ea typeface="+mn-ea"/>
                        <a:cs typeface="+mn-cs"/>
                      </a:endParaRPr>
                    </a:p>
                    <a:p>
                      <a:r>
                        <a:rPr kumimoji="1" lang="ja-JP" altLang="en-US" sz="1050" u="none" kern="1200" dirty="0">
                          <a:solidFill>
                            <a:schemeClr val="dk1"/>
                          </a:solidFill>
                          <a:latin typeface="+mn-ea"/>
                          <a:ea typeface="+mn-ea"/>
                          <a:cs typeface="+mn-cs"/>
                        </a:rPr>
                        <a:t>今回は大きな失敗はなかったが、今後内陸部での開催を実施する場合、どのように関心を持ってもらい人を集めるかを考えていかなければならない。</a:t>
                      </a:r>
                      <a:endParaRPr kumimoji="1" lang="en-US" altLang="ja-JP" sz="1050" u="none" kern="1200" dirty="0">
                        <a:solidFill>
                          <a:schemeClr val="dk1"/>
                        </a:solidFill>
                        <a:latin typeface="+mn-ea"/>
                        <a:ea typeface="+mn-ea"/>
                        <a:cs typeface="+mn-cs"/>
                      </a:endParaRPr>
                    </a:p>
                    <a:p>
                      <a:endParaRPr kumimoji="1" lang="ja-JP" altLang="ja-JP" sz="1050" u="none" kern="1200" dirty="0">
                        <a:solidFill>
                          <a:schemeClr val="dk1"/>
                        </a:solidFill>
                        <a:latin typeface="+mn-ea"/>
                        <a:ea typeface="+mn-ea"/>
                        <a:cs typeface="+mn-cs"/>
                      </a:endParaRPr>
                    </a:p>
                    <a:p>
                      <a:r>
                        <a:rPr kumimoji="1" lang="ja-JP" altLang="ja-JP" sz="1050" b="1" u="none" kern="1200" dirty="0">
                          <a:solidFill>
                            <a:schemeClr val="dk1"/>
                          </a:solidFill>
                          <a:latin typeface="+mn-ea"/>
                          <a:ea typeface="+mn-ea"/>
                          <a:cs typeface="+mn-cs"/>
                        </a:rPr>
                        <a:t>活動を通じて明らかになった新たな課題と対応案：</a:t>
                      </a:r>
                    </a:p>
                    <a:p>
                      <a:pPr algn="l"/>
                      <a:r>
                        <a:rPr kumimoji="1" lang="ja-JP" altLang="en-US" sz="1050" b="0" dirty="0">
                          <a:solidFill>
                            <a:schemeClr val="tx1"/>
                          </a:solidFill>
                          <a:latin typeface="+mn-ea"/>
                          <a:ea typeface="+mn-ea"/>
                        </a:rPr>
                        <a:t>ごみ拾いやセミナーなどの活動に参加したいと考えている方が、予想以上に多く見受けられた。参加申し込みフォームを紹介し説明する場を今後どのように設けるかを考える必要がある。</a:t>
                      </a:r>
                      <a:endParaRPr kumimoji="1" lang="en-US" altLang="ja-JP" sz="105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タイトル 1"/>
          <p:cNvSpPr txBox="1">
            <a:spLocks/>
          </p:cNvSpPr>
          <p:nvPr/>
        </p:nvSpPr>
        <p:spPr>
          <a:xfrm>
            <a:off x="486916"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4</a:t>
            </a:r>
            <a:r>
              <a:rPr lang="ja-JP" altLang="en-US" sz="1300" b="1" dirty="0">
                <a:solidFill>
                  <a:schemeClr val="tx1">
                    <a:lumMod val="95000"/>
                    <a:lumOff val="5000"/>
                  </a:schemeClr>
                </a:solidFill>
              </a:rPr>
              <a:t>）　その他</a:t>
            </a:r>
            <a:endParaRPr lang="en-US" altLang="ja-JP" sz="1300" b="1" dirty="0">
              <a:solidFill>
                <a:schemeClr val="tx1">
                  <a:lumMod val="95000"/>
                  <a:lumOff val="5000"/>
                </a:schemeClr>
              </a:solidFill>
            </a:endParaRPr>
          </a:p>
        </p:txBody>
      </p:sp>
      <p:pic>
        <p:nvPicPr>
          <p:cNvPr id="3" name="図 2">
            <a:extLst>
              <a:ext uri="{FF2B5EF4-FFF2-40B4-BE49-F238E27FC236}">
                <a16:creationId xmlns:a16="http://schemas.microsoft.com/office/drawing/2014/main" id="{618EA9FE-238A-4987-B57D-E94E31E47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897" y="2000672"/>
            <a:ext cx="1875065" cy="2592288"/>
          </a:xfrm>
          <a:prstGeom prst="rect">
            <a:avLst/>
          </a:prstGeom>
        </p:spPr>
      </p:pic>
      <p:pic>
        <p:nvPicPr>
          <p:cNvPr id="7" name="図 6">
            <a:extLst>
              <a:ext uri="{FF2B5EF4-FFF2-40B4-BE49-F238E27FC236}">
                <a16:creationId xmlns:a16="http://schemas.microsoft.com/office/drawing/2014/main" id="{186DD406-F774-4F6D-B31C-636D5846C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18" y="2000672"/>
            <a:ext cx="1968817" cy="2592288"/>
          </a:xfrm>
          <a:prstGeom prst="rect">
            <a:avLst/>
          </a:prstGeom>
        </p:spPr>
      </p:pic>
    </p:spTree>
    <p:extLst>
      <p:ext uri="{BB962C8B-B14F-4D97-AF65-F5344CB8AC3E}">
        <p14:creationId xmlns:p14="http://schemas.microsoft.com/office/powerpoint/2010/main" val="328035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32"/>
          <p:cNvGraphicFramePr>
            <a:graphicFrameLocks noGrp="1"/>
          </p:cNvGraphicFramePr>
          <p:nvPr>
            <p:extLst>
              <p:ext uri="{D42A27DB-BD31-4B8C-83A1-F6EECF244321}">
                <p14:modId xmlns:p14="http://schemas.microsoft.com/office/powerpoint/2010/main" val="3616734865"/>
              </p:ext>
            </p:extLst>
          </p:nvPr>
        </p:nvGraphicFramePr>
        <p:xfrm>
          <a:off x="548679" y="1640632"/>
          <a:ext cx="5837205" cy="6336704"/>
        </p:xfrm>
        <a:graphic>
          <a:graphicData uri="http://schemas.openxmlformats.org/drawingml/2006/table">
            <a:tbl>
              <a:tblPr firstRow="1" bandRow="1">
                <a:tableStyleId>{5C22544A-7EE6-4342-B048-85BDC9FD1C3A}</a:tableStyleId>
              </a:tblPr>
              <a:tblGrid>
                <a:gridCol w="5837205">
                  <a:extLst>
                    <a:ext uri="{9D8B030D-6E8A-4147-A177-3AD203B41FA5}">
                      <a16:colId xmlns:a16="http://schemas.microsoft.com/office/drawing/2014/main" val="20000"/>
                    </a:ext>
                  </a:extLst>
                </a:gridCol>
              </a:tblGrid>
              <a:tr h="772769">
                <a:tc>
                  <a:txBody>
                    <a:bodyPr/>
                    <a:lstStyle/>
                    <a:p>
                      <a:pPr algn="l"/>
                      <a:r>
                        <a:rPr kumimoji="1" lang="ja-JP" altLang="en-US" sz="1050" b="1" dirty="0">
                          <a:solidFill>
                            <a:schemeClr val="tx1"/>
                          </a:solidFill>
                          <a:latin typeface="+mn-ea"/>
                          <a:ea typeface="+mn-ea"/>
                        </a:rPr>
                        <a:t>自社媒体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563935">
                <a:tc>
                  <a:txBody>
                    <a:bodyPr/>
                    <a:lstStyle/>
                    <a:p>
                      <a:pPr algn="l"/>
                      <a:endParaRPr kumimoji="1" lang="ja-JP" altLang="en-US" sz="1050" b="0"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タイトル 1"/>
          <p:cNvSpPr txBox="1">
            <a:spLocks/>
          </p:cNvSpPr>
          <p:nvPr/>
        </p:nvSpPr>
        <p:spPr>
          <a:xfrm>
            <a:off x="476672"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6</a:t>
            </a:r>
            <a:r>
              <a:rPr lang="ja-JP" altLang="en-US" sz="1300" b="1" dirty="0">
                <a:solidFill>
                  <a:schemeClr val="tx1">
                    <a:lumMod val="95000"/>
                    <a:lumOff val="5000"/>
                  </a:schemeClr>
                </a:solidFill>
              </a:rPr>
              <a:t>）　メディア露出状況</a:t>
            </a:r>
            <a:endParaRPr lang="en-US" altLang="ja-JP" sz="1300" b="1" dirty="0">
              <a:solidFill>
                <a:schemeClr val="tx1">
                  <a:lumMod val="95000"/>
                  <a:lumOff val="5000"/>
                </a:schemeClr>
              </a:solidFill>
            </a:endParaRPr>
          </a:p>
        </p:txBody>
      </p:sp>
      <p:sp>
        <p:nvSpPr>
          <p:cNvPr id="13" name="テキスト ボックス 12"/>
          <p:cNvSpPr txBox="1"/>
          <p:nvPr/>
        </p:nvSpPr>
        <p:spPr>
          <a:xfrm>
            <a:off x="548679" y="2552756"/>
            <a:ext cx="2957861" cy="253916"/>
          </a:xfrm>
          <a:prstGeom prst="rect">
            <a:avLst/>
          </a:prstGeom>
          <a:noFill/>
        </p:spPr>
        <p:txBody>
          <a:bodyPr wrap="none" rtlCol="0">
            <a:spAutoFit/>
          </a:bodyPr>
          <a:lstStyle/>
          <a:p>
            <a:r>
              <a:rPr kumimoji="1" lang="ja-JP" altLang="en-US" sz="1050" dirty="0">
                <a:latin typeface="+mn-ea"/>
              </a:rPr>
              <a:t>・募集告知</a:t>
            </a:r>
            <a:r>
              <a:rPr kumimoji="1" lang="en-US" altLang="ja-JP" sz="1050" dirty="0">
                <a:latin typeface="+mn-ea"/>
              </a:rPr>
              <a:t>CM</a:t>
            </a:r>
            <a:r>
              <a:rPr kumimoji="1" lang="ja-JP" altLang="en-US" sz="1050" dirty="0">
                <a:latin typeface="+mn-ea"/>
              </a:rPr>
              <a:t>　</a:t>
            </a:r>
            <a:r>
              <a:rPr kumimoji="1" lang="en-US" altLang="ja-JP" sz="1050" dirty="0">
                <a:latin typeface="+mn-ea"/>
              </a:rPr>
              <a:t>2019</a:t>
            </a:r>
            <a:r>
              <a:rPr kumimoji="1" lang="ja-JP" altLang="en-US" sz="1050" dirty="0">
                <a:latin typeface="+mn-ea"/>
              </a:rPr>
              <a:t>年</a:t>
            </a:r>
            <a:r>
              <a:rPr lang="en-US" altLang="ja-JP" sz="1050" dirty="0">
                <a:latin typeface="+mn-ea"/>
              </a:rPr>
              <a:t>6</a:t>
            </a:r>
            <a:r>
              <a:rPr kumimoji="1" lang="ja-JP" altLang="en-US" sz="1050" dirty="0">
                <a:latin typeface="+mn-ea"/>
              </a:rPr>
              <a:t>月</a:t>
            </a:r>
            <a:r>
              <a:rPr lang="en-US" altLang="ja-JP" sz="1050" dirty="0">
                <a:latin typeface="+mn-ea"/>
              </a:rPr>
              <a:t>23</a:t>
            </a:r>
            <a:r>
              <a:rPr kumimoji="1" lang="ja-JP" altLang="en-US" sz="1050" dirty="0">
                <a:latin typeface="+mn-ea"/>
              </a:rPr>
              <a:t>日</a:t>
            </a:r>
            <a:r>
              <a:rPr lang="ja-JP" altLang="en-US" sz="1050" dirty="0">
                <a:latin typeface="+mn-ea"/>
              </a:rPr>
              <a:t>～</a:t>
            </a:r>
            <a:r>
              <a:rPr lang="en-US" altLang="ja-JP" sz="1050" dirty="0">
                <a:latin typeface="+mn-ea"/>
              </a:rPr>
              <a:t>6</a:t>
            </a:r>
            <a:r>
              <a:rPr lang="ja-JP" altLang="en-US" sz="1050" dirty="0">
                <a:latin typeface="+mn-ea"/>
              </a:rPr>
              <a:t>月</a:t>
            </a:r>
            <a:r>
              <a:rPr lang="en-US" altLang="ja-JP" sz="1050" dirty="0">
                <a:latin typeface="+mn-ea"/>
              </a:rPr>
              <a:t>30</a:t>
            </a:r>
            <a:r>
              <a:rPr lang="ja-JP" altLang="en-US" sz="1050" dirty="0">
                <a:latin typeface="+mn-ea"/>
              </a:rPr>
              <a:t>日　</a:t>
            </a:r>
            <a:r>
              <a:rPr lang="en-US" altLang="ja-JP" sz="1050" dirty="0">
                <a:latin typeface="+mn-ea"/>
              </a:rPr>
              <a:t>15</a:t>
            </a:r>
            <a:r>
              <a:rPr lang="ja-JP" altLang="en-US" sz="1050" dirty="0">
                <a:latin typeface="+mn-ea"/>
              </a:rPr>
              <a:t>本</a:t>
            </a:r>
            <a:endParaRPr kumimoji="1" lang="ja-JP" altLang="en-US" sz="1050" dirty="0">
              <a:latin typeface="+mn-ea"/>
            </a:endParaRPr>
          </a:p>
        </p:txBody>
      </p:sp>
      <p:pic>
        <p:nvPicPr>
          <p:cNvPr id="8" name="図 7">
            <a:extLst>
              <a:ext uri="{FF2B5EF4-FFF2-40B4-BE49-F238E27FC236}">
                <a16:creationId xmlns:a16="http://schemas.microsoft.com/office/drawing/2014/main" id="{B188E022-BB47-48FC-8A79-2A5BAA66A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35" y="2973086"/>
            <a:ext cx="2251800" cy="1331748"/>
          </a:xfrm>
          <a:prstGeom prst="rect">
            <a:avLst/>
          </a:prstGeom>
        </p:spPr>
      </p:pic>
      <p:pic>
        <p:nvPicPr>
          <p:cNvPr id="11" name="図 10">
            <a:extLst>
              <a:ext uri="{FF2B5EF4-FFF2-40B4-BE49-F238E27FC236}">
                <a16:creationId xmlns:a16="http://schemas.microsoft.com/office/drawing/2014/main" id="{50226128-F5E4-4FE4-80A0-5E7AD17D0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36" y="4658046"/>
            <a:ext cx="2251799" cy="1334524"/>
          </a:xfrm>
          <a:prstGeom prst="rect">
            <a:avLst/>
          </a:prstGeom>
        </p:spPr>
      </p:pic>
      <p:pic>
        <p:nvPicPr>
          <p:cNvPr id="14" name="図 13">
            <a:extLst>
              <a:ext uri="{FF2B5EF4-FFF2-40B4-BE49-F238E27FC236}">
                <a16:creationId xmlns:a16="http://schemas.microsoft.com/office/drawing/2014/main" id="{FDD3C04F-0E01-4F78-8DF1-88A17678C1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736" y="6263229"/>
            <a:ext cx="2251799" cy="1335558"/>
          </a:xfrm>
          <a:prstGeom prst="rect">
            <a:avLst/>
          </a:prstGeom>
        </p:spPr>
      </p:pic>
      <p:sp>
        <p:nvSpPr>
          <p:cNvPr id="16" name="テキスト ボックス 15">
            <a:extLst>
              <a:ext uri="{FF2B5EF4-FFF2-40B4-BE49-F238E27FC236}">
                <a16:creationId xmlns:a16="http://schemas.microsoft.com/office/drawing/2014/main" id="{676207C2-075B-4D3E-A532-580AB46B234F}"/>
              </a:ext>
            </a:extLst>
          </p:cNvPr>
          <p:cNvSpPr txBox="1"/>
          <p:nvPr/>
        </p:nvSpPr>
        <p:spPr>
          <a:xfrm>
            <a:off x="3467281" y="3224808"/>
            <a:ext cx="2609983" cy="646331"/>
          </a:xfrm>
          <a:prstGeom prst="rect">
            <a:avLst/>
          </a:prstGeom>
          <a:noFill/>
        </p:spPr>
        <p:txBody>
          <a:bodyPr wrap="square" rtlCol="0">
            <a:spAutoFit/>
          </a:bodyPr>
          <a:lstStyle/>
          <a:p>
            <a:r>
              <a:rPr kumimoji="1" lang="ja-JP" altLang="en-US" dirty="0"/>
              <a:t>山形の海ごみを考える</a:t>
            </a:r>
            <a:endParaRPr kumimoji="1" lang="en-US" altLang="ja-JP" dirty="0"/>
          </a:p>
          <a:p>
            <a:r>
              <a:rPr kumimoji="1" lang="ja-JP" altLang="en-US" dirty="0"/>
              <a:t>ドキュメンタリー映画</a:t>
            </a:r>
            <a:endParaRPr kumimoji="1" lang="en-US" altLang="ja-JP" dirty="0"/>
          </a:p>
        </p:txBody>
      </p:sp>
      <p:sp>
        <p:nvSpPr>
          <p:cNvPr id="2" name="テキスト ボックス 1">
            <a:extLst>
              <a:ext uri="{FF2B5EF4-FFF2-40B4-BE49-F238E27FC236}">
                <a16:creationId xmlns:a16="http://schemas.microsoft.com/office/drawing/2014/main" id="{20B2B810-8550-4187-B7E8-A4FDD6B67244}"/>
              </a:ext>
            </a:extLst>
          </p:cNvPr>
          <p:cNvSpPr txBox="1"/>
          <p:nvPr/>
        </p:nvSpPr>
        <p:spPr>
          <a:xfrm>
            <a:off x="3467281" y="4658046"/>
            <a:ext cx="2409991" cy="1200329"/>
          </a:xfrm>
          <a:prstGeom prst="rect">
            <a:avLst/>
          </a:prstGeom>
          <a:noFill/>
        </p:spPr>
        <p:txBody>
          <a:bodyPr wrap="square" rtlCol="0">
            <a:spAutoFit/>
          </a:bodyPr>
          <a:lstStyle/>
          <a:p>
            <a:r>
              <a:rPr lang="ja-JP" altLang="en-US" dirty="0"/>
              <a:t>「海ー消えたプラスチックの謎」の上映会、トークセッションを開催します！</a:t>
            </a:r>
          </a:p>
        </p:txBody>
      </p:sp>
      <p:sp>
        <p:nvSpPr>
          <p:cNvPr id="17" name="テキスト ボックス 16">
            <a:extLst>
              <a:ext uri="{FF2B5EF4-FFF2-40B4-BE49-F238E27FC236}">
                <a16:creationId xmlns:a16="http://schemas.microsoft.com/office/drawing/2014/main" id="{BE02FDE3-3566-4660-B26F-1B32C8B615E1}"/>
              </a:ext>
            </a:extLst>
          </p:cNvPr>
          <p:cNvSpPr txBox="1"/>
          <p:nvPr/>
        </p:nvSpPr>
        <p:spPr>
          <a:xfrm>
            <a:off x="3524704" y="6469343"/>
            <a:ext cx="2409991" cy="923330"/>
          </a:xfrm>
          <a:prstGeom prst="rect">
            <a:avLst/>
          </a:prstGeom>
          <a:noFill/>
        </p:spPr>
        <p:txBody>
          <a:bodyPr wrap="square" rtlCol="0">
            <a:spAutoFit/>
          </a:bodyPr>
          <a:lstStyle/>
          <a:p>
            <a:r>
              <a:rPr lang="ja-JP" altLang="en-US" dirty="0"/>
              <a:t>参加費無料！</a:t>
            </a:r>
            <a:endParaRPr lang="en-US" altLang="ja-JP" dirty="0"/>
          </a:p>
          <a:p>
            <a:r>
              <a:rPr lang="ja-JP" altLang="en-US" dirty="0"/>
              <a:t>お申込みは海と日本プロジェクトの</a:t>
            </a:r>
            <a:r>
              <a:rPr lang="en-US" altLang="ja-JP" dirty="0"/>
              <a:t>HP</a:t>
            </a:r>
            <a:r>
              <a:rPr lang="ja-JP" altLang="en-US" dirty="0"/>
              <a:t>まで。</a:t>
            </a:r>
          </a:p>
        </p:txBody>
      </p:sp>
    </p:spTree>
    <p:extLst>
      <p:ext uri="{BB962C8B-B14F-4D97-AF65-F5344CB8AC3E}">
        <p14:creationId xmlns:p14="http://schemas.microsoft.com/office/powerpoint/2010/main" val="281524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32"/>
          <p:cNvGraphicFramePr>
            <a:graphicFrameLocks noGrp="1"/>
          </p:cNvGraphicFramePr>
          <p:nvPr>
            <p:extLst>
              <p:ext uri="{D42A27DB-BD31-4B8C-83A1-F6EECF244321}">
                <p14:modId xmlns:p14="http://schemas.microsoft.com/office/powerpoint/2010/main" val="2848205569"/>
              </p:ext>
            </p:extLst>
          </p:nvPr>
        </p:nvGraphicFramePr>
        <p:xfrm>
          <a:off x="548679" y="1640632"/>
          <a:ext cx="5837205" cy="6469671"/>
        </p:xfrm>
        <a:graphic>
          <a:graphicData uri="http://schemas.openxmlformats.org/drawingml/2006/table">
            <a:tbl>
              <a:tblPr firstRow="1" bandRow="1">
                <a:tableStyleId>{5C22544A-7EE6-4342-B048-85BDC9FD1C3A}</a:tableStyleId>
              </a:tblPr>
              <a:tblGrid>
                <a:gridCol w="5837205">
                  <a:extLst>
                    <a:ext uri="{9D8B030D-6E8A-4147-A177-3AD203B41FA5}">
                      <a16:colId xmlns:a16="http://schemas.microsoft.com/office/drawing/2014/main" val="20000"/>
                    </a:ext>
                  </a:extLst>
                </a:gridCol>
              </a:tblGrid>
              <a:tr h="408203">
                <a:tc>
                  <a:txBody>
                    <a:bodyPr/>
                    <a:lstStyle/>
                    <a:p>
                      <a:pPr algn="l"/>
                      <a:r>
                        <a:rPr kumimoji="1" lang="ja-JP" altLang="en-US" sz="1050" b="1" dirty="0">
                          <a:solidFill>
                            <a:schemeClr val="tx1"/>
                          </a:solidFill>
                          <a:latin typeface="+mn-ea"/>
                          <a:ea typeface="+mn-ea"/>
                        </a:rPr>
                        <a:t>他媒体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061468">
                <a:tc>
                  <a:txBody>
                    <a:bodyPr/>
                    <a:lstStyle/>
                    <a:p>
                      <a:pPr algn="l"/>
                      <a:endParaRPr kumimoji="1" lang="ja-JP" altLang="en-US" sz="1050" b="0"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195090" y="7779075"/>
            <a:ext cx="2114681" cy="253916"/>
          </a:xfrm>
          <a:prstGeom prst="rect">
            <a:avLst/>
          </a:prstGeom>
          <a:noFill/>
        </p:spPr>
        <p:txBody>
          <a:bodyPr wrap="none" rtlCol="0">
            <a:spAutoFit/>
          </a:bodyPr>
          <a:lstStyle/>
          <a:p>
            <a:pPr algn="ctr"/>
            <a:r>
              <a:rPr kumimoji="1" lang="ja-JP" altLang="en-US" sz="1050" dirty="0">
                <a:latin typeface="+mn-ea"/>
              </a:rPr>
              <a:t>・山形新聞　</a:t>
            </a:r>
            <a:r>
              <a:rPr kumimoji="1" lang="en-US" altLang="ja-JP" sz="1050" dirty="0">
                <a:latin typeface="+mn-ea"/>
              </a:rPr>
              <a:t>2019</a:t>
            </a:r>
            <a:r>
              <a:rPr kumimoji="1" lang="ja-JP" altLang="en-US" sz="1050" dirty="0">
                <a:latin typeface="+mn-ea"/>
              </a:rPr>
              <a:t>年</a:t>
            </a:r>
            <a:r>
              <a:rPr kumimoji="1" lang="en-US" altLang="ja-JP" sz="1050" dirty="0">
                <a:latin typeface="+mn-ea"/>
              </a:rPr>
              <a:t>6</a:t>
            </a:r>
            <a:r>
              <a:rPr kumimoji="1" lang="ja-JP" altLang="en-US" sz="1050" dirty="0">
                <a:latin typeface="+mn-ea"/>
              </a:rPr>
              <a:t>月</a:t>
            </a:r>
            <a:r>
              <a:rPr kumimoji="1" lang="en-US" altLang="ja-JP" sz="1050" dirty="0">
                <a:latin typeface="+mn-ea"/>
              </a:rPr>
              <a:t>13</a:t>
            </a:r>
            <a:r>
              <a:rPr kumimoji="1" lang="ja-JP" altLang="en-US" sz="1050" dirty="0">
                <a:latin typeface="+mn-ea"/>
              </a:rPr>
              <a:t>日　朝刊</a:t>
            </a:r>
            <a:endParaRPr kumimoji="1" lang="en-US" altLang="ja-JP" sz="1050" dirty="0">
              <a:latin typeface="+mn-ea"/>
            </a:endParaRPr>
          </a:p>
        </p:txBody>
      </p:sp>
      <p:sp>
        <p:nvSpPr>
          <p:cNvPr id="9" name="タイトル 1"/>
          <p:cNvSpPr txBox="1">
            <a:spLocks/>
          </p:cNvSpPr>
          <p:nvPr/>
        </p:nvSpPr>
        <p:spPr>
          <a:xfrm>
            <a:off x="476672" y="1173908"/>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7-</a:t>
            </a:r>
            <a:r>
              <a:rPr lang="ja-JP" altLang="en-US" sz="1300" b="1" dirty="0">
                <a:solidFill>
                  <a:schemeClr val="tx1">
                    <a:lumMod val="95000"/>
                    <a:lumOff val="5000"/>
                  </a:schemeClr>
                </a:solidFill>
              </a:rPr>
              <a:t>（</a:t>
            </a:r>
            <a:r>
              <a:rPr lang="en-US" altLang="ja-JP" sz="1300" b="1" dirty="0">
                <a:solidFill>
                  <a:schemeClr val="tx1">
                    <a:lumMod val="95000"/>
                    <a:lumOff val="5000"/>
                  </a:schemeClr>
                </a:solidFill>
              </a:rPr>
              <a:t>6</a:t>
            </a:r>
            <a:r>
              <a:rPr lang="ja-JP" altLang="en-US" sz="1300" b="1" dirty="0">
                <a:solidFill>
                  <a:schemeClr val="tx1">
                    <a:lumMod val="95000"/>
                    <a:lumOff val="5000"/>
                  </a:schemeClr>
                </a:solidFill>
              </a:rPr>
              <a:t>）　メディア露出状況</a:t>
            </a:r>
            <a:endParaRPr lang="en-US" altLang="ja-JP" sz="1300" b="1" dirty="0">
              <a:solidFill>
                <a:schemeClr val="tx1">
                  <a:lumMod val="95000"/>
                  <a:lumOff val="5000"/>
                </a:schemeClr>
              </a:solidFill>
            </a:endParaRPr>
          </a:p>
        </p:txBody>
      </p:sp>
      <p:sp>
        <p:nvSpPr>
          <p:cNvPr id="29" name="テキスト ボックス 28"/>
          <p:cNvSpPr txBox="1"/>
          <p:nvPr/>
        </p:nvSpPr>
        <p:spPr>
          <a:xfrm>
            <a:off x="835803" y="5206869"/>
            <a:ext cx="2024913" cy="253916"/>
          </a:xfrm>
          <a:prstGeom prst="rect">
            <a:avLst/>
          </a:prstGeom>
          <a:noFill/>
        </p:spPr>
        <p:txBody>
          <a:bodyPr wrap="none" rtlCol="0">
            <a:spAutoFit/>
          </a:bodyPr>
          <a:lstStyle/>
          <a:p>
            <a:pPr algn="ctr"/>
            <a:r>
              <a:rPr lang="ja-JP" altLang="en-US" sz="1050" dirty="0">
                <a:latin typeface="+mn-ea"/>
              </a:rPr>
              <a:t>・荘内日報　</a:t>
            </a:r>
            <a:r>
              <a:rPr lang="en-US" altLang="ja-JP" sz="1050" dirty="0">
                <a:latin typeface="+mn-ea"/>
              </a:rPr>
              <a:t>2019</a:t>
            </a:r>
            <a:r>
              <a:rPr lang="ja-JP" altLang="en-US" sz="1050" dirty="0">
                <a:latin typeface="+mn-ea"/>
              </a:rPr>
              <a:t>年</a:t>
            </a:r>
            <a:r>
              <a:rPr lang="en-US" altLang="ja-JP" sz="1050" dirty="0">
                <a:latin typeface="+mn-ea"/>
              </a:rPr>
              <a:t>6</a:t>
            </a:r>
            <a:r>
              <a:rPr lang="ja-JP" altLang="en-US" sz="1050" dirty="0">
                <a:latin typeface="+mn-ea"/>
              </a:rPr>
              <a:t>月</a:t>
            </a:r>
            <a:r>
              <a:rPr lang="en-US" altLang="ja-JP" sz="1050" dirty="0">
                <a:latin typeface="+mn-ea"/>
              </a:rPr>
              <a:t>15</a:t>
            </a:r>
            <a:r>
              <a:rPr lang="ja-JP" altLang="en-US" sz="1050" dirty="0">
                <a:latin typeface="+mn-ea"/>
              </a:rPr>
              <a:t>日夕刊</a:t>
            </a:r>
          </a:p>
        </p:txBody>
      </p:sp>
      <p:pic>
        <p:nvPicPr>
          <p:cNvPr id="3" name="図 2">
            <a:extLst>
              <a:ext uri="{FF2B5EF4-FFF2-40B4-BE49-F238E27FC236}">
                <a16:creationId xmlns:a16="http://schemas.microsoft.com/office/drawing/2014/main" id="{45E398DB-5E0E-47BB-B110-84A762C21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46" y="2504727"/>
            <a:ext cx="2634785" cy="2702142"/>
          </a:xfrm>
          <a:prstGeom prst="rect">
            <a:avLst/>
          </a:prstGeom>
        </p:spPr>
      </p:pic>
      <p:pic>
        <p:nvPicPr>
          <p:cNvPr id="5" name="図 4">
            <a:extLst>
              <a:ext uri="{FF2B5EF4-FFF2-40B4-BE49-F238E27FC236}">
                <a16:creationId xmlns:a16="http://schemas.microsoft.com/office/drawing/2014/main" id="{15ED6408-FE24-4C5A-95F9-B52AF91D5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2775" y="5571950"/>
            <a:ext cx="3679311" cy="2160240"/>
          </a:xfrm>
          <a:prstGeom prst="rect">
            <a:avLst/>
          </a:prstGeom>
        </p:spPr>
      </p:pic>
      <p:pic>
        <p:nvPicPr>
          <p:cNvPr id="11" name="図 10">
            <a:extLst>
              <a:ext uri="{FF2B5EF4-FFF2-40B4-BE49-F238E27FC236}">
                <a16:creationId xmlns:a16="http://schemas.microsoft.com/office/drawing/2014/main" id="{2B238040-6509-4200-80A8-2B8256DCCF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468062"/>
            <a:ext cx="2871483" cy="2738807"/>
          </a:xfrm>
          <a:prstGeom prst="rect">
            <a:avLst/>
          </a:prstGeom>
        </p:spPr>
      </p:pic>
      <p:sp>
        <p:nvSpPr>
          <p:cNvPr id="12" name="テキスト ボックス 11">
            <a:extLst>
              <a:ext uri="{FF2B5EF4-FFF2-40B4-BE49-F238E27FC236}">
                <a16:creationId xmlns:a16="http://schemas.microsoft.com/office/drawing/2014/main" id="{30544A65-C13E-422A-8513-0DBC5AF5B7AC}"/>
              </a:ext>
            </a:extLst>
          </p:cNvPr>
          <p:cNvSpPr txBox="1"/>
          <p:nvPr/>
        </p:nvSpPr>
        <p:spPr>
          <a:xfrm>
            <a:off x="3867862" y="5206869"/>
            <a:ext cx="2167073" cy="253916"/>
          </a:xfrm>
          <a:prstGeom prst="rect">
            <a:avLst/>
          </a:prstGeom>
          <a:noFill/>
        </p:spPr>
        <p:txBody>
          <a:bodyPr wrap="square" rtlCol="0">
            <a:spAutoFit/>
          </a:bodyPr>
          <a:lstStyle/>
          <a:p>
            <a:pPr algn="ctr"/>
            <a:r>
              <a:rPr kumimoji="1" lang="ja-JP" altLang="en-US" sz="1050" dirty="0"/>
              <a:t>荘内日報　</a:t>
            </a:r>
            <a:r>
              <a:rPr kumimoji="1" lang="en-US" altLang="ja-JP" sz="1050" dirty="0"/>
              <a:t>2019</a:t>
            </a:r>
            <a:r>
              <a:rPr kumimoji="1" lang="ja-JP" altLang="en-US" sz="1050" dirty="0"/>
              <a:t>年</a:t>
            </a:r>
            <a:r>
              <a:rPr kumimoji="1" lang="en-US" altLang="ja-JP" sz="1050" dirty="0"/>
              <a:t>7</a:t>
            </a:r>
            <a:r>
              <a:rPr kumimoji="1" lang="ja-JP" altLang="en-US" sz="1050" dirty="0"/>
              <a:t>月</a:t>
            </a:r>
            <a:r>
              <a:rPr kumimoji="1" lang="en-US" altLang="ja-JP" sz="1050" dirty="0"/>
              <a:t>3</a:t>
            </a:r>
            <a:r>
              <a:rPr kumimoji="1" lang="ja-JP" altLang="en-US" sz="1050" dirty="0"/>
              <a:t>日夕刊</a:t>
            </a:r>
          </a:p>
        </p:txBody>
      </p:sp>
    </p:spTree>
    <p:extLst>
      <p:ext uri="{BB962C8B-B14F-4D97-AF65-F5344CB8AC3E}">
        <p14:creationId xmlns:p14="http://schemas.microsoft.com/office/powerpoint/2010/main" val="964692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1419</Words>
  <Application>Microsoft Office PowerPoint</Application>
  <PresentationFormat>A4 210 x 297 mm</PresentationFormat>
  <Paragraphs>114</Paragraphs>
  <Slides>7</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ＭＳ Ｐゴシック</vt:lpstr>
      <vt:lpstr>Arial</vt:lpstr>
      <vt:lpstr>Calibri</vt:lpstr>
      <vt:lpstr>Office ​​テーマ</vt:lpstr>
      <vt:lpstr>7.オリジナルイベント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GYOUMU05</cp:lastModifiedBy>
  <cp:revision>258</cp:revision>
  <cp:lastPrinted>2019-11-07T09:19:52Z</cp:lastPrinted>
  <dcterms:created xsi:type="dcterms:W3CDTF">2016-05-09T08:30:14Z</dcterms:created>
  <dcterms:modified xsi:type="dcterms:W3CDTF">2020-03-12T01:31:09Z</dcterms:modified>
</cp:coreProperties>
</file>