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79" r:id="rId2"/>
    <p:sldId id="280" r:id="rId3"/>
    <p:sldId id="281" r:id="rId4"/>
    <p:sldId id="282" r:id="rId5"/>
    <p:sldId id="283" r:id="rId6"/>
    <p:sldId id="284" r:id="rId7"/>
    <p:sldId id="285" r:id="rId8"/>
    <p:sldId id="286" r:id="rId9"/>
    <p:sldId id="287" r:id="rId10"/>
    <p:sldId id="288" r:id="rId11"/>
  </p:sldIdLst>
  <p:sldSz cx="6858000" cy="9906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8.オリジナルイベント" id="{A9D4F7E4-142E-4B2E-8C60-821DDD3745FD}">
          <p14:sldIdLst>
            <p14:sldId id="279"/>
            <p14:sldId id="280"/>
            <p14:sldId id="281"/>
            <p14:sldId id="282"/>
            <p14:sldId id="283"/>
            <p14:sldId id="284"/>
            <p14:sldId id="285"/>
            <p14:sldId id="286"/>
            <p14:sldId id="287"/>
            <p14:sldId id="288"/>
          </p14:sldIdLst>
        </p14:section>
      </p14:sectionLst>
    </p:ex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31"/>
  </p:normalViewPr>
  <p:slideViewPr>
    <p:cSldViewPr>
      <p:cViewPr varScale="1">
        <p:scale>
          <a:sx n="75" d="100"/>
          <a:sy n="75" d="100"/>
        </p:scale>
        <p:origin x="948" y="54"/>
      </p:cViewPr>
      <p:guideLst>
        <p:guide orient="horz" pos="3120"/>
        <p:guide pos="2160"/>
      </p:guideLst>
    </p:cSldViewPr>
  </p:slideViewPr>
  <p:notesTextViewPr>
    <p:cViewPr>
      <p:scale>
        <a:sx n="1" d="1"/>
        <a:sy n="1" d="1"/>
      </p:scale>
      <p:origin x="0" y="0"/>
    </p:cViewPr>
  </p:notesTextViewPr>
  <p:notesViewPr>
    <p:cSldViewPr>
      <p:cViewPr varScale="1">
        <p:scale>
          <a:sx n="59" d="100"/>
          <a:sy n="59" d="100"/>
        </p:scale>
        <p:origin x="-2418" y="-78"/>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5F57F38A-40D4-4870-90EA-BD0B58993538}" type="datetimeFigureOut">
              <a:rPr kumimoji="1" lang="ja-JP" altLang="en-US" smtClean="0"/>
              <a:pPr/>
              <a:t>2020/3/31</a:t>
            </a:fld>
            <a:endParaRPr kumimoji="1" lang="ja-JP" altLang="en-US"/>
          </a:p>
        </p:txBody>
      </p:sp>
      <p:sp>
        <p:nvSpPr>
          <p:cNvPr id="4" name="フッター プレースホルダー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4154A854-1580-470C-81F4-AF8C5687A699}" type="slidenum">
              <a:rPr kumimoji="1" lang="ja-JP" altLang="en-US" smtClean="0"/>
              <a:pPr/>
              <a:t>‹#›</a:t>
            </a:fld>
            <a:endParaRPr kumimoji="1" lang="ja-JP" altLang="en-US"/>
          </a:p>
        </p:txBody>
      </p:sp>
    </p:spTree>
    <p:extLst>
      <p:ext uri="{BB962C8B-B14F-4D97-AF65-F5344CB8AC3E}">
        <p14:creationId xmlns:p14="http://schemas.microsoft.com/office/powerpoint/2010/main" val="2541058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9B363652-5649-4AEE-81D8-0FE3792F6A1F}" type="datetimeFigureOut">
              <a:rPr kumimoji="1" lang="ja-JP" altLang="en-US" smtClean="0"/>
              <a:pPr/>
              <a:t>2020/3/31</a:t>
            </a:fld>
            <a:endParaRPr kumimoji="1" lang="ja-JP" altLang="en-US"/>
          </a:p>
        </p:txBody>
      </p:sp>
      <p:sp>
        <p:nvSpPr>
          <p:cNvPr id="4" name="スライド イメージ プレースホルダー 3"/>
          <p:cNvSpPr>
            <a:spLocks noGrp="1" noRot="1" noChangeAspect="1"/>
          </p:cNvSpPr>
          <p:nvPr>
            <p:ph type="sldImg" idx="2"/>
          </p:nvPr>
        </p:nvSpPr>
        <p:spPr>
          <a:xfrm>
            <a:off x="2087563" y="739775"/>
            <a:ext cx="2560637"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6E29C4FE-C9DA-49B2-97E3-4216686DEBF5}" type="slidenum">
              <a:rPr kumimoji="1" lang="ja-JP" altLang="en-US" smtClean="0"/>
              <a:pPr/>
              <a:t>‹#›</a:t>
            </a:fld>
            <a:endParaRPr kumimoji="1" lang="ja-JP" altLang="en-US"/>
          </a:p>
        </p:txBody>
      </p:sp>
    </p:spTree>
    <p:extLst>
      <p:ext uri="{BB962C8B-B14F-4D97-AF65-F5344CB8AC3E}">
        <p14:creationId xmlns:p14="http://schemas.microsoft.com/office/powerpoint/2010/main" val="32576630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82"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1</a:t>
            </a:fld>
            <a:endParaRPr kumimoji="1" lang="ja-JP" altLang="en-US"/>
          </a:p>
        </p:txBody>
      </p:sp>
    </p:spTree>
    <p:extLst>
      <p:ext uri="{BB962C8B-B14F-4D97-AF65-F5344CB8AC3E}">
        <p14:creationId xmlns:p14="http://schemas.microsoft.com/office/powerpoint/2010/main" val="3630156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82"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2</a:t>
            </a:fld>
            <a:endParaRPr kumimoji="1" lang="ja-JP" altLang="en-US"/>
          </a:p>
        </p:txBody>
      </p:sp>
    </p:spTree>
    <p:extLst>
      <p:ext uri="{BB962C8B-B14F-4D97-AF65-F5344CB8AC3E}">
        <p14:creationId xmlns:p14="http://schemas.microsoft.com/office/powerpoint/2010/main" val="3151882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82"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3</a:t>
            </a:fld>
            <a:endParaRPr kumimoji="1" lang="ja-JP" altLang="en-US"/>
          </a:p>
        </p:txBody>
      </p:sp>
    </p:spTree>
    <p:extLst>
      <p:ext uri="{BB962C8B-B14F-4D97-AF65-F5344CB8AC3E}">
        <p14:creationId xmlns:p14="http://schemas.microsoft.com/office/powerpoint/2010/main" val="4174867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82"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4</a:t>
            </a:fld>
            <a:endParaRPr kumimoji="1" lang="ja-JP" altLang="en-US"/>
          </a:p>
        </p:txBody>
      </p:sp>
    </p:spTree>
    <p:extLst>
      <p:ext uri="{BB962C8B-B14F-4D97-AF65-F5344CB8AC3E}">
        <p14:creationId xmlns:p14="http://schemas.microsoft.com/office/powerpoint/2010/main" val="1075514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82"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5</a:t>
            </a:fld>
            <a:endParaRPr kumimoji="1" lang="ja-JP" altLang="en-US"/>
          </a:p>
        </p:txBody>
      </p:sp>
    </p:spTree>
    <p:extLst>
      <p:ext uri="{BB962C8B-B14F-4D97-AF65-F5344CB8AC3E}">
        <p14:creationId xmlns:p14="http://schemas.microsoft.com/office/powerpoint/2010/main" val="3742023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82"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6</a:t>
            </a:fld>
            <a:endParaRPr kumimoji="1" lang="ja-JP" altLang="en-US"/>
          </a:p>
        </p:txBody>
      </p:sp>
    </p:spTree>
    <p:extLst>
      <p:ext uri="{BB962C8B-B14F-4D97-AF65-F5344CB8AC3E}">
        <p14:creationId xmlns:p14="http://schemas.microsoft.com/office/powerpoint/2010/main" val="2440789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82"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7</a:t>
            </a:fld>
            <a:endParaRPr kumimoji="1" lang="ja-JP" altLang="en-US"/>
          </a:p>
        </p:txBody>
      </p:sp>
    </p:spTree>
    <p:extLst>
      <p:ext uri="{BB962C8B-B14F-4D97-AF65-F5344CB8AC3E}">
        <p14:creationId xmlns:p14="http://schemas.microsoft.com/office/powerpoint/2010/main" val="1758496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82"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8</a:t>
            </a:fld>
            <a:endParaRPr kumimoji="1" lang="ja-JP" altLang="en-US"/>
          </a:p>
        </p:txBody>
      </p:sp>
    </p:spTree>
    <p:extLst>
      <p:ext uri="{BB962C8B-B14F-4D97-AF65-F5344CB8AC3E}">
        <p14:creationId xmlns:p14="http://schemas.microsoft.com/office/powerpoint/2010/main" val="1157307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82"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9</a:t>
            </a:fld>
            <a:endParaRPr kumimoji="1" lang="ja-JP" altLang="en-US"/>
          </a:p>
        </p:txBody>
      </p:sp>
    </p:spTree>
    <p:extLst>
      <p:ext uri="{BB962C8B-B14F-4D97-AF65-F5344CB8AC3E}">
        <p14:creationId xmlns:p14="http://schemas.microsoft.com/office/powerpoint/2010/main" val="4064141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7" name="日付プレースホルダー 6"/>
          <p:cNvSpPr>
            <a:spLocks noGrp="1"/>
          </p:cNvSpPr>
          <p:nvPr>
            <p:ph type="dt" sz="half" idx="10"/>
          </p:nvPr>
        </p:nvSpPr>
        <p:spPr/>
        <p:txBody>
          <a:bodyPr/>
          <a:lstStyle/>
          <a:p>
            <a:fld id="{6A740782-1C0D-48A8-8E82-0DB450E44A9E}" type="datetime1">
              <a:rPr kumimoji="1" lang="ja-JP" altLang="en-US" smtClean="0"/>
              <a:pPr/>
              <a:t>2020/3/31</a:t>
            </a:fld>
            <a:endParaRPr kumimoji="1" lang="ja-JP" altLang="en-US"/>
          </a:p>
        </p:txBody>
      </p:sp>
      <p:sp>
        <p:nvSpPr>
          <p:cNvPr id="8" name="フッター プレースホルダー 7"/>
          <p:cNvSpPr>
            <a:spLocks noGrp="1"/>
          </p:cNvSpPr>
          <p:nvPr>
            <p:ph type="ftr" sz="quarter" idx="11"/>
          </p:nvPr>
        </p:nvSpPr>
        <p:spPr>
          <a:xfrm>
            <a:off x="2420888" y="9200714"/>
            <a:ext cx="2171700" cy="527402"/>
          </a:xfrm>
        </p:spPr>
        <p:txBody>
          <a:bodyPr/>
          <a:lstStyle/>
          <a:p>
            <a:endParaRPr kumimoji="1" lang="ja-JP" altLang="en-US" dirty="0"/>
          </a:p>
        </p:txBody>
      </p:sp>
      <p:sp>
        <p:nvSpPr>
          <p:cNvPr id="4" name="テキスト ボックス 3"/>
          <p:cNvSpPr txBox="1"/>
          <p:nvPr userDrawn="1"/>
        </p:nvSpPr>
        <p:spPr>
          <a:xfrm>
            <a:off x="39924" y="128464"/>
            <a:ext cx="6805068" cy="353943"/>
          </a:xfrm>
          <a:prstGeom prst="rect">
            <a:avLst/>
          </a:prstGeom>
          <a:noFill/>
        </p:spPr>
        <p:txBody>
          <a:bodyPr wrap="none" rtlCol="0">
            <a:spAutoFit/>
          </a:bodyPr>
          <a:lstStyle/>
          <a:p>
            <a:r>
              <a:rPr kumimoji="1" lang="en-US" altLang="ja-JP" sz="1700" dirty="0" smtClean="0"/>
              <a:t>PR</a:t>
            </a:r>
            <a:r>
              <a:rPr kumimoji="1" lang="ja-JP" altLang="en-US" sz="1700" dirty="0" smtClean="0"/>
              <a:t>レポート送信先：海と日本プロジェクト総合運営事務局　</a:t>
            </a:r>
            <a:r>
              <a:rPr kumimoji="1" lang="en-US" altLang="ja-JP" sz="1700" dirty="0" smtClean="0"/>
              <a:t>pr@uminohi.jp</a:t>
            </a:r>
            <a:endParaRPr kumimoji="1" lang="ja-JP" altLang="en-US" sz="1700" dirty="0"/>
          </a:p>
        </p:txBody>
      </p:sp>
    </p:spTree>
    <p:extLst>
      <p:ext uri="{BB962C8B-B14F-4D97-AF65-F5344CB8AC3E}">
        <p14:creationId xmlns:p14="http://schemas.microsoft.com/office/powerpoint/2010/main" val="35104800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正方形/長方形 9"/>
          <p:cNvSpPr/>
          <p:nvPr userDrawn="1"/>
        </p:nvSpPr>
        <p:spPr>
          <a:xfrm>
            <a:off x="332656" y="272480"/>
            <a:ext cx="6192688"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100" dirty="0">
              <a:solidFill>
                <a:schemeClr val="bg1">
                  <a:lumMod val="50000"/>
                </a:schemeClr>
              </a:solidFill>
              <a:latin typeface="+mn-ea"/>
              <a:ea typeface="+mn-ea"/>
            </a:endParaRPr>
          </a:p>
        </p:txBody>
      </p:sp>
      <p:sp>
        <p:nvSpPr>
          <p:cNvPr id="4" name="日付プレースホルダー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9AC3247D-DB2C-4C8F-AAD8-BDFE8DB1EF29}" type="datetime1">
              <a:rPr kumimoji="1" lang="ja-JP" altLang="en-US" smtClean="0"/>
              <a:pPr/>
              <a:t>2020/3/31</a:t>
            </a:fld>
            <a:endParaRPr kumimoji="1" lang="ja-JP" altLang="en-US"/>
          </a:p>
        </p:txBody>
      </p:sp>
      <p:sp>
        <p:nvSpPr>
          <p:cNvPr id="5" name="フッター プレースホルダー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Tree>
    <p:extLst>
      <p:ext uri="{BB962C8B-B14F-4D97-AF65-F5344CB8AC3E}">
        <p14:creationId xmlns:p14="http://schemas.microsoft.com/office/powerpoint/2010/main" val="3803243771"/>
      </p:ext>
    </p:extLst>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hf hdr="0" ftr="0" dt="0"/>
  <p:txStyles>
    <p:title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8.jpeg"/><Relationship Id="rId5" Type="http://schemas.openxmlformats.org/officeDocument/2006/relationships/image" Target="../media/image22.png"/><Relationship Id="rId15" Type="http://schemas.openxmlformats.org/officeDocument/2006/relationships/image" Target="../media/image3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 Id="rId14" Type="http://schemas.openxmlformats.org/officeDocument/2006/relationships/image" Target="../media/image31.jpeg"/></Relationships>
</file>

<file path=ppt/slides/_rels/slide6.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3.png"/><Relationship Id="rId3" Type="http://schemas.openxmlformats.org/officeDocument/2006/relationships/image" Target="../media/image33.jpeg"/><Relationship Id="rId7" Type="http://schemas.openxmlformats.org/officeDocument/2006/relationships/image" Target="../media/image37.jpeg"/><Relationship Id="rId12" Type="http://schemas.openxmlformats.org/officeDocument/2006/relationships/image" Target="../media/image4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png"/><Relationship Id="rId9" Type="http://schemas.openxmlformats.org/officeDocument/2006/relationships/image" Target="../media/image39.jpeg"/><Relationship Id="rId1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033210031"/>
              </p:ext>
            </p:extLst>
          </p:nvPr>
        </p:nvGraphicFramePr>
        <p:xfrm>
          <a:off x="548680" y="2144984"/>
          <a:ext cx="5832648" cy="3541364"/>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287736">
                <a:tc>
                  <a:txBody>
                    <a:bodyPr/>
                    <a:lstStyle/>
                    <a:p>
                      <a:pPr algn="l"/>
                      <a:r>
                        <a:rPr kumimoji="1" lang="ja-JP" altLang="en-US" sz="1050" b="1" dirty="0" smtClean="0">
                          <a:solidFill>
                            <a:schemeClr val="tx1"/>
                          </a:solidFill>
                        </a:rPr>
                        <a:t>イベントタイトル</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kern="1200" dirty="0" smtClean="0">
                          <a:solidFill>
                            <a:schemeClr val="tx1"/>
                          </a:solidFill>
                          <a:effectLst/>
                          <a:latin typeface="+mn-lt"/>
                          <a:ea typeface="+mn-ea"/>
                          <a:cs typeface="+mn-cs"/>
                        </a:rPr>
                        <a:t>海ごみゼロウィーク　賛丼店一斉ごみ拾い</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999104">
                <a:tc>
                  <a:txBody>
                    <a:bodyPr/>
                    <a:lstStyle/>
                    <a:p>
                      <a:pPr algn="l"/>
                      <a:r>
                        <a:rPr kumimoji="1" lang="ja-JP" altLang="en-US" sz="1050" b="1" dirty="0" smtClean="0">
                          <a:solidFill>
                            <a:schemeClr val="tx1"/>
                          </a:solidFill>
                        </a:rPr>
                        <a:t>イベントの</a:t>
                      </a:r>
                      <a:endParaRPr kumimoji="1" lang="en-US" altLang="ja-JP" sz="1050" b="1" dirty="0" smtClean="0">
                        <a:solidFill>
                          <a:schemeClr val="tx1"/>
                        </a:solidFill>
                      </a:endParaRPr>
                    </a:p>
                    <a:p>
                      <a:pPr algn="l"/>
                      <a:r>
                        <a:rPr kumimoji="1" lang="ja-JP" altLang="en-US" sz="1050" b="1" dirty="0" smtClean="0">
                          <a:solidFill>
                            <a:schemeClr val="tx1"/>
                          </a:solidFill>
                        </a:rPr>
                        <a:t>目的・ねらい</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約</a:t>
                      </a:r>
                      <a:r>
                        <a:rPr kumimoji="1" lang="en-US" altLang="ja-JP" sz="1050" b="0" dirty="0" smtClean="0">
                          <a:solidFill>
                            <a:schemeClr val="tx1"/>
                          </a:solidFill>
                        </a:rPr>
                        <a:t>300</a:t>
                      </a:r>
                      <a:r>
                        <a:rPr kumimoji="1" lang="ja-JP" altLang="en-US" sz="1050" b="0" dirty="0" smtClean="0">
                          <a:solidFill>
                            <a:schemeClr val="tx1"/>
                          </a:solidFill>
                        </a:rPr>
                        <a:t>店ある賛丼店に声をかけ、近隣でゴミ拾いを行ってもらう。全国で広がっている海ゴミゼロウィークを知ってもらい、その他にもプラゴミが多いこと、リサイクルできるものがあること、ごみを出さない・捨てない・ごみを拾うという自分たちにできることを続けることで海ごみ減少につながるということを感じてもらい、</a:t>
                      </a:r>
                      <a:r>
                        <a:rPr kumimoji="1" lang="ja-JP" altLang="en-US" sz="1050" b="0" smtClean="0">
                          <a:solidFill>
                            <a:schemeClr val="tx1"/>
                          </a:solidFill>
                        </a:rPr>
                        <a:t>これからも自発的・積極的</a:t>
                      </a:r>
                      <a:r>
                        <a:rPr kumimoji="1" lang="ja-JP" altLang="en-US" sz="1050" b="0" dirty="0" smtClean="0">
                          <a:solidFill>
                            <a:schemeClr val="tx1"/>
                          </a:solidFill>
                        </a:rPr>
                        <a:t>に続けていくように意識させるねらい。</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4429">
                <a:tc>
                  <a:txBody>
                    <a:bodyPr/>
                    <a:lstStyle/>
                    <a:p>
                      <a:pPr algn="l"/>
                      <a:r>
                        <a:rPr kumimoji="1" lang="ja-JP" altLang="en-US" sz="1050" b="1" dirty="0" smtClean="0">
                          <a:solidFill>
                            <a:schemeClr val="tx1"/>
                          </a:solidFill>
                        </a:rPr>
                        <a:t>日程</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smtClean="0">
                          <a:solidFill>
                            <a:schemeClr val="tx1"/>
                          </a:solidFill>
                        </a:rPr>
                        <a:t>2019</a:t>
                      </a:r>
                      <a:r>
                        <a:rPr kumimoji="1" lang="ja-JP" altLang="en-US" sz="1050" b="0" dirty="0" smtClean="0">
                          <a:solidFill>
                            <a:schemeClr val="tx1"/>
                          </a:solidFill>
                        </a:rPr>
                        <a:t>年</a:t>
                      </a:r>
                      <a:r>
                        <a:rPr kumimoji="1" lang="en-US" altLang="ja-JP" sz="1050" b="0" dirty="0" smtClean="0">
                          <a:solidFill>
                            <a:schemeClr val="tx1"/>
                          </a:solidFill>
                        </a:rPr>
                        <a:t>5</a:t>
                      </a:r>
                      <a:r>
                        <a:rPr kumimoji="1" lang="ja-JP" altLang="en-US" sz="1050" b="0" dirty="0" smtClean="0">
                          <a:solidFill>
                            <a:schemeClr val="tx1"/>
                          </a:solidFill>
                        </a:rPr>
                        <a:t>月</a:t>
                      </a:r>
                      <a:r>
                        <a:rPr kumimoji="1" lang="en-US" altLang="ja-JP" sz="1050" b="0" dirty="0" smtClean="0">
                          <a:solidFill>
                            <a:schemeClr val="tx1"/>
                          </a:solidFill>
                        </a:rPr>
                        <a:t>30</a:t>
                      </a:r>
                      <a:r>
                        <a:rPr kumimoji="1" lang="ja-JP" altLang="en-US" sz="1050" b="0" dirty="0" smtClean="0">
                          <a:solidFill>
                            <a:schemeClr val="tx1"/>
                          </a:solidFill>
                        </a:rPr>
                        <a:t>日</a:t>
                      </a:r>
                      <a:r>
                        <a:rPr kumimoji="1" lang="en-US" altLang="ja-JP" sz="1050" b="0" dirty="0" smtClean="0">
                          <a:solidFill>
                            <a:schemeClr val="tx1"/>
                          </a:solidFill>
                        </a:rPr>
                        <a:t>(</a:t>
                      </a:r>
                      <a:r>
                        <a:rPr kumimoji="1" lang="ja-JP" altLang="en-US" sz="1050" b="0" dirty="0" smtClean="0">
                          <a:solidFill>
                            <a:schemeClr val="tx1"/>
                          </a:solidFill>
                        </a:rPr>
                        <a:t>木</a:t>
                      </a:r>
                      <a:r>
                        <a:rPr kumimoji="1" lang="en-US" altLang="ja-JP" sz="1050" b="0" dirty="0" smtClean="0">
                          <a:solidFill>
                            <a:schemeClr val="tx1"/>
                          </a:solidFill>
                        </a:rPr>
                        <a:t>)</a:t>
                      </a:r>
                      <a:r>
                        <a:rPr kumimoji="1" lang="ja-JP" altLang="en-US" sz="1050" b="0" dirty="0" smtClean="0">
                          <a:solidFill>
                            <a:schemeClr val="tx1"/>
                          </a:solidFill>
                        </a:rPr>
                        <a:t>～</a:t>
                      </a:r>
                      <a:r>
                        <a:rPr kumimoji="1" lang="en-US" altLang="ja-JP" sz="1050" b="0" dirty="0" smtClean="0">
                          <a:solidFill>
                            <a:schemeClr val="tx1"/>
                          </a:solidFill>
                        </a:rPr>
                        <a:t>6</a:t>
                      </a:r>
                      <a:r>
                        <a:rPr kumimoji="1" lang="ja-JP" altLang="en-US" sz="1050" b="0" dirty="0" smtClean="0">
                          <a:solidFill>
                            <a:schemeClr val="tx1"/>
                          </a:solidFill>
                        </a:rPr>
                        <a:t>月</a:t>
                      </a:r>
                      <a:r>
                        <a:rPr kumimoji="1" lang="en-US" altLang="ja-JP" sz="1050" b="0" dirty="0" smtClean="0">
                          <a:solidFill>
                            <a:schemeClr val="tx1"/>
                          </a:solidFill>
                        </a:rPr>
                        <a:t>8</a:t>
                      </a:r>
                      <a:r>
                        <a:rPr kumimoji="1" lang="ja-JP" altLang="en-US" sz="1050" b="0" dirty="0" smtClean="0">
                          <a:solidFill>
                            <a:schemeClr val="tx1"/>
                          </a:solidFill>
                        </a:rPr>
                        <a:t>日</a:t>
                      </a:r>
                      <a:r>
                        <a:rPr kumimoji="1" lang="en-US" altLang="ja-JP" sz="1050" b="0" dirty="0" smtClean="0">
                          <a:solidFill>
                            <a:schemeClr val="tx1"/>
                          </a:solidFill>
                        </a:rPr>
                        <a:t>(</a:t>
                      </a:r>
                      <a:r>
                        <a:rPr kumimoji="1" lang="ja-JP" altLang="en-US" sz="1050" b="0" dirty="0" smtClean="0">
                          <a:solidFill>
                            <a:schemeClr val="tx1"/>
                          </a:solidFill>
                        </a:rPr>
                        <a:t>土</a:t>
                      </a:r>
                      <a:r>
                        <a:rPr kumimoji="1" lang="en-US" altLang="ja-JP" sz="1050" b="0" dirty="0" smtClean="0">
                          <a:solidFill>
                            <a:schemeClr val="tx1"/>
                          </a:solidFill>
                        </a:rPr>
                        <a:t>)</a:t>
                      </a:r>
                      <a:r>
                        <a:rPr kumimoji="1" lang="ja-JP" altLang="en-US" sz="1050" b="0" dirty="0" smtClean="0">
                          <a:solidFill>
                            <a:schemeClr val="tx1"/>
                          </a:solidFill>
                        </a:rPr>
                        <a:t>　</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4429">
                <a:tc>
                  <a:txBody>
                    <a:bodyPr/>
                    <a:lstStyle/>
                    <a:p>
                      <a:pPr algn="l"/>
                      <a:r>
                        <a:rPr kumimoji="1" lang="ja-JP" altLang="en-US" sz="1050" b="1" dirty="0" smtClean="0">
                          <a:solidFill>
                            <a:schemeClr val="tx1"/>
                          </a:solidFill>
                        </a:rPr>
                        <a:t>開催場所</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賛丼店の店舗前近隣・河川や海岸線など　福井県全域</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75543">
                <a:tc>
                  <a:txBody>
                    <a:bodyPr/>
                    <a:lstStyle/>
                    <a:p>
                      <a:pPr algn="l"/>
                      <a:r>
                        <a:rPr kumimoji="1" lang="ja-JP" altLang="en-US" sz="1050" b="1" dirty="0" smtClean="0">
                          <a:solidFill>
                            <a:schemeClr val="tx1"/>
                          </a:solidFill>
                        </a:rPr>
                        <a:t>参加人数</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約</a:t>
                      </a:r>
                      <a:r>
                        <a:rPr kumimoji="1" lang="en-US" altLang="ja-JP" sz="1050" b="0" dirty="0" smtClean="0">
                          <a:solidFill>
                            <a:schemeClr val="tx1"/>
                          </a:solidFill>
                        </a:rPr>
                        <a:t>4,500</a:t>
                      </a:r>
                      <a:r>
                        <a:rPr kumimoji="1" lang="ja-JP" altLang="en-US" sz="1050" b="0" dirty="0" smtClean="0">
                          <a:solidFill>
                            <a:schemeClr val="tx1"/>
                          </a:solidFill>
                        </a:rPr>
                        <a:t>人</a:t>
                      </a:r>
                      <a:endParaRPr kumimoji="1" lang="en-US" altLang="ja-JP" sz="105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0751">
                <a:tc>
                  <a:txBody>
                    <a:bodyPr/>
                    <a:lstStyle/>
                    <a:p>
                      <a:pPr algn="l"/>
                      <a:r>
                        <a:rPr kumimoji="1" lang="ja-JP" altLang="en-US" sz="1050" b="1" dirty="0" smtClean="0">
                          <a:solidFill>
                            <a:schemeClr val="tx1"/>
                          </a:solidFill>
                        </a:rPr>
                        <a:t>主催</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海と日本プロジェクト　福井県実行委員会</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60040">
                <a:tc>
                  <a:txBody>
                    <a:bodyPr/>
                    <a:lstStyle/>
                    <a:p>
                      <a:pPr algn="l"/>
                      <a:r>
                        <a:rPr kumimoji="1" lang="ja-JP" altLang="en-US" sz="1050" b="1" dirty="0" smtClean="0">
                          <a:solidFill>
                            <a:schemeClr val="tx1"/>
                          </a:solidFill>
                        </a:rPr>
                        <a:t>協力</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rPr>
                        <a:t>福井県内の賛丼店　約</a:t>
                      </a:r>
                      <a:r>
                        <a:rPr kumimoji="1" lang="en-US" altLang="ja-JP" sz="1050" b="0" dirty="0" smtClean="0">
                          <a:solidFill>
                            <a:schemeClr val="tx1"/>
                          </a:solidFill>
                        </a:rPr>
                        <a:t>300</a:t>
                      </a:r>
                      <a:r>
                        <a:rPr kumimoji="1" lang="ja-JP" altLang="en-US" sz="1050" b="0" dirty="0" smtClean="0">
                          <a:solidFill>
                            <a:schemeClr val="tx1"/>
                          </a:solidFill>
                        </a:rPr>
                        <a:t>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589332">
                <a:tc>
                  <a:txBody>
                    <a:bodyPr/>
                    <a:lstStyle/>
                    <a:p>
                      <a:pPr algn="l"/>
                      <a:r>
                        <a:rPr kumimoji="1" lang="ja-JP" altLang="en-US" sz="1050" b="1" dirty="0" smtClean="0">
                          <a:solidFill>
                            <a:schemeClr val="tx1"/>
                          </a:solidFill>
                        </a:rPr>
                        <a:t>告知方法</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smtClean="0">
                          <a:solidFill>
                            <a:schemeClr val="tx1"/>
                          </a:solidFill>
                        </a:rPr>
                        <a:t>CM</a:t>
                      </a:r>
                      <a:r>
                        <a:rPr kumimoji="1" lang="ja-JP" altLang="en-US" sz="1050" b="0" dirty="0" smtClean="0">
                          <a:solidFill>
                            <a:schemeClr val="tx1"/>
                          </a:solidFill>
                        </a:rPr>
                        <a:t>告知、</a:t>
                      </a:r>
                      <a:r>
                        <a:rPr kumimoji="1" lang="en-US" altLang="ja-JP" sz="1050" b="0" dirty="0" smtClean="0">
                          <a:solidFill>
                            <a:schemeClr val="tx1"/>
                          </a:solidFill>
                        </a:rPr>
                        <a:t>HP</a:t>
                      </a:r>
                      <a:r>
                        <a:rPr kumimoji="1" lang="ja-JP" altLang="en-US" sz="1050" b="0" dirty="0" err="1" smtClean="0">
                          <a:solidFill>
                            <a:schemeClr val="tx1"/>
                          </a:solidFill>
                        </a:rPr>
                        <a:t>、</a:t>
                      </a:r>
                      <a:r>
                        <a:rPr kumimoji="1" lang="ja-JP" altLang="en-US" sz="1050" b="0" dirty="0" smtClean="0">
                          <a:solidFill>
                            <a:schemeClr val="tx1"/>
                          </a:solidFill>
                        </a:rPr>
                        <a:t>夕方情報番組</a:t>
                      </a:r>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5" name="タイトル 1"/>
          <p:cNvSpPr txBox="1">
            <a:spLocks/>
          </p:cNvSpPr>
          <p:nvPr/>
        </p:nvSpPr>
        <p:spPr>
          <a:xfrm>
            <a:off x="342900" y="1713695"/>
            <a:ext cx="3086100" cy="288032"/>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300" b="1" dirty="0" smtClean="0">
                <a:solidFill>
                  <a:schemeClr val="tx1">
                    <a:lumMod val="95000"/>
                    <a:lumOff val="5000"/>
                  </a:schemeClr>
                </a:solidFill>
              </a:rPr>
              <a:t>１）イベント開催概要</a:t>
            </a:r>
            <a:endParaRPr lang="en-US" altLang="ja-JP" sz="1300" b="1" dirty="0" smtClean="0">
              <a:solidFill>
                <a:schemeClr val="tx1">
                  <a:lumMod val="95000"/>
                  <a:lumOff val="5000"/>
                </a:schemeClr>
              </a:solidFill>
            </a:endParaRPr>
          </a:p>
        </p:txBody>
      </p:sp>
      <p:graphicFrame>
        <p:nvGraphicFramePr>
          <p:cNvPr id="15" name="表 14"/>
          <p:cNvGraphicFramePr>
            <a:graphicFrameLocks noGrp="1"/>
          </p:cNvGraphicFramePr>
          <p:nvPr>
            <p:extLst>
              <p:ext uri="{D42A27DB-BD31-4B8C-83A1-F6EECF244321}">
                <p14:modId xmlns:p14="http://schemas.microsoft.com/office/powerpoint/2010/main" val="2468267059"/>
              </p:ext>
            </p:extLst>
          </p:nvPr>
        </p:nvGraphicFramePr>
        <p:xfrm>
          <a:off x="524623" y="6460039"/>
          <a:ext cx="5832648" cy="789992"/>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789992">
                <a:tc>
                  <a:txBody>
                    <a:bodyPr/>
                    <a:lstStyle/>
                    <a:p>
                      <a:pPr algn="l"/>
                      <a:r>
                        <a:rPr kumimoji="1" lang="ja-JP" altLang="en-US" sz="1050" b="1" dirty="0" smtClean="0">
                          <a:solidFill>
                            <a:schemeClr val="tx1"/>
                          </a:solidFill>
                        </a:rPr>
                        <a:t>イベント内容</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海ごみゼロウィークである</a:t>
                      </a:r>
                      <a:r>
                        <a:rPr kumimoji="1" lang="en-US" altLang="ja-JP" sz="1050" b="0" dirty="0" smtClean="0">
                          <a:solidFill>
                            <a:schemeClr val="tx1"/>
                          </a:solidFill>
                        </a:rPr>
                        <a:t>5</a:t>
                      </a:r>
                      <a:r>
                        <a:rPr kumimoji="1" lang="ja-JP" altLang="en-US" sz="1050" b="0" dirty="0" smtClean="0">
                          <a:solidFill>
                            <a:schemeClr val="tx1"/>
                          </a:solidFill>
                        </a:rPr>
                        <a:t>月</a:t>
                      </a:r>
                      <a:r>
                        <a:rPr kumimoji="1" lang="en-US" altLang="ja-JP" sz="1050" b="0" dirty="0" smtClean="0">
                          <a:solidFill>
                            <a:schemeClr val="tx1"/>
                          </a:solidFill>
                        </a:rPr>
                        <a:t>30</a:t>
                      </a:r>
                      <a:r>
                        <a:rPr kumimoji="1" lang="ja-JP" altLang="en-US" sz="1050" b="0" dirty="0" smtClean="0">
                          <a:solidFill>
                            <a:schemeClr val="tx1"/>
                          </a:solidFill>
                        </a:rPr>
                        <a:t>日</a:t>
                      </a:r>
                      <a:r>
                        <a:rPr kumimoji="1" lang="en-US" altLang="ja-JP" sz="1050" b="0" dirty="0" smtClean="0">
                          <a:solidFill>
                            <a:schemeClr val="tx1"/>
                          </a:solidFill>
                        </a:rPr>
                        <a:t>(</a:t>
                      </a:r>
                      <a:r>
                        <a:rPr kumimoji="1" lang="ja-JP" altLang="en-US" sz="1050" b="0" dirty="0" smtClean="0">
                          <a:solidFill>
                            <a:schemeClr val="tx1"/>
                          </a:solidFill>
                        </a:rPr>
                        <a:t>木</a:t>
                      </a:r>
                      <a:r>
                        <a:rPr kumimoji="1" lang="en-US" altLang="ja-JP" sz="1050" b="0" dirty="0" smtClean="0">
                          <a:solidFill>
                            <a:schemeClr val="tx1"/>
                          </a:solidFill>
                        </a:rPr>
                        <a:t>)</a:t>
                      </a:r>
                      <a:r>
                        <a:rPr kumimoji="1" lang="ja-JP" altLang="en-US" sz="1050" b="0" dirty="0" smtClean="0">
                          <a:solidFill>
                            <a:schemeClr val="tx1"/>
                          </a:solidFill>
                        </a:rPr>
                        <a:t>～</a:t>
                      </a:r>
                      <a:r>
                        <a:rPr kumimoji="1" lang="en-US" altLang="ja-JP" sz="1050" b="0" dirty="0" smtClean="0">
                          <a:solidFill>
                            <a:schemeClr val="tx1"/>
                          </a:solidFill>
                        </a:rPr>
                        <a:t>6</a:t>
                      </a:r>
                      <a:r>
                        <a:rPr kumimoji="1" lang="ja-JP" altLang="en-US" sz="1050" b="0" dirty="0" smtClean="0">
                          <a:solidFill>
                            <a:schemeClr val="tx1"/>
                          </a:solidFill>
                        </a:rPr>
                        <a:t>月</a:t>
                      </a:r>
                      <a:r>
                        <a:rPr kumimoji="1" lang="en-US" altLang="ja-JP" sz="1050" b="0" dirty="0" smtClean="0">
                          <a:solidFill>
                            <a:schemeClr val="tx1"/>
                          </a:solidFill>
                        </a:rPr>
                        <a:t>8</a:t>
                      </a:r>
                      <a:r>
                        <a:rPr kumimoji="1" lang="ja-JP" altLang="en-US" sz="1050" b="0" dirty="0" smtClean="0">
                          <a:solidFill>
                            <a:schemeClr val="tx1"/>
                          </a:solidFill>
                        </a:rPr>
                        <a:t>日</a:t>
                      </a:r>
                      <a:r>
                        <a:rPr kumimoji="1" lang="en-US" altLang="ja-JP" sz="1050" b="0" dirty="0" smtClean="0">
                          <a:solidFill>
                            <a:schemeClr val="tx1"/>
                          </a:solidFill>
                        </a:rPr>
                        <a:t>(</a:t>
                      </a:r>
                      <a:r>
                        <a:rPr kumimoji="1" lang="ja-JP" altLang="en-US" sz="1050" b="0" dirty="0" smtClean="0">
                          <a:solidFill>
                            <a:schemeClr val="tx1"/>
                          </a:solidFill>
                        </a:rPr>
                        <a:t>土</a:t>
                      </a:r>
                      <a:r>
                        <a:rPr kumimoji="1" lang="en-US" altLang="ja-JP" sz="1050" b="0" dirty="0" smtClean="0">
                          <a:solidFill>
                            <a:schemeClr val="tx1"/>
                          </a:solidFill>
                        </a:rPr>
                        <a:t>)</a:t>
                      </a:r>
                      <a:r>
                        <a:rPr kumimoji="1" lang="ja-JP" altLang="en-US" sz="1050" b="0" dirty="0" smtClean="0">
                          <a:solidFill>
                            <a:schemeClr val="tx1"/>
                          </a:solidFill>
                        </a:rPr>
                        <a:t>の期間内に、福丼賛丼店の約</a:t>
                      </a:r>
                      <a:r>
                        <a:rPr kumimoji="1" lang="en-US" altLang="ja-JP" sz="1050" b="0" dirty="0" smtClean="0">
                          <a:solidFill>
                            <a:schemeClr val="tx1"/>
                          </a:solidFill>
                        </a:rPr>
                        <a:t>300</a:t>
                      </a:r>
                      <a:r>
                        <a:rPr kumimoji="1" lang="ja-JP" altLang="en-US" sz="1050" b="0" dirty="0" smtClean="0">
                          <a:solidFill>
                            <a:schemeClr val="tx1"/>
                          </a:solidFill>
                        </a:rPr>
                        <a:t>店舗で一斉に近隣のごみ拾いを実施。どれだけ行ったかを写真などと一緒に報告してもらう。</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6" name="タイトル 1"/>
          <p:cNvSpPr txBox="1">
            <a:spLocks/>
          </p:cNvSpPr>
          <p:nvPr/>
        </p:nvSpPr>
        <p:spPr>
          <a:xfrm>
            <a:off x="337778" y="6088422"/>
            <a:ext cx="6254452" cy="431290"/>
          </a:xfrm>
          <a:prstGeom prst="rect">
            <a:avLst/>
          </a:prstGeom>
        </p:spPr>
        <p:txBody>
          <a:bodyPr vert="horz" lIns="91440" tIns="45720" rIns="91440" bIns="45720" rtlCol="0" anchor="t">
            <a:normAutofit fontScale="92500" lnSpcReduction="20000"/>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400" b="1" dirty="0" smtClean="0">
                <a:solidFill>
                  <a:schemeClr val="tx1">
                    <a:lumMod val="95000"/>
                    <a:lumOff val="5000"/>
                  </a:schemeClr>
                </a:solidFill>
              </a:rPr>
              <a:t>２）イベント内容</a:t>
            </a:r>
            <a:endParaRPr lang="en-US" altLang="ja-JP" sz="1400" b="1" dirty="0" smtClean="0">
              <a:solidFill>
                <a:schemeClr val="tx1">
                  <a:lumMod val="95000"/>
                  <a:lumOff val="5000"/>
                </a:schemeClr>
              </a:solidFill>
            </a:endParaRPr>
          </a:p>
          <a:p>
            <a:r>
              <a:rPr lang="ja-JP" altLang="en-US" sz="1400" b="1" dirty="0" smtClean="0">
                <a:solidFill>
                  <a:schemeClr val="tx1">
                    <a:lumMod val="95000"/>
                    <a:lumOff val="5000"/>
                  </a:schemeClr>
                </a:solidFill>
              </a:rPr>
              <a:t>　　</a:t>
            </a:r>
            <a:endParaRPr lang="en-US" altLang="ja-JP" sz="1400" b="1" dirty="0" smtClean="0">
              <a:solidFill>
                <a:schemeClr val="tx1">
                  <a:lumMod val="95000"/>
                  <a:lumOff val="5000"/>
                </a:schemeClr>
              </a:solidFill>
            </a:endParaRPr>
          </a:p>
        </p:txBody>
      </p:sp>
      <p:sp>
        <p:nvSpPr>
          <p:cNvPr id="14" name="正方形/長方形 13"/>
          <p:cNvSpPr/>
          <p:nvPr/>
        </p:nvSpPr>
        <p:spPr>
          <a:xfrm>
            <a:off x="1628800" y="728979"/>
            <a:ext cx="4968552" cy="920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 name="グループ化 26"/>
          <p:cNvGrpSpPr/>
          <p:nvPr/>
        </p:nvGrpSpPr>
        <p:grpSpPr>
          <a:xfrm>
            <a:off x="133490" y="7689304"/>
            <a:ext cx="2168468" cy="1537795"/>
            <a:chOff x="-1649400" y="6325555"/>
            <a:chExt cx="2078826" cy="1474224"/>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9400" y="6325555"/>
              <a:ext cx="1047452" cy="711271"/>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448" y="6325555"/>
              <a:ext cx="1032874" cy="774656"/>
            </a:xfrm>
            <a:prstGeom prst="rect">
              <a:avLst/>
            </a:prstGeom>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9400" y="6991355"/>
              <a:ext cx="1077899" cy="808424"/>
            </a:xfrm>
            <a:prstGeom prst="rect">
              <a:avLst/>
            </a:prstGeom>
          </p:spPr>
        </p:pic>
        <p:pic>
          <p:nvPicPr>
            <p:cNvPr id="17" name="図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602700" y="7025683"/>
              <a:ext cx="1032126" cy="774096"/>
            </a:xfrm>
            <a:prstGeom prst="rect">
              <a:avLst/>
            </a:prstGeom>
          </p:spPr>
        </p:pic>
      </p:grpSp>
      <p:grpSp>
        <p:nvGrpSpPr>
          <p:cNvPr id="30" name="グループ化 29"/>
          <p:cNvGrpSpPr/>
          <p:nvPr/>
        </p:nvGrpSpPr>
        <p:grpSpPr>
          <a:xfrm>
            <a:off x="2397152" y="7689304"/>
            <a:ext cx="2136557" cy="1579068"/>
            <a:chOff x="2349763" y="7918680"/>
            <a:chExt cx="2136557" cy="1579068"/>
          </a:xfrm>
        </p:grpSpPr>
        <p:pic>
          <p:nvPicPr>
            <p:cNvPr id="19" name="図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49763" y="7918680"/>
              <a:ext cx="1050988" cy="778559"/>
            </a:xfrm>
            <a:prstGeom prst="rect">
              <a:avLst/>
            </a:prstGeom>
          </p:spPr>
        </p:pic>
        <p:pic>
          <p:nvPicPr>
            <p:cNvPr id="21" name="図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53094" y="8690080"/>
              <a:ext cx="1421288" cy="799424"/>
            </a:xfrm>
            <a:prstGeom prst="rect">
              <a:avLst/>
            </a:prstGeom>
          </p:spPr>
        </p:pic>
        <p:pic>
          <p:nvPicPr>
            <p:cNvPr id="24" name="図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93558" y="7918680"/>
              <a:ext cx="1076891" cy="807668"/>
            </a:xfrm>
            <a:prstGeom prst="rect">
              <a:avLst/>
            </a:prstGeom>
          </p:spPr>
        </p:pic>
        <p:pic>
          <p:nvPicPr>
            <p:cNvPr id="26" name="図 25"/>
            <p:cNvPicPr>
              <a:picLocks noChangeAspect="1"/>
            </p:cNvPicPr>
            <p:nvPr/>
          </p:nvPicPr>
          <p:blipFill rotWithShape="1">
            <a:blip r:embed="rId10" cstate="print">
              <a:extLst>
                <a:ext uri="{28A0092B-C50C-407E-A947-70E740481C1C}">
                  <a14:useLocalDpi xmlns:a14="http://schemas.microsoft.com/office/drawing/2010/main" val="0"/>
                </a:ext>
              </a:extLst>
            </a:blip>
            <a:srcRect t="28645" b="32215"/>
            <a:stretch/>
          </p:blipFill>
          <p:spPr>
            <a:xfrm>
              <a:off x="3400751" y="8712643"/>
              <a:ext cx="1085569" cy="785105"/>
            </a:xfrm>
            <a:prstGeom prst="rect">
              <a:avLst/>
            </a:prstGeom>
          </p:spPr>
        </p:pic>
      </p:grpSp>
      <p:grpSp>
        <p:nvGrpSpPr>
          <p:cNvPr id="29" name="グループ化 28"/>
          <p:cNvGrpSpPr/>
          <p:nvPr/>
        </p:nvGrpSpPr>
        <p:grpSpPr>
          <a:xfrm>
            <a:off x="4653136" y="7681088"/>
            <a:ext cx="2093459" cy="1592392"/>
            <a:chOff x="-2958761" y="5787936"/>
            <a:chExt cx="2133642" cy="1654007"/>
          </a:xfrm>
        </p:grpSpPr>
        <p:pic>
          <p:nvPicPr>
            <p:cNvPr id="12" name="図 11"/>
            <p:cNvPicPr>
              <a:picLocks noChangeAspect="1"/>
            </p:cNvPicPr>
            <p:nvPr/>
          </p:nvPicPr>
          <p:blipFill rotWithShape="1">
            <a:blip r:embed="rId11" cstate="print">
              <a:extLst>
                <a:ext uri="{28A0092B-C50C-407E-A947-70E740481C1C}">
                  <a14:useLocalDpi xmlns:a14="http://schemas.microsoft.com/office/drawing/2010/main" val="0"/>
                </a:ext>
              </a:extLst>
            </a:blip>
            <a:srcRect b="31707"/>
            <a:stretch/>
          </p:blipFill>
          <p:spPr>
            <a:xfrm>
              <a:off x="-2308158" y="5787936"/>
              <a:ext cx="755478" cy="1031872"/>
            </a:xfrm>
            <a:prstGeom prst="rect">
              <a:avLst/>
            </a:prstGeom>
          </p:spPr>
        </p:pic>
        <p:pic>
          <p:nvPicPr>
            <p:cNvPr id="22" name="図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58760" y="5808309"/>
              <a:ext cx="720080" cy="892546"/>
            </a:xfrm>
            <a:prstGeom prst="rect">
              <a:avLst/>
            </a:prstGeom>
          </p:spPr>
        </p:pic>
        <p:pic>
          <p:nvPicPr>
            <p:cNvPr id="23" name="図 22"/>
            <p:cNvPicPr>
              <a:picLocks noChangeAspect="1"/>
            </p:cNvPicPr>
            <p:nvPr/>
          </p:nvPicPr>
          <p:blipFill rotWithShape="1">
            <a:blip r:embed="rId13" cstate="print">
              <a:extLst>
                <a:ext uri="{28A0092B-C50C-407E-A947-70E740481C1C}">
                  <a14:useLocalDpi xmlns:a14="http://schemas.microsoft.com/office/drawing/2010/main" val="0"/>
                </a:ext>
              </a:extLst>
            </a:blip>
            <a:srcRect b="38291"/>
            <a:stretch/>
          </p:blipFill>
          <p:spPr>
            <a:xfrm>
              <a:off x="-2958761" y="6681191"/>
              <a:ext cx="1066974" cy="755196"/>
            </a:xfrm>
            <a:prstGeom prst="rect">
              <a:avLst/>
            </a:prstGeom>
          </p:spPr>
        </p:pic>
        <p:pic>
          <p:nvPicPr>
            <p:cNvPr id="25" name="図 2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65405" y="5808309"/>
              <a:ext cx="740286" cy="991127"/>
            </a:xfrm>
            <a:prstGeom prst="rect">
              <a:avLst/>
            </a:prstGeom>
          </p:spPr>
        </p:pic>
        <p:pic>
          <p:nvPicPr>
            <p:cNvPr id="20" name="図 19"/>
            <p:cNvPicPr>
              <a:picLocks noChangeAspect="1"/>
            </p:cNvPicPr>
            <p:nvPr/>
          </p:nvPicPr>
          <p:blipFill rotWithShape="1">
            <a:blip r:embed="rId15">
              <a:extLst>
                <a:ext uri="{28A0092B-C50C-407E-A947-70E740481C1C}">
                  <a14:useLocalDpi xmlns:a14="http://schemas.microsoft.com/office/drawing/2010/main" val="0"/>
                </a:ext>
              </a:extLst>
            </a:blip>
            <a:srcRect t="20553" b="17789"/>
            <a:stretch/>
          </p:blipFill>
          <p:spPr>
            <a:xfrm>
              <a:off x="-1912298" y="6681191"/>
              <a:ext cx="1087179" cy="760752"/>
            </a:xfrm>
            <a:prstGeom prst="rect">
              <a:avLst/>
            </a:prstGeom>
          </p:spPr>
        </p:pic>
      </p:grpSp>
      <p:sp>
        <p:nvSpPr>
          <p:cNvPr id="28" name="テキスト ボックス 27"/>
          <p:cNvSpPr txBox="1"/>
          <p:nvPr/>
        </p:nvSpPr>
        <p:spPr>
          <a:xfrm>
            <a:off x="1649786" y="749279"/>
            <a:ext cx="4419800" cy="830997"/>
          </a:xfrm>
          <a:prstGeom prst="rect">
            <a:avLst/>
          </a:prstGeom>
          <a:noFill/>
        </p:spPr>
        <p:txBody>
          <a:bodyPr wrap="none" rtlCol="0">
            <a:spAutoFit/>
          </a:bodyPr>
          <a:lstStyle/>
          <a:p>
            <a:r>
              <a:rPr kumimoji="1" lang="ja-JP" altLang="en-US" sz="1200" dirty="0" smtClean="0"/>
              <a:t>事業</a:t>
            </a:r>
            <a:r>
              <a:rPr kumimoji="1" lang="en-US" altLang="ja-JP" sz="1200" dirty="0" smtClean="0"/>
              <a:t>ID</a:t>
            </a:r>
            <a:r>
              <a:rPr kumimoji="1" lang="ja-JP" altLang="en-US" sz="1200" dirty="0" smtClean="0"/>
              <a:t>：</a:t>
            </a:r>
            <a:r>
              <a:rPr lang="en-US" altLang="ja-JP" sz="1200" dirty="0" smtClean="0"/>
              <a:t>2018494345</a:t>
            </a:r>
            <a:endParaRPr kumimoji="1" lang="en-US" altLang="ja-JP" sz="1200" dirty="0" smtClean="0"/>
          </a:p>
          <a:p>
            <a:r>
              <a:rPr lang="ja-JP" altLang="en-US" sz="1200" dirty="0" smtClean="0"/>
              <a:t>事業名：丼ぶり王国　福井県民による　丼プラごみゼロプロジェクト</a:t>
            </a:r>
            <a:endParaRPr lang="en-US" altLang="ja-JP" sz="1200" dirty="0" smtClean="0"/>
          </a:p>
          <a:p>
            <a:r>
              <a:rPr lang="ja-JP" altLang="en-US" sz="1200" dirty="0"/>
              <a:t>　</a:t>
            </a:r>
            <a:r>
              <a:rPr lang="ja-JP" altLang="en-US" sz="1200" dirty="0" smtClean="0"/>
              <a:t>　　　　（</a:t>
            </a:r>
            <a:r>
              <a:rPr lang="en-US" altLang="ja-JP" sz="1200" dirty="0" smtClean="0"/>
              <a:t>CFB</a:t>
            </a:r>
            <a:r>
              <a:rPr lang="ja-JP" altLang="en-US" sz="1200" dirty="0" smtClean="0"/>
              <a:t>・海と日本</a:t>
            </a:r>
            <a:r>
              <a:rPr lang="en-US" altLang="ja-JP" sz="1200" dirty="0" smtClean="0"/>
              <a:t>2019</a:t>
            </a:r>
            <a:r>
              <a:rPr lang="ja-JP" altLang="en-US" sz="1200" dirty="0" smtClean="0"/>
              <a:t>）</a:t>
            </a:r>
            <a:endParaRPr lang="en-US" altLang="ja-JP" sz="1200" dirty="0" smtClean="0"/>
          </a:p>
          <a:p>
            <a:r>
              <a:rPr kumimoji="1" lang="ja-JP" altLang="en-US" sz="1200" dirty="0" smtClean="0"/>
              <a:t>団体名：</a:t>
            </a:r>
            <a:r>
              <a:rPr lang="ja-JP" altLang="en-US" sz="1200" dirty="0" smtClean="0"/>
              <a:t>福丼県プロジェクト実行委員会</a:t>
            </a:r>
            <a:endParaRPr kumimoji="1" lang="ja-JP" altLang="en-US" sz="1200" dirty="0"/>
          </a:p>
        </p:txBody>
      </p:sp>
    </p:spTree>
    <p:extLst>
      <p:ext uri="{BB962C8B-B14F-4D97-AF65-F5344CB8AC3E}">
        <p14:creationId xmlns:p14="http://schemas.microsoft.com/office/powerpoint/2010/main" val="1151684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684784" y="601636"/>
            <a:ext cx="4968552" cy="920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745504" y="632520"/>
            <a:ext cx="4419800" cy="830997"/>
          </a:xfrm>
          <a:prstGeom prst="rect">
            <a:avLst/>
          </a:prstGeom>
          <a:noFill/>
        </p:spPr>
        <p:txBody>
          <a:bodyPr wrap="none" rtlCol="0">
            <a:spAutoFit/>
          </a:bodyPr>
          <a:lstStyle/>
          <a:p>
            <a:r>
              <a:rPr kumimoji="1" lang="ja-JP" altLang="en-US" sz="1200" dirty="0" smtClean="0"/>
              <a:t>事業</a:t>
            </a:r>
            <a:r>
              <a:rPr kumimoji="1" lang="en-US" altLang="ja-JP" sz="1200" dirty="0" smtClean="0"/>
              <a:t>ID</a:t>
            </a:r>
            <a:r>
              <a:rPr kumimoji="1" lang="ja-JP" altLang="en-US" sz="1200" dirty="0" smtClean="0"/>
              <a:t>：</a:t>
            </a:r>
            <a:r>
              <a:rPr lang="en-US" altLang="ja-JP" sz="1200" dirty="0" smtClean="0"/>
              <a:t>2018494345</a:t>
            </a:r>
            <a:endParaRPr kumimoji="1" lang="en-US" altLang="ja-JP" sz="1200" dirty="0" smtClean="0"/>
          </a:p>
          <a:p>
            <a:r>
              <a:rPr lang="ja-JP" altLang="en-US" sz="1200" dirty="0" smtClean="0"/>
              <a:t>事業名：丼ぶり王国　福井県民による　丼プラごみゼロプロジェクト</a:t>
            </a:r>
            <a:endParaRPr lang="en-US" altLang="ja-JP" sz="1200" dirty="0" smtClean="0"/>
          </a:p>
          <a:p>
            <a:r>
              <a:rPr lang="ja-JP" altLang="en-US" sz="1200" dirty="0"/>
              <a:t>　</a:t>
            </a:r>
            <a:r>
              <a:rPr lang="ja-JP" altLang="en-US" sz="1200" dirty="0" smtClean="0"/>
              <a:t>　　　　（</a:t>
            </a:r>
            <a:r>
              <a:rPr lang="en-US" altLang="ja-JP" sz="1200" dirty="0" smtClean="0"/>
              <a:t>CFB</a:t>
            </a:r>
            <a:r>
              <a:rPr lang="ja-JP" altLang="en-US" sz="1200" dirty="0" smtClean="0"/>
              <a:t>・海と日本</a:t>
            </a:r>
            <a:r>
              <a:rPr lang="en-US" altLang="ja-JP" sz="1200" dirty="0" smtClean="0"/>
              <a:t>2019</a:t>
            </a:r>
            <a:r>
              <a:rPr lang="ja-JP" altLang="en-US" sz="1200" dirty="0" smtClean="0"/>
              <a:t>）</a:t>
            </a:r>
            <a:endParaRPr lang="en-US" altLang="ja-JP" sz="1200" dirty="0" smtClean="0"/>
          </a:p>
          <a:p>
            <a:r>
              <a:rPr kumimoji="1" lang="ja-JP" altLang="en-US" sz="1200" dirty="0" smtClean="0"/>
              <a:t>団体名：</a:t>
            </a:r>
            <a:r>
              <a:rPr lang="ja-JP" altLang="en-US" sz="1200" dirty="0" smtClean="0"/>
              <a:t>福丼県プロジェクト実行委員会</a:t>
            </a:r>
            <a:endParaRPr kumimoji="1" lang="ja-JP" altLang="en-US" sz="1200" dirty="0"/>
          </a:p>
        </p:txBody>
      </p:sp>
      <p:graphicFrame>
        <p:nvGraphicFramePr>
          <p:cNvPr id="9" name="表 8"/>
          <p:cNvGraphicFramePr>
            <a:graphicFrameLocks noGrp="1"/>
          </p:cNvGraphicFramePr>
          <p:nvPr>
            <p:extLst>
              <p:ext uri="{D42A27DB-BD31-4B8C-83A1-F6EECF244321}">
                <p14:modId xmlns:p14="http://schemas.microsoft.com/office/powerpoint/2010/main" val="3588400565"/>
              </p:ext>
            </p:extLst>
          </p:nvPr>
        </p:nvGraphicFramePr>
        <p:xfrm>
          <a:off x="404664" y="4102112"/>
          <a:ext cx="5995031" cy="2939120"/>
        </p:xfrm>
        <a:graphic>
          <a:graphicData uri="http://schemas.openxmlformats.org/drawingml/2006/table">
            <a:tbl>
              <a:tblPr firstRow="1" bandRow="1">
                <a:tableStyleId>{5C22544A-7EE6-4342-B048-85BDC9FD1C3A}</a:tableStyleId>
              </a:tblPr>
              <a:tblGrid>
                <a:gridCol w="1368155">
                  <a:extLst>
                    <a:ext uri="{9D8B030D-6E8A-4147-A177-3AD203B41FA5}">
                      <a16:colId xmlns:a16="http://schemas.microsoft.com/office/drawing/2014/main" val="20000"/>
                    </a:ext>
                  </a:extLst>
                </a:gridCol>
                <a:gridCol w="4626876">
                  <a:extLst>
                    <a:ext uri="{9D8B030D-6E8A-4147-A177-3AD203B41FA5}">
                      <a16:colId xmlns:a16="http://schemas.microsoft.com/office/drawing/2014/main" val="20001"/>
                    </a:ext>
                  </a:extLst>
                </a:gridCol>
              </a:tblGrid>
              <a:tr h="2047580">
                <a:tc>
                  <a:txBody>
                    <a:bodyPr/>
                    <a:lstStyle/>
                    <a:p>
                      <a:pPr algn="l"/>
                      <a:r>
                        <a:rPr kumimoji="1" lang="ja-JP" altLang="en-US" sz="1050" b="1" dirty="0" smtClean="0">
                          <a:solidFill>
                            <a:schemeClr val="tx1"/>
                          </a:solidFill>
                        </a:rPr>
                        <a:t>所感</a:t>
                      </a:r>
                      <a:endParaRPr kumimoji="1" lang="en-US" altLang="ja-JP" sz="1050" b="1" dirty="0" smtClean="0">
                        <a:solidFill>
                          <a:schemeClr val="tx1"/>
                        </a:solidFill>
                      </a:endParaRPr>
                    </a:p>
                    <a:p>
                      <a:pPr algn="l"/>
                      <a:endParaRPr kumimoji="1" lang="en-US" altLang="ja-JP" sz="1050"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smtClean="0">
                          <a:solidFill>
                            <a:schemeClr val="tx1"/>
                          </a:solidFill>
                        </a:rPr>
                        <a:t>5</a:t>
                      </a:r>
                      <a:r>
                        <a:rPr kumimoji="1" lang="ja-JP" altLang="en-US" sz="1050" b="0" dirty="0" smtClean="0">
                          <a:solidFill>
                            <a:schemeClr val="tx1"/>
                          </a:solidFill>
                        </a:rPr>
                        <a:t>月と</a:t>
                      </a:r>
                      <a:r>
                        <a:rPr kumimoji="1" lang="en-US" altLang="ja-JP" sz="1050" b="0" dirty="0" smtClean="0">
                          <a:solidFill>
                            <a:schemeClr val="tx1"/>
                          </a:solidFill>
                        </a:rPr>
                        <a:t>12</a:t>
                      </a:r>
                      <a:r>
                        <a:rPr kumimoji="1" lang="ja-JP" altLang="en-US" sz="1050" b="0" dirty="0" smtClean="0">
                          <a:solidFill>
                            <a:schemeClr val="tx1"/>
                          </a:solidFill>
                        </a:rPr>
                        <a:t>月の比較において、海洋ゴミに対しての認知度、各個人で行動を起こすことなどの数値が増加していることを踏まえ、</a:t>
                      </a:r>
                      <a:r>
                        <a:rPr kumimoji="1" lang="en-US" altLang="ja-JP" sz="1050" b="0" dirty="0" smtClean="0">
                          <a:solidFill>
                            <a:schemeClr val="tx1"/>
                          </a:solidFill>
                        </a:rPr>
                        <a:t>2019</a:t>
                      </a:r>
                      <a:r>
                        <a:rPr kumimoji="1" lang="ja-JP" altLang="en-US" sz="1050" b="0" dirty="0" smtClean="0">
                          <a:solidFill>
                            <a:schemeClr val="tx1"/>
                          </a:solidFill>
                        </a:rPr>
                        <a:t>年より活動を行ってきた、「ゴミの日一斉ゴミ拾い」や、福丼県フェス内「海洋ゴミフォーラム」などの地道な広報活動が、効果を表していると推測する。</a:t>
                      </a:r>
                    </a:p>
                    <a:p>
                      <a:pPr algn="l"/>
                      <a:r>
                        <a:rPr kumimoji="1" lang="ja-JP" altLang="en-US" sz="1050" b="0" dirty="0" smtClean="0">
                          <a:solidFill>
                            <a:schemeClr val="tx1"/>
                          </a:solidFill>
                        </a:rPr>
                        <a:t>　また、海洋ゴミ問題に取り組んでみたいという意思も、全体的に増加し、自分たちの身の回りで起こっている身近な問題としてとらえてきているのではないか</a:t>
                      </a:r>
                    </a:p>
                    <a:p>
                      <a:pPr algn="l"/>
                      <a:r>
                        <a:rPr kumimoji="1" lang="ja-JP" altLang="en-US" sz="1050" b="0" dirty="0" smtClean="0">
                          <a:solidFill>
                            <a:schemeClr val="tx1"/>
                          </a:solidFill>
                        </a:rPr>
                        <a:t>と考える。</a:t>
                      </a:r>
                      <a:endParaRPr kumimoji="1" lang="en-US" altLang="ja-JP" sz="1050" b="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0" dirty="0" smtClean="0">
                          <a:solidFill>
                            <a:schemeClr val="tx1"/>
                          </a:solidFill>
                        </a:rPr>
                        <a:t>アンケート自体が改めて意識し考えるきっかけになっている。このまま定期的に検証したい。</a:t>
                      </a:r>
                      <a:endParaRPr lang="en-US" altLang="ja-JP" sz="1050" b="0" dirty="0" smtClean="0">
                        <a:solidFill>
                          <a:schemeClr val="tx1"/>
                        </a:solidFill>
                      </a:endParaRPr>
                    </a:p>
                    <a:p>
                      <a:pPr algn="l"/>
                      <a:r>
                        <a:rPr kumimoji="1" lang="ja-JP" altLang="en-US" sz="1050" b="0" dirty="0" smtClean="0">
                          <a:solidFill>
                            <a:schemeClr val="tx1"/>
                          </a:solidFill>
                        </a:rPr>
                        <a:t>アンケートの総数は減少したが、以前の質問と重複して返答することが原因の一つと考えられるので、また別の視点からアンケートを行い、海洋ゴミに対する関心度を計っていきたい。</a:t>
                      </a:r>
                      <a:endParaRPr kumimoji="1" lang="en-US" altLang="ja-JP" sz="105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434054"/>
                  </a:ext>
                </a:extLst>
              </a:tr>
              <a:tr h="801205">
                <a:tc>
                  <a:txBody>
                    <a:bodyPr/>
                    <a:lstStyle/>
                    <a:p>
                      <a:pPr algn="l"/>
                      <a:r>
                        <a:rPr kumimoji="1" lang="ja-JP" altLang="en-US" sz="1050" b="1" dirty="0" smtClean="0">
                          <a:solidFill>
                            <a:schemeClr val="tx1"/>
                          </a:solidFill>
                        </a:rPr>
                        <a:t>参加者の声</a:t>
                      </a:r>
                      <a:endParaRPr kumimoji="1" lang="en-US" altLang="ja-JP" sz="1050" b="1" dirty="0" smtClean="0">
                        <a:solidFill>
                          <a:schemeClr val="tx1"/>
                        </a:solidFill>
                      </a:endParaRPr>
                    </a:p>
                    <a:p>
                      <a:pPr algn="l"/>
                      <a:r>
                        <a:rPr kumimoji="1" lang="ja-JP" altLang="en-US" sz="1050" b="1" dirty="0" smtClean="0">
                          <a:solidFill>
                            <a:schemeClr val="tx1"/>
                          </a:solidFill>
                        </a:rPr>
                        <a:t>（約</a:t>
                      </a:r>
                      <a:r>
                        <a:rPr kumimoji="1" lang="en-US" altLang="ja-JP" sz="1050" b="1" dirty="0" smtClean="0">
                          <a:solidFill>
                            <a:schemeClr val="tx1"/>
                          </a:solidFill>
                        </a:rPr>
                        <a:t>200</a:t>
                      </a:r>
                      <a:r>
                        <a:rPr kumimoji="1" lang="ja-JP" altLang="en-US" sz="1050" b="1" dirty="0" smtClean="0">
                          <a:solidFill>
                            <a:schemeClr val="tx1"/>
                          </a:solidFill>
                        </a:rPr>
                        <a:t>人）</a:t>
                      </a:r>
                      <a:endParaRPr kumimoji="1" lang="en-US" altLang="ja-JP" sz="1050" b="1" dirty="0" smtClean="0">
                        <a:solidFill>
                          <a:schemeClr val="tx1"/>
                        </a:solidFill>
                      </a:endParaRPr>
                    </a:p>
                    <a:p>
                      <a:pPr algn="l"/>
                      <a:endParaRPr kumimoji="1" lang="en-US" altLang="ja-JP" sz="1050" b="1" dirty="0" smtClean="0">
                        <a:solidFill>
                          <a:schemeClr val="tx1"/>
                        </a:solidFill>
                      </a:endParaRPr>
                    </a:p>
                    <a:p>
                      <a:pPr algn="l"/>
                      <a:r>
                        <a:rPr kumimoji="1" lang="ja-JP" altLang="en-US" sz="1050" b="1" dirty="0" smtClean="0">
                          <a:solidFill>
                            <a:schemeClr val="tx1"/>
                          </a:solidFill>
                        </a:rPr>
                        <a:t>自由記述　一例</a:t>
                      </a:r>
                      <a:endParaRPr kumimoji="1" lang="en-US" altLang="ja-JP" sz="1050"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・自分にできることから始めようと思う。一人一人意識することが大事だと思う。</a:t>
                      </a:r>
                      <a:endParaRPr kumimoji="1" lang="en-US" altLang="ja-JP" sz="1050" b="0" dirty="0" smtClean="0">
                        <a:solidFill>
                          <a:schemeClr val="tx1"/>
                        </a:solidFill>
                      </a:endParaRPr>
                    </a:p>
                    <a:p>
                      <a:pPr algn="l"/>
                      <a:r>
                        <a:rPr kumimoji="1" lang="ja-JP" altLang="en-US" sz="1050" b="0" dirty="0" smtClean="0">
                          <a:solidFill>
                            <a:schemeClr val="tx1"/>
                          </a:solidFill>
                        </a:rPr>
                        <a:t>・プラスチックに代わる製品が普及するとよい</a:t>
                      </a:r>
                      <a:endParaRPr kumimoji="1" lang="en-US" altLang="ja-JP" sz="1050" b="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rPr>
                        <a:t>・過剰包装・梱包が多い</a:t>
                      </a:r>
                      <a:endParaRPr kumimoji="1" lang="en-US" altLang="ja-JP" sz="1050" b="0" dirty="0" smtClean="0">
                        <a:solidFill>
                          <a:schemeClr val="tx1"/>
                        </a:solidFill>
                      </a:endParaRPr>
                    </a:p>
                    <a:p>
                      <a:pPr algn="l"/>
                      <a:r>
                        <a:rPr kumimoji="1" lang="ja-JP" altLang="en-US" sz="1050" b="0" dirty="0" smtClean="0">
                          <a:solidFill>
                            <a:schemeClr val="tx1"/>
                          </a:solidFill>
                        </a:rPr>
                        <a:t>・海のゴミで生態系が壊されている映像を見てショックを受けた</a:t>
                      </a:r>
                      <a:endParaRPr kumimoji="1" lang="en-US" altLang="ja-JP" sz="1050" b="0" dirty="0" smtClean="0">
                        <a:solidFill>
                          <a:schemeClr val="tx1"/>
                        </a:solidFill>
                      </a:endParaRPr>
                    </a:p>
                    <a:p>
                      <a:pPr algn="l"/>
                      <a:r>
                        <a:rPr kumimoji="1" lang="ja-JP" altLang="en-US" sz="1050" b="0" dirty="0" smtClean="0">
                          <a:solidFill>
                            <a:schemeClr val="tx1"/>
                          </a:solidFill>
                        </a:rPr>
                        <a:t>・レジ袋有料や、ゴミ捨て厳罰化を強化したらよいのではないか</a:t>
                      </a:r>
                      <a:endParaRPr kumimoji="1" lang="en-US" altLang="ja-JP" sz="105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pic>
        <p:nvPicPr>
          <p:cNvPr id="4" name="図 3"/>
          <p:cNvPicPr>
            <a:picLocks noChangeAspect="1"/>
          </p:cNvPicPr>
          <p:nvPr/>
        </p:nvPicPr>
        <p:blipFill>
          <a:blip r:embed="rId2"/>
          <a:stretch>
            <a:fillRect/>
          </a:stretch>
        </p:blipFill>
        <p:spPr>
          <a:xfrm>
            <a:off x="404664" y="1640632"/>
            <a:ext cx="6012798" cy="2171624"/>
          </a:xfrm>
          <a:prstGeom prst="rect">
            <a:avLst/>
          </a:prstGeom>
        </p:spPr>
      </p:pic>
    </p:spTree>
    <p:extLst>
      <p:ext uri="{BB962C8B-B14F-4D97-AF65-F5344CB8AC3E}">
        <p14:creationId xmlns:p14="http://schemas.microsoft.com/office/powerpoint/2010/main" val="3375327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298766531"/>
              </p:ext>
            </p:extLst>
          </p:nvPr>
        </p:nvGraphicFramePr>
        <p:xfrm>
          <a:off x="589360" y="2037683"/>
          <a:ext cx="5832648" cy="3379906"/>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184931">
                <a:tc>
                  <a:txBody>
                    <a:bodyPr/>
                    <a:lstStyle/>
                    <a:p>
                      <a:pPr algn="l"/>
                      <a:r>
                        <a:rPr kumimoji="1" lang="ja-JP" altLang="en-US" sz="1050" b="1" dirty="0" smtClean="0">
                          <a:solidFill>
                            <a:schemeClr val="tx1"/>
                          </a:solidFill>
                        </a:rPr>
                        <a:t>イベントタイトル</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主催イベント内でのごみ拾い</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20079">
                <a:tc>
                  <a:txBody>
                    <a:bodyPr/>
                    <a:lstStyle/>
                    <a:p>
                      <a:pPr algn="l"/>
                      <a:r>
                        <a:rPr kumimoji="1" lang="ja-JP" altLang="en-US" sz="1050" b="1" dirty="0" smtClean="0">
                          <a:solidFill>
                            <a:schemeClr val="tx1"/>
                          </a:solidFill>
                        </a:rPr>
                        <a:t>イベントの</a:t>
                      </a:r>
                      <a:endParaRPr kumimoji="1" lang="en-US" altLang="ja-JP" sz="1050" b="1" dirty="0" smtClean="0">
                        <a:solidFill>
                          <a:schemeClr val="tx1"/>
                        </a:solidFill>
                      </a:endParaRPr>
                    </a:p>
                    <a:p>
                      <a:pPr algn="l"/>
                      <a:r>
                        <a:rPr kumimoji="1" lang="ja-JP" altLang="en-US" sz="1050" b="1" dirty="0" smtClean="0">
                          <a:solidFill>
                            <a:schemeClr val="tx1"/>
                          </a:solidFill>
                        </a:rPr>
                        <a:t>目的・ねらい</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毎年恒例の福井テレビ主催イベントは集客数が多く見込まれ、その中で</a:t>
                      </a:r>
                      <a:r>
                        <a:rPr kumimoji="1" lang="en-US" altLang="ja-JP" sz="1050" b="0" dirty="0" smtClean="0">
                          <a:solidFill>
                            <a:schemeClr val="tx1"/>
                          </a:solidFill>
                        </a:rPr>
                        <a:t>CFB</a:t>
                      </a:r>
                      <a:r>
                        <a:rPr kumimoji="1" lang="ja-JP" altLang="en-US" sz="1050" b="0" dirty="0" smtClean="0">
                          <a:solidFill>
                            <a:schemeClr val="tx1"/>
                          </a:solidFill>
                        </a:rPr>
                        <a:t>の趣旨を説明し、ごみ拾いを行うことで理解を深めてもらう。</a:t>
                      </a:r>
                      <a:endParaRPr kumimoji="1" lang="en-US" altLang="ja-JP" sz="1050" b="0" dirty="0" smtClean="0">
                        <a:solidFill>
                          <a:schemeClr val="tx1"/>
                        </a:solidFill>
                      </a:endParaRPr>
                    </a:p>
                    <a:p>
                      <a:pPr algn="l"/>
                      <a:r>
                        <a:rPr kumimoji="1" lang="ja-JP" altLang="en-US" sz="1050" b="0" dirty="0" smtClean="0">
                          <a:solidFill>
                            <a:schemeClr val="tx1"/>
                          </a:solidFill>
                        </a:rPr>
                        <a:t>たくさんの来場者にどれだけ多くのゴミ（特にプラゴミ）が出ているか、ポイ捨てしない、リサイクルすることの大切さや、各々の小さなアクションが海ゴミを減らすことに繋がるということなどを意識してもらう。</a:t>
                      </a:r>
                      <a:endParaRPr kumimoji="1" lang="en-US" altLang="ja-JP" sz="105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4931">
                <a:tc>
                  <a:txBody>
                    <a:bodyPr/>
                    <a:lstStyle/>
                    <a:p>
                      <a:pPr algn="l"/>
                      <a:r>
                        <a:rPr kumimoji="1" lang="ja-JP" altLang="en-US" sz="1050" b="1" dirty="0" smtClean="0">
                          <a:solidFill>
                            <a:schemeClr val="tx1"/>
                          </a:solidFill>
                        </a:rPr>
                        <a:t>日程</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わんぱくフェア美浜　　　　</a:t>
                      </a:r>
                      <a:r>
                        <a:rPr kumimoji="1" lang="en-US" altLang="ja-JP" sz="1050" b="0" dirty="0" smtClean="0">
                          <a:solidFill>
                            <a:schemeClr val="tx1"/>
                          </a:solidFill>
                        </a:rPr>
                        <a:t>2019</a:t>
                      </a:r>
                      <a:r>
                        <a:rPr kumimoji="1" lang="ja-JP" altLang="en-US" sz="1050" b="0" dirty="0" smtClean="0">
                          <a:solidFill>
                            <a:schemeClr val="tx1"/>
                          </a:solidFill>
                        </a:rPr>
                        <a:t>年</a:t>
                      </a:r>
                      <a:r>
                        <a:rPr kumimoji="1" lang="en-US" altLang="ja-JP" sz="1050" b="0" dirty="0" smtClean="0">
                          <a:solidFill>
                            <a:schemeClr val="tx1"/>
                          </a:solidFill>
                        </a:rPr>
                        <a:t>5</a:t>
                      </a:r>
                      <a:r>
                        <a:rPr kumimoji="1" lang="ja-JP" altLang="en-US" sz="1050" b="0" dirty="0" smtClean="0">
                          <a:solidFill>
                            <a:schemeClr val="tx1"/>
                          </a:solidFill>
                        </a:rPr>
                        <a:t>月</a:t>
                      </a:r>
                      <a:r>
                        <a:rPr kumimoji="1" lang="en-US" altLang="ja-JP" sz="1050" b="0" dirty="0" smtClean="0">
                          <a:solidFill>
                            <a:schemeClr val="tx1"/>
                          </a:solidFill>
                        </a:rPr>
                        <a:t>3</a:t>
                      </a:r>
                      <a:r>
                        <a:rPr kumimoji="1" lang="ja-JP" altLang="en-US" sz="1050" b="0" dirty="0" smtClean="0">
                          <a:solidFill>
                            <a:schemeClr val="tx1"/>
                          </a:solidFill>
                        </a:rPr>
                        <a:t>日～</a:t>
                      </a:r>
                      <a:r>
                        <a:rPr kumimoji="1" lang="en-US" altLang="ja-JP" sz="1050" b="0" dirty="0" smtClean="0">
                          <a:solidFill>
                            <a:schemeClr val="tx1"/>
                          </a:solidFill>
                        </a:rPr>
                        <a:t>4</a:t>
                      </a:r>
                      <a:r>
                        <a:rPr kumimoji="1" lang="ja-JP" altLang="en-US" sz="1050" b="0" dirty="0" smtClean="0">
                          <a:solidFill>
                            <a:schemeClr val="tx1"/>
                          </a:solidFill>
                        </a:rPr>
                        <a:t>日</a:t>
                      </a:r>
                      <a:endParaRPr kumimoji="1" lang="en-US" altLang="ja-JP" sz="1050" b="0" dirty="0" smtClean="0">
                        <a:solidFill>
                          <a:schemeClr val="tx1"/>
                        </a:solidFill>
                      </a:endParaRPr>
                    </a:p>
                    <a:p>
                      <a:pPr algn="l"/>
                      <a:r>
                        <a:rPr kumimoji="1" lang="ja-JP" altLang="en-US" sz="1050" b="0" dirty="0" smtClean="0">
                          <a:solidFill>
                            <a:schemeClr val="tx1"/>
                          </a:solidFill>
                        </a:rPr>
                        <a:t>わんぱくフェアふくい　　　</a:t>
                      </a:r>
                      <a:r>
                        <a:rPr kumimoji="1" lang="en-US" altLang="ja-JP" sz="1050" b="0" dirty="0" smtClean="0">
                          <a:solidFill>
                            <a:schemeClr val="tx1"/>
                          </a:solidFill>
                        </a:rPr>
                        <a:t>2019</a:t>
                      </a:r>
                      <a:r>
                        <a:rPr kumimoji="1" lang="ja-JP" altLang="en-US" sz="1050" b="0" dirty="0" smtClean="0">
                          <a:solidFill>
                            <a:schemeClr val="tx1"/>
                          </a:solidFill>
                        </a:rPr>
                        <a:t>年</a:t>
                      </a:r>
                      <a:r>
                        <a:rPr kumimoji="1" lang="en-US" altLang="ja-JP" sz="1050" b="0" dirty="0" smtClean="0">
                          <a:solidFill>
                            <a:schemeClr val="tx1"/>
                          </a:solidFill>
                        </a:rPr>
                        <a:t>5</a:t>
                      </a:r>
                      <a:r>
                        <a:rPr kumimoji="1" lang="ja-JP" altLang="en-US" sz="1050" b="0" dirty="0" smtClean="0">
                          <a:solidFill>
                            <a:schemeClr val="tx1"/>
                          </a:solidFill>
                        </a:rPr>
                        <a:t>月</a:t>
                      </a:r>
                      <a:r>
                        <a:rPr kumimoji="1" lang="en-US" altLang="ja-JP" sz="1050" b="0" dirty="0" smtClean="0">
                          <a:solidFill>
                            <a:schemeClr val="tx1"/>
                          </a:solidFill>
                        </a:rPr>
                        <a:t>4</a:t>
                      </a:r>
                      <a:r>
                        <a:rPr kumimoji="1" lang="ja-JP" altLang="en-US" sz="1050" b="0" dirty="0" smtClean="0">
                          <a:solidFill>
                            <a:schemeClr val="tx1"/>
                          </a:solidFill>
                        </a:rPr>
                        <a:t>日～</a:t>
                      </a:r>
                      <a:r>
                        <a:rPr kumimoji="1" lang="en-US" altLang="ja-JP" sz="1050" b="0" dirty="0" smtClean="0">
                          <a:solidFill>
                            <a:schemeClr val="tx1"/>
                          </a:solidFill>
                        </a:rPr>
                        <a:t>5</a:t>
                      </a:r>
                      <a:r>
                        <a:rPr kumimoji="1" lang="ja-JP" altLang="en-US" sz="1050" b="0" dirty="0" smtClean="0">
                          <a:solidFill>
                            <a:schemeClr val="tx1"/>
                          </a:solidFill>
                        </a:rPr>
                        <a:t>日</a:t>
                      </a:r>
                      <a:endParaRPr kumimoji="1" lang="en-US" altLang="ja-JP" sz="1050" b="0" dirty="0" smtClean="0">
                        <a:solidFill>
                          <a:schemeClr val="tx1"/>
                        </a:solidFill>
                      </a:endParaRPr>
                    </a:p>
                    <a:p>
                      <a:pPr algn="l"/>
                      <a:r>
                        <a:rPr kumimoji="1" lang="ja-JP" altLang="en-US" sz="1050" b="0" dirty="0" err="1" smtClean="0">
                          <a:solidFill>
                            <a:schemeClr val="tx1"/>
                          </a:solidFill>
                        </a:rPr>
                        <a:t>ぺんた</a:t>
                      </a:r>
                      <a:r>
                        <a:rPr kumimoji="1" lang="ja-JP" altLang="en-US" sz="1050" b="0" dirty="0" smtClean="0">
                          <a:solidFill>
                            <a:schemeClr val="tx1"/>
                          </a:solidFill>
                        </a:rPr>
                        <a:t>ワイワイ夏まつり　</a:t>
                      </a:r>
                      <a:r>
                        <a:rPr kumimoji="1" lang="en-US" altLang="ja-JP" sz="1050" b="0" dirty="0" smtClean="0">
                          <a:solidFill>
                            <a:schemeClr val="tx1"/>
                          </a:solidFill>
                        </a:rPr>
                        <a:t>2019</a:t>
                      </a:r>
                      <a:r>
                        <a:rPr kumimoji="1" lang="ja-JP" altLang="en-US" sz="1050" b="0" dirty="0" smtClean="0">
                          <a:solidFill>
                            <a:schemeClr val="tx1"/>
                          </a:solidFill>
                        </a:rPr>
                        <a:t>年</a:t>
                      </a:r>
                      <a:r>
                        <a:rPr kumimoji="1" lang="en-US" altLang="ja-JP" sz="1050" b="0" dirty="0" smtClean="0">
                          <a:solidFill>
                            <a:schemeClr val="tx1"/>
                          </a:solidFill>
                        </a:rPr>
                        <a:t>8</a:t>
                      </a:r>
                      <a:r>
                        <a:rPr kumimoji="1" lang="ja-JP" altLang="en-US" sz="1050" b="0" dirty="0" smtClean="0">
                          <a:solidFill>
                            <a:schemeClr val="tx1"/>
                          </a:solidFill>
                        </a:rPr>
                        <a:t>月</a:t>
                      </a:r>
                      <a:r>
                        <a:rPr kumimoji="1" lang="en-US" altLang="ja-JP" sz="1050" b="0" dirty="0" smtClean="0">
                          <a:solidFill>
                            <a:schemeClr val="tx1"/>
                          </a:solidFill>
                        </a:rPr>
                        <a:t>2</a:t>
                      </a:r>
                      <a:r>
                        <a:rPr kumimoji="1" lang="ja-JP" altLang="en-US" sz="1050" b="0" dirty="0" smtClean="0">
                          <a:solidFill>
                            <a:schemeClr val="tx1"/>
                          </a:solidFill>
                        </a:rPr>
                        <a:t>日～</a:t>
                      </a:r>
                      <a:r>
                        <a:rPr kumimoji="1" lang="en-US" altLang="ja-JP" sz="1050" b="0" dirty="0" smtClean="0">
                          <a:solidFill>
                            <a:schemeClr val="tx1"/>
                          </a:solidFill>
                        </a:rPr>
                        <a:t>4</a:t>
                      </a:r>
                      <a:r>
                        <a:rPr kumimoji="1" lang="ja-JP" altLang="en-US" sz="1050" b="0" dirty="0" smtClean="0">
                          <a:solidFill>
                            <a:schemeClr val="tx1"/>
                          </a:solidFill>
                        </a:rPr>
                        <a:t>日　</a:t>
                      </a:r>
                      <a:endParaRPr kumimoji="1" lang="en-US" altLang="ja-JP" sz="105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4931">
                <a:tc>
                  <a:txBody>
                    <a:bodyPr/>
                    <a:lstStyle/>
                    <a:p>
                      <a:pPr algn="l"/>
                      <a:r>
                        <a:rPr kumimoji="1" lang="ja-JP" altLang="en-US" sz="1050" b="1" dirty="0" smtClean="0">
                          <a:solidFill>
                            <a:schemeClr val="tx1"/>
                          </a:solidFill>
                        </a:rPr>
                        <a:t>開催場所</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美浜丹生特設会場、ふくい健康の森、福井駅前一帯</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4931">
                <a:tc>
                  <a:txBody>
                    <a:bodyPr/>
                    <a:lstStyle/>
                    <a:p>
                      <a:pPr algn="l"/>
                      <a:r>
                        <a:rPr kumimoji="1" lang="ja-JP" altLang="en-US" sz="1050" b="1" dirty="0" smtClean="0">
                          <a:solidFill>
                            <a:schemeClr val="tx1"/>
                          </a:solidFill>
                        </a:rPr>
                        <a:t>参加人数</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約</a:t>
                      </a:r>
                      <a:r>
                        <a:rPr kumimoji="1" lang="en-US" altLang="ja-JP" sz="1050" b="0" dirty="0" smtClean="0">
                          <a:solidFill>
                            <a:schemeClr val="tx1"/>
                          </a:solidFill>
                        </a:rPr>
                        <a:t>400</a:t>
                      </a:r>
                      <a:r>
                        <a:rPr kumimoji="1" lang="ja-JP" altLang="en-US" sz="1050" b="0" dirty="0" smtClean="0">
                          <a:solidFill>
                            <a:schemeClr val="tx1"/>
                          </a:solidFill>
                        </a:rPr>
                        <a:t>人、約</a:t>
                      </a:r>
                      <a:r>
                        <a:rPr kumimoji="1" lang="en-US" altLang="ja-JP" sz="1050" b="0" dirty="0" smtClean="0">
                          <a:solidFill>
                            <a:schemeClr val="tx1"/>
                          </a:solidFill>
                        </a:rPr>
                        <a:t>600</a:t>
                      </a:r>
                      <a:r>
                        <a:rPr kumimoji="1" lang="ja-JP" altLang="en-US" sz="1050" b="0" dirty="0" smtClean="0">
                          <a:solidFill>
                            <a:schemeClr val="tx1"/>
                          </a:solidFill>
                        </a:rPr>
                        <a:t>人、約</a:t>
                      </a:r>
                      <a:r>
                        <a:rPr kumimoji="1" lang="en-US" altLang="ja-JP" sz="1050" b="0" dirty="0" smtClean="0">
                          <a:solidFill>
                            <a:schemeClr val="tx1"/>
                          </a:solidFill>
                        </a:rPr>
                        <a:t>5,000</a:t>
                      </a:r>
                      <a:r>
                        <a:rPr kumimoji="1" lang="ja-JP" altLang="en-US" sz="1050" b="0" dirty="0" smtClean="0">
                          <a:solidFill>
                            <a:schemeClr val="tx1"/>
                          </a:solidFill>
                        </a:rPr>
                        <a:t>人</a:t>
                      </a:r>
                      <a:endParaRPr kumimoji="1" lang="en-US" altLang="ja-JP" sz="105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84931">
                <a:tc>
                  <a:txBody>
                    <a:bodyPr/>
                    <a:lstStyle/>
                    <a:p>
                      <a:pPr algn="l"/>
                      <a:r>
                        <a:rPr kumimoji="1" lang="ja-JP" altLang="en-US" sz="1050" b="1" dirty="0" smtClean="0">
                          <a:solidFill>
                            <a:schemeClr val="tx1"/>
                          </a:solidFill>
                        </a:rPr>
                        <a:t>主催</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福井テレビ</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01874">
                <a:tc>
                  <a:txBody>
                    <a:bodyPr/>
                    <a:lstStyle/>
                    <a:p>
                      <a:pPr algn="l"/>
                      <a:r>
                        <a:rPr kumimoji="1" lang="ja-JP" altLang="en-US" sz="1050" b="1" dirty="0" smtClean="0">
                          <a:solidFill>
                            <a:schemeClr val="tx1"/>
                          </a:solidFill>
                        </a:rPr>
                        <a:t>共催</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rPr>
                        <a:t>わんぱく</a:t>
                      </a:r>
                      <a:r>
                        <a:rPr kumimoji="1" lang="ja-JP" altLang="en-US" sz="1050" b="0" smtClean="0">
                          <a:solidFill>
                            <a:schemeClr val="tx1"/>
                          </a:solidFill>
                        </a:rPr>
                        <a:t>フェア美浜　美浜町</a:t>
                      </a:r>
                      <a:endParaRPr kumimoji="1" lang="en-US" altLang="ja-JP" sz="105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rPr>
                        <a:t>わんぱくフェアふくい　公益財団法人　福井県健康管理協会</a:t>
                      </a:r>
                      <a:endParaRPr kumimoji="1" lang="en-US" altLang="ja-JP" sz="105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err="1" smtClean="0">
                          <a:solidFill>
                            <a:schemeClr val="tx1"/>
                          </a:solidFill>
                        </a:rPr>
                        <a:t>ぺんた</a:t>
                      </a:r>
                      <a:r>
                        <a:rPr kumimoji="1" lang="ja-JP" altLang="en-US" sz="1050" b="0" dirty="0" smtClean="0">
                          <a:solidFill>
                            <a:schemeClr val="tx1"/>
                          </a:solidFill>
                        </a:rPr>
                        <a:t>ワイワイ夏まつり　　福井駅前五商店街（主催）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9526">
                <a:tc>
                  <a:txBody>
                    <a:bodyPr/>
                    <a:lstStyle/>
                    <a:p>
                      <a:pPr algn="l"/>
                      <a:r>
                        <a:rPr kumimoji="1" lang="ja-JP" altLang="en-US" sz="1050" b="1" dirty="0" smtClean="0">
                          <a:solidFill>
                            <a:schemeClr val="tx1"/>
                          </a:solidFill>
                        </a:rPr>
                        <a:t>告知方法</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smtClean="0">
                          <a:solidFill>
                            <a:schemeClr val="tx1"/>
                          </a:solidFill>
                        </a:rPr>
                        <a:t>CM</a:t>
                      </a:r>
                      <a:r>
                        <a:rPr kumimoji="1" lang="ja-JP" altLang="en-US" sz="1050" b="0" dirty="0" smtClean="0">
                          <a:solidFill>
                            <a:schemeClr val="tx1"/>
                          </a:solidFill>
                        </a:rPr>
                        <a:t>告知、</a:t>
                      </a:r>
                      <a:r>
                        <a:rPr kumimoji="1" lang="en-US" altLang="ja-JP" sz="1050" b="0" dirty="0" smtClean="0">
                          <a:solidFill>
                            <a:schemeClr val="tx1"/>
                          </a:solidFill>
                        </a:rPr>
                        <a:t>HP</a:t>
                      </a:r>
                      <a:r>
                        <a:rPr kumimoji="1" lang="ja-JP" altLang="en-US" sz="1050" b="0" dirty="0" err="1" smtClean="0">
                          <a:solidFill>
                            <a:schemeClr val="tx1"/>
                          </a:solidFill>
                        </a:rPr>
                        <a:t>、</a:t>
                      </a:r>
                      <a:r>
                        <a:rPr kumimoji="1" lang="ja-JP" altLang="en-US" sz="1050" b="0" dirty="0" smtClean="0">
                          <a:solidFill>
                            <a:schemeClr val="tx1"/>
                          </a:solidFill>
                        </a:rPr>
                        <a:t>夕方情報番組</a:t>
                      </a:r>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5" name="タイトル 1"/>
          <p:cNvSpPr txBox="1">
            <a:spLocks/>
          </p:cNvSpPr>
          <p:nvPr/>
        </p:nvSpPr>
        <p:spPr>
          <a:xfrm>
            <a:off x="342900" y="1713695"/>
            <a:ext cx="3086100" cy="288032"/>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300" b="1" dirty="0" smtClean="0">
                <a:solidFill>
                  <a:schemeClr val="tx1">
                    <a:lumMod val="95000"/>
                    <a:lumOff val="5000"/>
                  </a:schemeClr>
                </a:solidFill>
              </a:rPr>
              <a:t>１）イベント開催概要</a:t>
            </a:r>
            <a:endParaRPr lang="en-US" altLang="ja-JP" sz="1300" b="1" dirty="0" smtClean="0">
              <a:solidFill>
                <a:schemeClr val="tx1">
                  <a:lumMod val="95000"/>
                  <a:lumOff val="5000"/>
                </a:schemeClr>
              </a:solidFill>
            </a:endParaRPr>
          </a:p>
        </p:txBody>
      </p:sp>
      <p:graphicFrame>
        <p:nvGraphicFramePr>
          <p:cNvPr id="15" name="表 14"/>
          <p:cNvGraphicFramePr>
            <a:graphicFrameLocks noGrp="1"/>
          </p:cNvGraphicFramePr>
          <p:nvPr>
            <p:extLst>
              <p:ext uri="{D42A27DB-BD31-4B8C-83A1-F6EECF244321}">
                <p14:modId xmlns:p14="http://schemas.microsoft.com/office/powerpoint/2010/main" val="768510222"/>
              </p:ext>
            </p:extLst>
          </p:nvPr>
        </p:nvGraphicFramePr>
        <p:xfrm>
          <a:off x="593304" y="5842947"/>
          <a:ext cx="5832648" cy="1872206"/>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1872206">
                <a:tc>
                  <a:txBody>
                    <a:bodyPr/>
                    <a:lstStyle/>
                    <a:p>
                      <a:pPr algn="l"/>
                      <a:r>
                        <a:rPr kumimoji="1" lang="ja-JP" altLang="en-US" sz="1050" b="1" dirty="0" smtClean="0">
                          <a:solidFill>
                            <a:schemeClr val="tx1"/>
                          </a:solidFill>
                        </a:rPr>
                        <a:t>イベント内容</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◆わんぱくフェア </a:t>
                      </a:r>
                      <a:r>
                        <a:rPr kumimoji="1" lang="en-US" altLang="ja-JP" sz="1050" b="0" dirty="0" smtClean="0">
                          <a:solidFill>
                            <a:schemeClr val="tx1"/>
                          </a:solidFill>
                        </a:rPr>
                        <a:t>in</a:t>
                      </a:r>
                      <a:r>
                        <a:rPr kumimoji="1" lang="ja-JP" altLang="en-US" sz="1050" b="0" dirty="0" smtClean="0">
                          <a:solidFill>
                            <a:schemeClr val="tx1"/>
                          </a:solidFill>
                        </a:rPr>
                        <a:t> 美浜・きい</a:t>
                      </a:r>
                      <a:r>
                        <a:rPr kumimoji="1" lang="ja-JP" altLang="en-US" sz="1050" b="0" dirty="0" err="1" smtClean="0">
                          <a:solidFill>
                            <a:schemeClr val="tx1"/>
                          </a:solidFill>
                        </a:rPr>
                        <a:t>ぱす</a:t>
                      </a:r>
                      <a:endParaRPr kumimoji="1" lang="en-US" altLang="ja-JP" sz="1050" b="0" dirty="0" smtClean="0">
                        <a:solidFill>
                          <a:schemeClr val="tx1"/>
                        </a:solidFill>
                      </a:endParaRPr>
                    </a:p>
                    <a:p>
                      <a:pPr algn="l"/>
                      <a:r>
                        <a:rPr kumimoji="1" lang="ja-JP" altLang="en-US" sz="1050" b="0" dirty="0" smtClean="0">
                          <a:solidFill>
                            <a:schemeClr val="tx1"/>
                          </a:solidFill>
                        </a:rPr>
                        <a:t>　　日時：</a:t>
                      </a:r>
                      <a:r>
                        <a:rPr kumimoji="1" lang="en-US" altLang="ja-JP" sz="1050" b="0" dirty="0" smtClean="0">
                          <a:solidFill>
                            <a:schemeClr val="tx1"/>
                          </a:solidFill>
                        </a:rPr>
                        <a:t>2019/5/3</a:t>
                      </a:r>
                      <a:r>
                        <a:rPr kumimoji="1" lang="ja-JP" altLang="en-US" sz="1050" b="0" dirty="0" smtClean="0">
                          <a:solidFill>
                            <a:schemeClr val="tx1"/>
                          </a:solidFill>
                        </a:rPr>
                        <a:t>～</a:t>
                      </a:r>
                      <a:r>
                        <a:rPr kumimoji="1" lang="en-US" altLang="ja-JP" sz="1050" b="0" dirty="0" smtClean="0">
                          <a:solidFill>
                            <a:schemeClr val="tx1"/>
                          </a:solidFill>
                        </a:rPr>
                        <a:t>4</a:t>
                      </a:r>
                      <a:r>
                        <a:rPr kumimoji="1" lang="ja-JP" altLang="en-US" sz="1050" b="0" dirty="0" smtClean="0">
                          <a:solidFill>
                            <a:schemeClr val="tx1"/>
                          </a:solidFill>
                        </a:rPr>
                        <a:t>　　　　　　</a:t>
                      </a:r>
                      <a:endParaRPr kumimoji="1" lang="en-US" altLang="ja-JP" sz="1050" b="0" dirty="0" smtClean="0">
                        <a:solidFill>
                          <a:schemeClr val="tx1"/>
                        </a:solidFill>
                      </a:endParaRPr>
                    </a:p>
                    <a:p>
                      <a:pPr algn="l"/>
                      <a:r>
                        <a:rPr kumimoji="1" lang="ja-JP" altLang="en-US" sz="1050" b="0" dirty="0" smtClean="0">
                          <a:solidFill>
                            <a:schemeClr val="tx1"/>
                          </a:solidFill>
                        </a:rPr>
                        <a:t>　　場所：美浜町丹生特設会場　　　 参加人数：約</a:t>
                      </a:r>
                      <a:r>
                        <a:rPr kumimoji="1" lang="en-US" altLang="ja-JP" sz="1050" b="0" dirty="0" smtClean="0">
                          <a:solidFill>
                            <a:schemeClr val="tx1"/>
                          </a:solidFill>
                        </a:rPr>
                        <a:t>400</a:t>
                      </a:r>
                      <a:r>
                        <a:rPr kumimoji="1" lang="ja-JP" altLang="en-US" sz="1050" b="0" dirty="0" smtClean="0">
                          <a:solidFill>
                            <a:schemeClr val="tx1"/>
                          </a:solidFill>
                        </a:rPr>
                        <a:t>人　　ゴミ袋：</a:t>
                      </a:r>
                      <a:r>
                        <a:rPr kumimoji="1" lang="en-US" altLang="ja-JP" sz="1050" b="0" dirty="0" smtClean="0">
                          <a:solidFill>
                            <a:schemeClr val="tx1"/>
                          </a:solidFill>
                        </a:rPr>
                        <a:t>170</a:t>
                      </a:r>
                      <a:r>
                        <a:rPr kumimoji="1" lang="ja-JP" altLang="en-US" sz="1050" b="0" dirty="0" smtClean="0">
                          <a:solidFill>
                            <a:schemeClr val="tx1"/>
                          </a:solidFill>
                        </a:rPr>
                        <a:t>袋</a:t>
                      </a:r>
                      <a:endParaRPr kumimoji="1" lang="en-US" altLang="ja-JP" sz="1050" b="0" dirty="0" smtClean="0">
                        <a:solidFill>
                          <a:schemeClr val="tx1"/>
                        </a:solidFill>
                      </a:endParaRPr>
                    </a:p>
                    <a:p>
                      <a:pPr algn="l"/>
                      <a:endParaRPr kumimoji="1" lang="en-US" altLang="ja-JP" sz="1050" b="0" dirty="0" smtClean="0">
                        <a:solidFill>
                          <a:schemeClr val="tx1"/>
                        </a:solidFill>
                      </a:endParaRPr>
                    </a:p>
                    <a:p>
                      <a:pPr algn="l"/>
                      <a:r>
                        <a:rPr kumimoji="1" lang="ja-JP" altLang="en-US" sz="1050" b="0" dirty="0" smtClean="0">
                          <a:solidFill>
                            <a:schemeClr val="tx1"/>
                          </a:solidFill>
                        </a:rPr>
                        <a:t>◆わんぱくフェア </a:t>
                      </a:r>
                      <a:r>
                        <a:rPr kumimoji="1" lang="en-US" altLang="ja-JP" sz="1050" b="0" dirty="0" smtClean="0">
                          <a:solidFill>
                            <a:schemeClr val="tx1"/>
                          </a:solidFill>
                        </a:rPr>
                        <a:t>in</a:t>
                      </a:r>
                      <a:r>
                        <a:rPr kumimoji="1" lang="ja-JP" altLang="en-US" sz="1050" b="0" dirty="0" smtClean="0">
                          <a:solidFill>
                            <a:schemeClr val="tx1"/>
                          </a:solidFill>
                        </a:rPr>
                        <a:t> ふくい健康の森</a:t>
                      </a:r>
                      <a:endParaRPr kumimoji="1" lang="en-US" altLang="ja-JP" sz="1050" b="0" dirty="0" smtClean="0">
                        <a:solidFill>
                          <a:schemeClr val="tx1"/>
                        </a:solidFill>
                      </a:endParaRPr>
                    </a:p>
                    <a:p>
                      <a:pPr algn="l"/>
                      <a:r>
                        <a:rPr kumimoji="1" lang="ja-JP" altLang="en-US" sz="1050" b="0" dirty="0" smtClean="0">
                          <a:solidFill>
                            <a:schemeClr val="tx1"/>
                          </a:solidFill>
                        </a:rPr>
                        <a:t>　　日時：</a:t>
                      </a:r>
                      <a:r>
                        <a:rPr kumimoji="1" lang="en-US" altLang="ja-JP" sz="1050" b="0" dirty="0" smtClean="0">
                          <a:solidFill>
                            <a:schemeClr val="tx1"/>
                          </a:solidFill>
                        </a:rPr>
                        <a:t>2019/5/4</a:t>
                      </a:r>
                      <a:r>
                        <a:rPr kumimoji="1" lang="ja-JP" altLang="en-US" sz="1050" b="0" dirty="0" smtClean="0">
                          <a:solidFill>
                            <a:schemeClr val="tx1"/>
                          </a:solidFill>
                        </a:rPr>
                        <a:t>～</a:t>
                      </a:r>
                      <a:r>
                        <a:rPr kumimoji="1" lang="en-US" altLang="ja-JP" sz="1050" b="0" dirty="0" smtClean="0">
                          <a:solidFill>
                            <a:schemeClr val="tx1"/>
                          </a:solidFill>
                        </a:rPr>
                        <a:t>5</a:t>
                      </a:r>
                      <a:r>
                        <a:rPr kumimoji="1" lang="ja-JP" altLang="en-US" sz="1050" b="0" dirty="0" smtClean="0">
                          <a:solidFill>
                            <a:schemeClr val="tx1"/>
                          </a:solidFill>
                        </a:rPr>
                        <a:t>　　　　</a:t>
                      </a:r>
                      <a:endParaRPr kumimoji="1" lang="en-US" altLang="ja-JP" sz="1050" b="0" dirty="0" smtClean="0">
                        <a:solidFill>
                          <a:schemeClr val="tx1"/>
                        </a:solidFill>
                      </a:endParaRPr>
                    </a:p>
                    <a:p>
                      <a:pPr algn="l"/>
                      <a:r>
                        <a:rPr kumimoji="1" lang="ja-JP" altLang="en-US" sz="1050" b="0" dirty="0" smtClean="0">
                          <a:solidFill>
                            <a:schemeClr val="tx1"/>
                          </a:solidFill>
                        </a:rPr>
                        <a:t>　　場所：ふくい健康の森　　　　　　　参加人数：約</a:t>
                      </a:r>
                      <a:r>
                        <a:rPr kumimoji="1" lang="en-US" altLang="ja-JP" sz="1050" b="0" dirty="0" smtClean="0">
                          <a:solidFill>
                            <a:schemeClr val="tx1"/>
                          </a:solidFill>
                        </a:rPr>
                        <a:t>600</a:t>
                      </a:r>
                      <a:r>
                        <a:rPr kumimoji="1" lang="ja-JP" altLang="en-US" sz="1050" b="0" dirty="0" smtClean="0">
                          <a:solidFill>
                            <a:schemeClr val="tx1"/>
                          </a:solidFill>
                        </a:rPr>
                        <a:t>人　　ゴミ袋：</a:t>
                      </a:r>
                      <a:r>
                        <a:rPr kumimoji="1" lang="en-US" altLang="ja-JP" sz="1050" b="0" dirty="0" smtClean="0">
                          <a:solidFill>
                            <a:schemeClr val="tx1"/>
                          </a:solidFill>
                        </a:rPr>
                        <a:t>260</a:t>
                      </a:r>
                      <a:r>
                        <a:rPr kumimoji="1" lang="ja-JP" altLang="en-US" sz="1050" b="0" dirty="0" smtClean="0">
                          <a:solidFill>
                            <a:schemeClr val="tx1"/>
                          </a:solidFill>
                        </a:rPr>
                        <a:t>袋</a:t>
                      </a:r>
                      <a:endParaRPr kumimoji="1" lang="en-US" altLang="ja-JP" sz="1050" b="0" dirty="0" smtClean="0">
                        <a:solidFill>
                          <a:schemeClr val="tx1"/>
                        </a:solidFill>
                      </a:endParaRPr>
                    </a:p>
                    <a:p>
                      <a:pPr algn="l"/>
                      <a:endParaRPr kumimoji="1" lang="en-US" altLang="ja-JP" sz="1050" b="0" dirty="0" smtClean="0">
                        <a:solidFill>
                          <a:schemeClr val="tx1"/>
                        </a:solidFill>
                      </a:endParaRPr>
                    </a:p>
                    <a:p>
                      <a:pPr algn="l"/>
                      <a:r>
                        <a:rPr kumimoji="1" lang="ja-JP" altLang="en-US" sz="1050" b="0" dirty="0" smtClean="0">
                          <a:solidFill>
                            <a:schemeClr val="tx1"/>
                          </a:solidFill>
                        </a:rPr>
                        <a:t>◆</a:t>
                      </a:r>
                      <a:r>
                        <a:rPr kumimoji="1" lang="ja-JP" altLang="en-US" sz="1050" b="0" dirty="0" err="1" smtClean="0">
                          <a:solidFill>
                            <a:schemeClr val="tx1"/>
                          </a:solidFill>
                        </a:rPr>
                        <a:t>ぺんた</a:t>
                      </a:r>
                      <a:r>
                        <a:rPr kumimoji="1" lang="ja-JP" altLang="en-US" sz="1050" b="0" dirty="0" smtClean="0">
                          <a:solidFill>
                            <a:schemeClr val="tx1"/>
                          </a:solidFill>
                        </a:rPr>
                        <a:t>ワイワイ夏まつり</a:t>
                      </a:r>
                      <a:endParaRPr kumimoji="1" lang="en-US" altLang="ja-JP" sz="1050" b="0" dirty="0" smtClean="0">
                        <a:solidFill>
                          <a:schemeClr val="tx1"/>
                        </a:solidFill>
                      </a:endParaRPr>
                    </a:p>
                    <a:p>
                      <a:pPr algn="l"/>
                      <a:r>
                        <a:rPr kumimoji="1" lang="ja-JP" altLang="en-US" sz="1050" b="0" dirty="0" smtClean="0">
                          <a:solidFill>
                            <a:schemeClr val="tx1"/>
                          </a:solidFill>
                        </a:rPr>
                        <a:t>　　日時：</a:t>
                      </a:r>
                      <a:r>
                        <a:rPr kumimoji="1" lang="en-US" altLang="ja-JP" sz="1050" b="0" dirty="0" smtClean="0">
                          <a:solidFill>
                            <a:schemeClr val="tx1"/>
                          </a:solidFill>
                        </a:rPr>
                        <a:t>2019/8/2</a:t>
                      </a:r>
                      <a:r>
                        <a:rPr kumimoji="1" lang="ja-JP" altLang="en-US" sz="1050" b="0" dirty="0" smtClean="0">
                          <a:solidFill>
                            <a:schemeClr val="tx1"/>
                          </a:solidFill>
                        </a:rPr>
                        <a:t>～</a:t>
                      </a:r>
                      <a:r>
                        <a:rPr kumimoji="1" lang="en-US" altLang="ja-JP" sz="1050" b="0" dirty="0" smtClean="0">
                          <a:solidFill>
                            <a:schemeClr val="tx1"/>
                          </a:solidFill>
                        </a:rPr>
                        <a:t>4</a:t>
                      </a:r>
                      <a:r>
                        <a:rPr kumimoji="1" lang="ja-JP" altLang="en-US" sz="1050" b="0" dirty="0" smtClean="0">
                          <a:solidFill>
                            <a:schemeClr val="tx1"/>
                          </a:solidFill>
                        </a:rPr>
                        <a:t>　　　</a:t>
                      </a:r>
                      <a:endParaRPr kumimoji="1" lang="en-US" altLang="ja-JP" sz="1050" b="0" dirty="0" smtClean="0">
                        <a:solidFill>
                          <a:schemeClr val="tx1"/>
                        </a:solidFill>
                      </a:endParaRPr>
                    </a:p>
                    <a:p>
                      <a:pPr algn="l"/>
                      <a:r>
                        <a:rPr kumimoji="1" lang="ja-JP" altLang="en-US" sz="1050" b="0" dirty="0" smtClean="0">
                          <a:solidFill>
                            <a:schemeClr val="tx1"/>
                          </a:solidFill>
                        </a:rPr>
                        <a:t>　　場所：福井駅前一帯　　　　　　　  参加人数：約</a:t>
                      </a:r>
                      <a:r>
                        <a:rPr kumimoji="1" lang="en-US" altLang="ja-JP" sz="1050" b="0" dirty="0" smtClean="0">
                          <a:solidFill>
                            <a:schemeClr val="tx1"/>
                          </a:solidFill>
                        </a:rPr>
                        <a:t>5,000</a:t>
                      </a:r>
                      <a:r>
                        <a:rPr kumimoji="1" lang="ja-JP" altLang="en-US" sz="1050" b="0" dirty="0" smtClean="0">
                          <a:solidFill>
                            <a:schemeClr val="tx1"/>
                          </a:solidFill>
                        </a:rPr>
                        <a:t>人　ゴミ袋：</a:t>
                      </a:r>
                      <a:r>
                        <a:rPr kumimoji="1" lang="en-US" altLang="ja-JP" sz="1050" b="0" dirty="0" smtClean="0">
                          <a:solidFill>
                            <a:schemeClr val="tx1"/>
                          </a:solidFill>
                        </a:rPr>
                        <a:t>1,900</a:t>
                      </a:r>
                      <a:r>
                        <a:rPr kumimoji="1" lang="ja-JP" altLang="en-US" sz="1050" b="0" dirty="0" smtClean="0">
                          <a:solidFill>
                            <a:schemeClr val="tx1"/>
                          </a:solidFill>
                        </a:rPr>
                        <a:t>袋</a:t>
                      </a:r>
                      <a:endParaRPr kumimoji="1" lang="en-US" altLang="ja-JP" sz="105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6" name="タイトル 1"/>
          <p:cNvSpPr txBox="1">
            <a:spLocks/>
          </p:cNvSpPr>
          <p:nvPr/>
        </p:nvSpPr>
        <p:spPr>
          <a:xfrm>
            <a:off x="342900" y="5457814"/>
            <a:ext cx="6254452" cy="431290"/>
          </a:xfrm>
          <a:prstGeom prst="rect">
            <a:avLst/>
          </a:prstGeom>
        </p:spPr>
        <p:txBody>
          <a:bodyPr vert="horz" lIns="91440" tIns="45720" rIns="91440" bIns="45720" rtlCol="0" anchor="t">
            <a:normAutofit fontScale="92500" lnSpcReduction="20000"/>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400" b="1" dirty="0" smtClean="0">
                <a:solidFill>
                  <a:schemeClr val="tx1">
                    <a:lumMod val="95000"/>
                    <a:lumOff val="5000"/>
                  </a:schemeClr>
                </a:solidFill>
              </a:rPr>
              <a:t>２）イベント内容</a:t>
            </a:r>
            <a:endParaRPr lang="en-US" altLang="ja-JP" sz="1400" b="1" dirty="0" smtClean="0">
              <a:solidFill>
                <a:schemeClr val="tx1">
                  <a:lumMod val="95000"/>
                  <a:lumOff val="5000"/>
                </a:schemeClr>
              </a:solidFill>
            </a:endParaRPr>
          </a:p>
          <a:p>
            <a:r>
              <a:rPr lang="ja-JP" altLang="en-US" sz="1400" b="1" dirty="0" smtClean="0">
                <a:solidFill>
                  <a:schemeClr val="tx1">
                    <a:lumMod val="95000"/>
                    <a:lumOff val="5000"/>
                  </a:schemeClr>
                </a:solidFill>
              </a:rPr>
              <a:t>　　</a:t>
            </a:r>
            <a:endParaRPr lang="en-US" altLang="ja-JP" sz="1400" b="1" dirty="0" smtClean="0">
              <a:solidFill>
                <a:schemeClr val="tx1">
                  <a:lumMod val="95000"/>
                  <a:lumOff val="5000"/>
                </a:schemeClr>
              </a:solidFill>
            </a:endParaRPr>
          </a:p>
        </p:txBody>
      </p:sp>
      <p:sp>
        <p:nvSpPr>
          <p:cNvPr id="14" name="正方形/長方形 13"/>
          <p:cNvSpPr/>
          <p:nvPr/>
        </p:nvSpPr>
        <p:spPr>
          <a:xfrm>
            <a:off x="1628800" y="728979"/>
            <a:ext cx="4968552" cy="920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449" y="7964049"/>
            <a:ext cx="2046265" cy="1534699"/>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4229" y="7936689"/>
            <a:ext cx="2052522" cy="1539392"/>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0496" y="7939487"/>
            <a:ext cx="2291543" cy="1525455"/>
          </a:xfrm>
          <a:prstGeom prst="rect">
            <a:avLst/>
          </a:prstGeom>
        </p:spPr>
      </p:pic>
      <p:sp>
        <p:nvSpPr>
          <p:cNvPr id="11" name="テキスト ボックス 10"/>
          <p:cNvSpPr txBox="1"/>
          <p:nvPr/>
        </p:nvSpPr>
        <p:spPr>
          <a:xfrm>
            <a:off x="87763" y="9489504"/>
            <a:ext cx="2019230" cy="215444"/>
          </a:xfrm>
          <a:prstGeom prst="rect">
            <a:avLst/>
          </a:prstGeom>
          <a:noFill/>
        </p:spPr>
        <p:txBody>
          <a:bodyPr wrap="square" rtlCol="0">
            <a:spAutoFit/>
          </a:bodyPr>
          <a:lstStyle/>
          <a:p>
            <a:r>
              <a:rPr lang="ja-JP" altLang="en-US" sz="800" dirty="0" smtClean="0">
                <a:latin typeface="メイリオ" pitchFamily="50" charset="-128"/>
                <a:ea typeface="メイリオ" pitchFamily="50" charset="-128"/>
              </a:rPr>
              <a:t>わんぱくフェア </a:t>
            </a:r>
            <a:r>
              <a:rPr lang="en-US" altLang="ja-JP" sz="800" dirty="0"/>
              <a:t>in</a:t>
            </a:r>
            <a:r>
              <a:rPr lang="ja-JP" altLang="en-US" sz="800" dirty="0"/>
              <a:t> 美浜・きいぱす</a:t>
            </a:r>
            <a:endParaRPr lang="ja-JP" altLang="en-US" sz="800" dirty="0">
              <a:latin typeface="メイリオ" pitchFamily="50" charset="-128"/>
              <a:ea typeface="メイリオ" pitchFamily="50" charset="-128"/>
            </a:endParaRPr>
          </a:p>
        </p:txBody>
      </p:sp>
      <p:sp>
        <p:nvSpPr>
          <p:cNvPr id="12" name="テキスト ボックス 11"/>
          <p:cNvSpPr txBox="1"/>
          <p:nvPr/>
        </p:nvSpPr>
        <p:spPr>
          <a:xfrm>
            <a:off x="2244289" y="9489504"/>
            <a:ext cx="2019230" cy="215444"/>
          </a:xfrm>
          <a:prstGeom prst="rect">
            <a:avLst/>
          </a:prstGeom>
          <a:noFill/>
        </p:spPr>
        <p:txBody>
          <a:bodyPr wrap="square" rtlCol="0">
            <a:spAutoFit/>
          </a:bodyPr>
          <a:lstStyle/>
          <a:p>
            <a:r>
              <a:rPr lang="ja-JP" altLang="en-US" sz="800" dirty="0" smtClean="0">
                <a:latin typeface="メイリオ" pitchFamily="50" charset="-128"/>
                <a:ea typeface="メイリオ" pitchFamily="50" charset="-128"/>
              </a:rPr>
              <a:t>わんぱくフェア </a:t>
            </a:r>
            <a:r>
              <a:rPr lang="en-US" altLang="ja-JP" sz="800" dirty="0"/>
              <a:t>in</a:t>
            </a:r>
            <a:r>
              <a:rPr lang="ja-JP" altLang="en-US" sz="800" dirty="0"/>
              <a:t> </a:t>
            </a:r>
            <a:r>
              <a:rPr lang="ja-JP" altLang="en-US" sz="800" dirty="0" smtClean="0"/>
              <a:t>ふくい健康の森</a:t>
            </a:r>
            <a:endParaRPr lang="ja-JP" altLang="en-US" sz="800" dirty="0">
              <a:latin typeface="メイリオ" pitchFamily="50" charset="-128"/>
              <a:ea typeface="メイリオ" pitchFamily="50" charset="-128"/>
            </a:endParaRPr>
          </a:p>
        </p:txBody>
      </p:sp>
      <p:sp>
        <p:nvSpPr>
          <p:cNvPr id="17" name="テキスト ボックス 16"/>
          <p:cNvSpPr txBox="1"/>
          <p:nvPr/>
        </p:nvSpPr>
        <p:spPr>
          <a:xfrm>
            <a:off x="4325295" y="9469563"/>
            <a:ext cx="2019230" cy="215444"/>
          </a:xfrm>
          <a:prstGeom prst="rect">
            <a:avLst/>
          </a:prstGeom>
          <a:noFill/>
        </p:spPr>
        <p:txBody>
          <a:bodyPr wrap="square" rtlCol="0">
            <a:spAutoFit/>
          </a:bodyPr>
          <a:lstStyle/>
          <a:p>
            <a:r>
              <a:rPr lang="ja-JP" altLang="en-US" sz="800" dirty="0" err="1" smtClean="0">
                <a:latin typeface="メイリオ" pitchFamily="50" charset="-128"/>
                <a:ea typeface="メイリオ" pitchFamily="50" charset="-128"/>
              </a:rPr>
              <a:t>ぺんた</a:t>
            </a:r>
            <a:r>
              <a:rPr lang="ja-JP" altLang="en-US" sz="800" dirty="0" smtClean="0">
                <a:latin typeface="メイリオ" pitchFamily="50" charset="-128"/>
                <a:ea typeface="メイリオ" pitchFamily="50" charset="-128"/>
              </a:rPr>
              <a:t>ワイワイ夏まつり</a:t>
            </a:r>
            <a:endParaRPr lang="ja-JP" altLang="en-US" sz="800" dirty="0">
              <a:latin typeface="メイリオ" pitchFamily="50" charset="-128"/>
              <a:ea typeface="メイリオ" pitchFamily="50" charset="-128"/>
            </a:endParaRPr>
          </a:p>
        </p:txBody>
      </p:sp>
      <p:sp>
        <p:nvSpPr>
          <p:cNvPr id="18" name="テキスト ボックス 27"/>
          <p:cNvSpPr txBox="1"/>
          <p:nvPr/>
        </p:nvSpPr>
        <p:spPr>
          <a:xfrm>
            <a:off x="1675919" y="776536"/>
            <a:ext cx="4419800" cy="830997"/>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200" dirty="0" smtClean="0"/>
              <a:t>事業</a:t>
            </a:r>
            <a:r>
              <a:rPr kumimoji="1" lang="en-US" altLang="ja-JP" sz="1200" dirty="0" smtClean="0"/>
              <a:t>ID</a:t>
            </a:r>
            <a:r>
              <a:rPr kumimoji="1" lang="ja-JP" altLang="en-US" sz="1200" dirty="0" smtClean="0"/>
              <a:t>：</a:t>
            </a:r>
            <a:r>
              <a:rPr lang="en-US" altLang="ja-JP" sz="1200" dirty="0" smtClean="0"/>
              <a:t>2018494345</a:t>
            </a:r>
            <a:endParaRPr kumimoji="1" lang="en-US" altLang="ja-JP" sz="1200" dirty="0" smtClean="0"/>
          </a:p>
          <a:p>
            <a:r>
              <a:rPr lang="ja-JP" altLang="en-US" sz="1200" dirty="0" smtClean="0"/>
              <a:t>事業名：丼ぶり王国　福井県民による　丼プラごみゼロプロジェクト</a:t>
            </a:r>
            <a:endParaRPr lang="en-US" altLang="ja-JP" sz="1200" dirty="0" smtClean="0"/>
          </a:p>
          <a:p>
            <a:r>
              <a:rPr lang="ja-JP" altLang="en-US" sz="1200" dirty="0"/>
              <a:t>　</a:t>
            </a:r>
            <a:r>
              <a:rPr lang="ja-JP" altLang="en-US" sz="1200" dirty="0" smtClean="0"/>
              <a:t>　　　　（</a:t>
            </a:r>
            <a:r>
              <a:rPr lang="en-US" altLang="ja-JP" sz="1200" dirty="0" smtClean="0"/>
              <a:t>CFB</a:t>
            </a:r>
            <a:r>
              <a:rPr lang="ja-JP" altLang="en-US" sz="1200" dirty="0" smtClean="0"/>
              <a:t>・海と日本</a:t>
            </a:r>
            <a:r>
              <a:rPr lang="en-US" altLang="ja-JP" sz="1200" dirty="0" smtClean="0"/>
              <a:t>2019</a:t>
            </a:r>
            <a:r>
              <a:rPr lang="ja-JP" altLang="en-US" sz="1200" dirty="0" smtClean="0"/>
              <a:t>）</a:t>
            </a:r>
            <a:endParaRPr lang="en-US" altLang="ja-JP" sz="1200" dirty="0" smtClean="0"/>
          </a:p>
          <a:p>
            <a:r>
              <a:rPr kumimoji="1" lang="ja-JP" altLang="en-US" sz="1200" dirty="0" smtClean="0"/>
              <a:t>団体名：</a:t>
            </a:r>
            <a:r>
              <a:rPr lang="ja-JP" altLang="en-US" sz="1200" dirty="0" smtClean="0"/>
              <a:t>福丼県プロジェクト実行委員会</a:t>
            </a:r>
            <a:endParaRPr kumimoji="1" lang="ja-JP" altLang="en-US" sz="1200" dirty="0"/>
          </a:p>
        </p:txBody>
      </p:sp>
    </p:spTree>
    <p:extLst>
      <p:ext uri="{BB962C8B-B14F-4D97-AF65-F5344CB8AC3E}">
        <p14:creationId xmlns:p14="http://schemas.microsoft.com/office/powerpoint/2010/main" val="1242110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710626694"/>
              </p:ext>
            </p:extLst>
          </p:nvPr>
        </p:nvGraphicFramePr>
        <p:xfrm>
          <a:off x="548680" y="2144984"/>
          <a:ext cx="5832648" cy="3215772"/>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287736">
                <a:tc>
                  <a:txBody>
                    <a:bodyPr/>
                    <a:lstStyle/>
                    <a:p>
                      <a:pPr algn="l"/>
                      <a:r>
                        <a:rPr kumimoji="1" lang="ja-JP" altLang="en-US" sz="1050" b="1" dirty="0" smtClean="0">
                          <a:solidFill>
                            <a:schemeClr val="tx1"/>
                          </a:solidFill>
                        </a:rPr>
                        <a:t>イベントタイトル</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kern="1200" dirty="0" smtClean="0">
                          <a:solidFill>
                            <a:schemeClr val="tx1"/>
                          </a:solidFill>
                          <a:effectLst/>
                          <a:latin typeface="+mn-lt"/>
                          <a:ea typeface="+mn-ea"/>
                          <a:cs typeface="+mn-cs"/>
                        </a:rPr>
                        <a:t>令和元年版　福丼本を発刊</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972380">
                <a:tc>
                  <a:txBody>
                    <a:bodyPr/>
                    <a:lstStyle/>
                    <a:p>
                      <a:pPr algn="l"/>
                      <a:r>
                        <a:rPr kumimoji="1" lang="ja-JP" altLang="en-US" sz="1050" b="1" dirty="0" smtClean="0">
                          <a:solidFill>
                            <a:schemeClr val="tx1"/>
                          </a:solidFill>
                        </a:rPr>
                        <a:t>イベントの</a:t>
                      </a:r>
                      <a:endParaRPr kumimoji="1" lang="en-US" altLang="ja-JP" sz="1050" b="1" dirty="0" smtClean="0">
                        <a:solidFill>
                          <a:schemeClr val="tx1"/>
                        </a:solidFill>
                      </a:endParaRPr>
                    </a:p>
                    <a:p>
                      <a:pPr algn="l"/>
                      <a:r>
                        <a:rPr kumimoji="1" lang="ja-JP" altLang="en-US" sz="1050" b="1" dirty="0" smtClean="0">
                          <a:solidFill>
                            <a:schemeClr val="tx1"/>
                          </a:solidFill>
                        </a:rPr>
                        <a:t>目的・ねらい</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福井の丼を紹介する福丼本の巻頭</a:t>
                      </a:r>
                      <a:r>
                        <a:rPr kumimoji="1" lang="en-US" altLang="ja-JP" sz="1050" b="0" dirty="0" smtClean="0">
                          <a:solidFill>
                            <a:schemeClr val="tx1"/>
                          </a:solidFill>
                        </a:rPr>
                        <a:t>8</a:t>
                      </a:r>
                      <a:r>
                        <a:rPr kumimoji="1" lang="ja-JP" altLang="en-US" sz="1050" b="0" dirty="0" smtClean="0">
                          <a:solidFill>
                            <a:schemeClr val="tx1"/>
                          </a:solidFill>
                        </a:rPr>
                        <a:t>ページにわたり、海ごみの現状・対策・海を大切にする福丼県プロジェクトのメッセージを掲載。県民が海ゴミの現状を知り、海ごみをなくすために自分たちにできることを考えるためのツールにする。プラゴミを出さない、ポイ捨てしない、リサイクルするなどの意識を県内、さらに県外にも広める。</a:t>
                      </a:r>
                      <a:endParaRPr kumimoji="1" lang="en-US" altLang="ja-JP" sz="105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8032">
                <a:tc>
                  <a:txBody>
                    <a:bodyPr/>
                    <a:lstStyle/>
                    <a:p>
                      <a:pPr algn="l"/>
                      <a:r>
                        <a:rPr kumimoji="1" lang="ja-JP" altLang="en-US" sz="1050" b="1" dirty="0" smtClean="0">
                          <a:solidFill>
                            <a:schemeClr val="tx1"/>
                          </a:solidFill>
                        </a:rPr>
                        <a:t>日程</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smtClean="0">
                          <a:solidFill>
                            <a:schemeClr val="tx1"/>
                          </a:solidFill>
                        </a:rPr>
                        <a:t>2019</a:t>
                      </a:r>
                      <a:r>
                        <a:rPr kumimoji="1" lang="ja-JP" altLang="en-US" sz="1050" b="0" dirty="0" smtClean="0">
                          <a:solidFill>
                            <a:schemeClr val="tx1"/>
                          </a:solidFill>
                        </a:rPr>
                        <a:t>年</a:t>
                      </a:r>
                      <a:r>
                        <a:rPr kumimoji="1" lang="en-US" altLang="ja-JP" sz="1050" b="0" dirty="0" smtClean="0">
                          <a:solidFill>
                            <a:schemeClr val="tx1"/>
                          </a:solidFill>
                        </a:rPr>
                        <a:t>8</a:t>
                      </a:r>
                      <a:r>
                        <a:rPr kumimoji="1" lang="ja-JP" altLang="en-US" sz="1050" b="0" dirty="0" smtClean="0">
                          <a:solidFill>
                            <a:schemeClr val="tx1"/>
                          </a:solidFill>
                        </a:rPr>
                        <a:t>月</a:t>
                      </a:r>
                      <a:r>
                        <a:rPr kumimoji="1" lang="en-US" altLang="ja-JP" sz="1050" b="0" dirty="0" smtClean="0">
                          <a:solidFill>
                            <a:schemeClr val="tx1"/>
                          </a:solidFill>
                        </a:rPr>
                        <a:t>10</a:t>
                      </a:r>
                      <a:r>
                        <a:rPr kumimoji="1" lang="ja-JP" altLang="en-US" sz="1050" b="0" dirty="0" smtClean="0">
                          <a:solidFill>
                            <a:schemeClr val="tx1"/>
                          </a:solidFill>
                        </a:rPr>
                        <a:t>日</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88032">
                <a:tc>
                  <a:txBody>
                    <a:bodyPr/>
                    <a:lstStyle/>
                    <a:p>
                      <a:pPr algn="l"/>
                      <a:r>
                        <a:rPr kumimoji="1" lang="ja-JP" altLang="en-US" sz="1050" b="1" dirty="0" smtClean="0">
                          <a:solidFill>
                            <a:schemeClr val="tx1"/>
                          </a:solidFill>
                        </a:rPr>
                        <a:t>開催場所</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県内</a:t>
                      </a:r>
                      <a:r>
                        <a:rPr kumimoji="1" lang="en-US" altLang="ja-JP" sz="1050" b="0" dirty="0" smtClean="0">
                          <a:solidFill>
                            <a:schemeClr val="tx1"/>
                          </a:solidFill>
                        </a:rPr>
                        <a:t>150</a:t>
                      </a:r>
                      <a:r>
                        <a:rPr kumimoji="1" lang="ja-JP" altLang="en-US" sz="1050" b="0" dirty="0" smtClean="0">
                          <a:solidFill>
                            <a:schemeClr val="tx1"/>
                          </a:solidFill>
                        </a:rPr>
                        <a:t>店のコンビニ、その他道の駅・ホテル等で無料配布</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88032">
                <a:tc>
                  <a:txBody>
                    <a:bodyPr/>
                    <a:lstStyle/>
                    <a:p>
                      <a:pPr algn="l"/>
                      <a:r>
                        <a:rPr kumimoji="1" lang="ja-JP" altLang="en-US" sz="1050" b="1" dirty="0" smtClean="0">
                          <a:solidFill>
                            <a:schemeClr val="tx1"/>
                          </a:solidFill>
                        </a:rPr>
                        <a:t>参加人数</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計</a:t>
                      </a:r>
                      <a:r>
                        <a:rPr kumimoji="1" lang="en-US" altLang="ja-JP" sz="1050" b="0" dirty="0" smtClean="0">
                          <a:solidFill>
                            <a:schemeClr val="tx1"/>
                          </a:solidFill>
                        </a:rPr>
                        <a:t>4</a:t>
                      </a:r>
                      <a:r>
                        <a:rPr kumimoji="1" lang="ja-JP" altLang="en-US" sz="1050" b="0" dirty="0" smtClean="0">
                          <a:solidFill>
                            <a:schemeClr val="tx1"/>
                          </a:solidFill>
                        </a:rPr>
                        <a:t>万部配布</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60040">
                <a:tc>
                  <a:txBody>
                    <a:bodyPr/>
                    <a:lstStyle/>
                    <a:p>
                      <a:pPr algn="l"/>
                      <a:r>
                        <a:rPr kumimoji="1" lang="ja-JP" altLang="en-US" sz="1050" b="1" dirty="0" smtClean="0">
                          <a:solidFill>
                            <a:schemeClr val="tx1"/>
                          </a:solidFill>
                        </a:rPr>
                        <a:t>主催</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smtClean="0"/>
                        <a:t>福丼県プロジェクト実行委員会</a:t>
                      </a:r>
                      <a:endParaRPr kumimoji="1" lang="ja-JP" altLang="en-US" sz="105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16043">
                <a:tc>
                  <a:txBody>
                    <a:bodyPr/>
                    <a:lstStyle/>
                    <a:p>
                      <a:pPr algn="l"/>
                      <a:r>
                        <a:rPr kumimoji="1" lang="ja-JP" altLang="en-US" sz="1050" b="1" dirty="0" smtClean="0">
                          <a:solidFill>
                            <a:schemeClr val="tx1"/>
                          </a:solidFill>
                        </a:rPr>
                        <a:t>告知方法</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・告知</a:t>
                      </a:r>
                      <a:r>
                        <a:rPr kumimoji="1" lang="en-US" altLang="ja-JP" sz="1050" b="0" dirty="0" smtClean="0">
                          <a:solidFill>
                            <a:schemeClr val="tx1"/>
                          </a:solidFill>
                        </a:rPr>
                        <a:t>CM</a:t>
                      </a:r>
                      <a:r>
                        <a:rPr kumimoji="1" lang="ja-JP" altLang="en-US" sz="1050" b="0" dirty="0" smtClean="0">
                          <a:solidFill>
                            <a:schemeClr val="tx1"/>
                          </a:solidFill>
                        </a:rPr>
                        <a:t>を放送</a:t>
                      </a:r>
                      <a:endParaRPr kumimoji="1" lang="en-US" altLang="ja-JP" sz="1050" b="0" dirty="0" smtClean="0">
                        <a:solidFill>
                          <a:schemeClr val="tx1"/>
                        </a:solidFill>
                      </a:endParaRPr>
                    </a:p>
                    <a:p>
                      <a:pPr algn="l"/>
                      <a:r>
                        <a:rPr kumimoji="1" lang="ja-JP" altLang="en-US" sz="1050" b="0" dirty="0" smtClean="0">
                          <a:solidFill>
                            <a:schemeClr val="tx1"/>
                          </a:solidFill>
                        </a:rPr>
                        <a:t>・特集ページにも掲載した海野常務と野坂実行委員長との対談をニュースにて放送</a:t>
                      </a:r>
                    </a:p>
                    <a:p>
                      <a:pPr algn="l"/>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5" name="タイトル 1"/>
          <p:cNvSpPr txBox="1">
            <a:spLocks/>
          </p:cNvSpPr>
          <p:nvPr/>
        </p:nvSpPr>
        <p:spPr>
          <a:xfrm>
            <a:off x="342900" y="1713695"/>
            <a:ext cx="3086100" cy="288032"/>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300" b="1" dirty="0" smtClean="0">
                <a:solidFill>
                  <a:schemeClr val="tx1">
                    <a:lumMod val="95000"/>
                    <a:lumOff val="5000"/>
                  </a:schemeClr>
                </a:solidFill>
              </a:rPr>
              <a:t>１）イベント開催概要</a:t>
            </a:r>
            <a:endParaRPr lang="en-US" altLang="ja-JP" sz="1300" b="1" dirty="0" smtClean="0">
              <a:solidFill>
                <a:schemeClr val="tx1">
                  <a:lumMod val="95000"/>
                  <a:lumOff val="5000"/>
                </a:schemeClr>
              </a:solidFill>
            </a:endParaRPr>
          </a:p>
        </p:txBody>
      </p:sp>
      <p:graphicFrame>
        <p:nvGraphicFramePr>
          <p:cNvPr id="15" name="表 14"/>
          <p:cNvGraphicFramePr>
            <a:graphicFrameLocks noGrp="1"/>
          </p:cNvGraphicFramePr>
          <p:nvPr>
            <p:extLst>
              <p:ext uri="{D42A27DB-BD31-4B8C-83A1-F6EECF244321}">
                <p14:modId xmlns:p14="http://schemas.microsoft.com/office/powerpoint/2010/main" val="235302456"/>
              </p:ext>
            </p:extLst>
          </p:nvPr>
        </p:nvGraphicFramePr>
        <p:xfrm>
          <a:off x="548680" y="5961112"/>
          <a:ext cx="5832648" cy="1368152"/>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1368152">
                <a:tc>
                  <a:txBody>
                    <a:bodyPr/>
                    <a:lstStyle/>
                    <a:p>
                      <a:pPr algn="l"/>
                      <a:r>
                        <a:rPr kumimoji="1" lang="ja-JP" altLang="en-US" sz="1050" b="1" dirty="0" smtClean="0">
                          <a:solidFill>
                            <a:schemeClr val="tx1"/>
                          </a:solidFill>
                        </a:rPr>
                        <a:t>イベント内容</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rPr>
                        <a:t>海ごみ特集を掲載した丼紹介冊子「福丼本」を</a:t>
                      </a:r>
                      <a:r>
                        <a:rPr kumimoji="1" lang="en-US" altLang="ja-JP" sz="1050" b="0" dirty="0" smtClean="0">
                          <a:solidFill>
                            <a:schemeClr val="tx1"/>
                          </a:solidFill>
                        </a:rPr>
                        <a:t>4</a:t>
                      </a:r>
                      <a:r>
                        <a:rPr kumimoji="1" lang="ja-JP" altLang="en-US" sz="1050" b="0" dirty="0" smtClean="0">
                          <a:solidFill>
                            <a:schemeClr val="tx1"/>
                          </a:solidFill>
                        </a:rPr>
                        <a:t>万部発刊。県内約</a:t>
                      </a:r>
                      <a:r>
                        <a:rPr kumimoji="1" lang="en-US" altLang="ja-JP" sz="1050" b="0" dirty="0" smtClean="0">
                          <a:solidFill>
                            <a:schemeClr val="tx1"/>
                          </a:solidFill>
                        </a:rPr>
                        <a:t>150</a:t>
                      </a:r>
                      <a:r>
                        <a:rPr kumimoji="1" lang="ja-JP" altLang="en-US" sz="1050" b="0" dirty="0" smtClean="0">
                          <a:solidFill>
                            <a:schemeClr val="tx1"/>
                          </a:solidFill>
                        </a:rPr>
                        <a:t>のファミリーマートに無料配布。</a:t>
                      </a:r>
                    </a:p>
                    <a:p>
                      <a:pPr algn="l"/>
                      <a:r>
                        <a:rPr kumimoji="1" lang="ja-JP" altLang="en-US" sz="1050" b="0" dirty="0" smtClean="0">
                          <a:solidFill>
                            <a:schemeClr val="tx1"/>
                          </a:solidFill>
                        </a:rPr>
                        <a:t>その他、道の駅や商工会議所・ホテル・レンタカー店など県外の方々にも読まれる場所にも配布。</a:t>
                      </a:r>
                      <a:endParaRPr kumimoji="1" lang="en-US" altLang="ja-JP" sz="1050" b="0" dirty="0" smtClean="0">
                        <a:solidFill>
                          <a:schemeClr val="tx1"/>
                        </a:solidFill>
                      </a:endParaRPr>
                    </a:p>
                    <a:p>
                      <a:pPr algn="l"/>
                      <a:r>
                        <a:rPr kumimoji="1" lang="ja-JP" altLang="en-US" sz="1050" b="0" dirty="0" smtClean="0">
                          <a:solidFill>
                            <a:schemeClr val="tx1"/>
                          </a:solidFill>
                        </a:rPr>
                        <a:t>掲載店には福丼本をはじめ、ポスター・ノボリを設置していただき</a:t>
                      </a:r>
                      <a:r>
                        <a:rPr kumimoji="1" lang="en-US" altLang="ja-JP" sz="1050" b="0" dirty="0" smtClean="0">
                          <a:solidFill>
                            <a:schemeClr val="tx1"/>
                          </a:solidFill>
                        </a:rPr>
                        <a:t>CFB</a:t>
                      </a:r>
                      <a:r>
                        <a:rPr kumimoji="1" lang="ja-JP" altLang="en-US" sz="1050" b="0" dirty="0" smtClean="0">
                          <a:solidFill>
                            <a:schemeClr val="tx1"/>
                          </a:solidFill>
                        </a:rPr>
                        <a:t>に賛同していることを</a:t>
                      </a:r>
                      <a:r>
                        <a:rPr kumimoji="1" lang="en-US" altLang="ja-JP" sz="1050" b="0" dirty="0" smtClean="0">
                          <a:solidFill>
                            <a:schemeClr val="tx1"/>
                          </a:solidFill>
                        </a:rPr>
                        <a:t>PR</a:t>
                      </a:r>
                      <a:r>
                        <a:rPr kumimoji="1" lang="ja-JP" altLang="en-US" sz="1050" b="0" dirty="0" smtClean="0">
                          <a:solidFill>
                            <a:schemeClr val="tx1"/>
                          </a:solidFill>
                        </a:rPr>
                        <a:t>してもらう。</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6" name="タイトル 1"/>
          <p:cNvSpPr txBox="1">
            <a:spLocks/>
          </p:cNvSpPr>
          <p:nvPr/>
        </p:nvSpPr>
        <p:spPr>
          <a:xfrm>
            <a:off x="342900" y="5673838"/>
            <a:ext cx="6254452" cy="431290"/>
          </a:xfrm>
          <a:prstGeom prst="rect">
            <a:avLst/>
          </a:prstGeom>
        </p:spPr>
        <p:txBody>
          <a:bodyPr vert="horz" lIns="91440" tIns="45720" rIns="91440" bIns="45720" rtlCol="0" anchor="t">
            <a:normAutofit fontScale="92500" lnSpcReduction="20000"/>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400" b="1" dirty="0" smtClean="0">
                <a:solidFill>
                  <a:schemeClr val="tx1">
                    <a:lumMod val="95000"/>
                    <a:lumOff val="5000"/>
                  </a:schemeClr>
                </a:solidFill>
              </a:rPr>
              <a:t>２）イベント内容</a:t>
            </a:r>
            <a:endParaRPr lang="en-US" altLang="ja-JP" sz="1400" b="1" dirty="0" smtClean="0">
              <a:solidFill>
                <a:schemeClr val="tx1">
                  <a:lumMod val="95000"/>
                  <a:lumOff val="5000"/>
                </a:schemeClr>
              </a:solidFill>
            </a:endParaRPr>
          </a:p>
          <a:p>
            <a:r>
              <a:rPr lang="ja-JP" altLang="en-US" sz="1400" b="1" dirty="0" smtClean="0">
                <a:solidFill>
                  <a:schemeClr val="tx1">
                    <a:lumMod val="95000"/>
                    <a:lumOff val="5000"/>
                  </a:schemeClr>
                </a:solidFill>
              </a:rPr>
              <a:t>　　</a:t>
            </a:r>
            <a:endParaRPr lang="en-US" altLang="ja-JP" sz="1400" b="1" dirty="0" smtClean="0">
              <a:solidFill>
                <a:schemeClr val="tx1">
                  <a:lumMod val="95000"/>
                  <a:lumOff val="5000"/>
                </a:schemeClr>
              </a:solidFill>
            </a:endParaRPr>
          </a:p>
        </p:txBody>
      </p:sp>
      <p:sp>
        <p:nvSpPr>
          <p:cNvPr id="13" name="テキスト ボックス 12"/>
          <p:cNvSpPr txBox="1"/>
          <p:nvPr/>
        </p:nvSpPr>
        <p:spPr>
          <a:xfrm>
            <a:off x="1700808" y="776536"/>
            <a:ext cx="4419800" cy="830997"/>
          </a:xfrm>
          <a:prstGeom prst="rect">
            <a:avLst/>
          </a:prstGeom>
          <a:noFill/>
        </p:spPr>
        <p:txBody>
          <a:bodyPr wrap="none" rtlCol="0">
            <a:spAutoFit/>
          </a:bodyPr>
          <a:lstStyle/>
          <a:p>
            <a:r>
              <a:rPr kumimoji="1" lang="ja-JP" altLang="en-US" sz="1200" dirty="0" smtClean="0"/>
              <a:t>事業</a:t>
            </a:r>
            <a:r>
              <a:rPr kumimoji="1" lang="en-US" altLang="ja-JP" sz="1200" dirty="0" smtClean="0"/>
              <a:t>ID</a:t>
            </a:r>
            <a:r>
              <a:rPr kumimoji="1" lang="ja-JP" altLang="en-US" sz="1200" dirty="0" smtClean="0"/>
              <a:t>：</a:t>
            </a:r>
            <a:r>
              <a:rPr lang="en-US" altLang="ja-JP" sz="1200" dirty="0" smtClean="0"/>
              <a:t>2018494345</a:t>
            </a:r>
            <a:endParaRPr kumimoji="1" lang="en-US" altLang="ja-JP" sz="1200" dirty="0" smtClean="0"/>
          </a:p>
          <a:p>
            <a:r>
              <a:rPr lang="ja-JP" altLang="en-US" sz="1200" dirty="0" smtClean="0"/>
              <a:t>事業名：丼ぶり王国　福井県民による　丼プラごみゼロプロジェクト</a:t>
            </a:r>
            <a:endParaRPr lang="en-US" altLang="ja-JP" sz="1200" dirty="0" smtClean="0"/>
          </a:p>
          <a:p>
            <a:r>
              <a:rPr lang="ja-JP" altLang="en-US" sz="1200" dirty="0"/>
              <a:t>　</a:t>
            </a:r>
            <a:r>
              <a:rPr lang="ja-JP" altLang="en-US" sz="1200" dirty="0" smtClean="0"/>
              <a:t>　　　　（</a:t>
            </a:r>
            <a:r>
              <a:rPr lang="en-US" altLang="ja-JP" sz="1200" dirty="0" smtClean="0"/>
              <a:t>CFB</a:t>
            </a:r>
            <a:r>
              <a:rPr lang="ja-JP" altLang="en-US" sz="1200" dirty="0" smtClean="0"/>
              <a:t>・海と日本</a:t>
            </a:r>
            <a:r>
              <a:rPr lang="en-US" altLang="ja-JP" sz="1200" dirty="0" smtClean="0"/>
              <a:t>2019</a:t>
            </a:r>
            <a:r>
              <a:rPr lang="ja-JP" altLang="en-US" sz="1200" dirty="0" smtClean="0"/>
              <a:t>）</a:t>
            </a:r>
            <a:endParaRPr lang="en-US" altLang="ja-JP" sz="1200" dirty="0" smtClean="0"/>
          </a:p>
          <a:p>
            <a:r>
              <a:rPr kumimoji="1" lang="ja-JP" altLang="en-US" sz="1200" dirty="0" smtClean="0"/>
              <a:t>団体名：</a:t>
            </a:r>
            <a:r>
              <a:rPr lang="ja-JP" altLang="en-US" sz="1200" dirty="0" smtClean="0"/>
              <a:t>福丼県プロジェクト実行委員会</a:t>
            </a:r>
            <a:endParaRPr kumimoji="1" lang="ja-JP" altLang="en-US" sz="1200" dirty="0"/>
          </a:p>
        </p:txBody>
      </p:sp>
      <p:sp>
        <p:nvSpPr>
          <p:cNvPr id="14" name="正方形/長方形 13"/>
          <p:cNvSpPr/>
          <p:nvPr/>
        </p:nvSpPr>
        <p:spPr>
          <a:xfrm>
            <a:off x="1628800" y="728979"/>
            <a:ext cx="4968552" cy="920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図 28"/>
          <p:cNvPicPr>
            <a:picLocks noChangeAspect="1"/>
          </p:cNvPicPr>
          <p:nvPr/>
        </p:nvPicPr>
        <p:blipFill>
          <a:blip r:embed="rId3"/>
          <a:stretch>
            <a:fillRect/>
          </a:stretch>
        </p:blipFill>
        <p:spPr>
          <a:xfrm>
            <a:off x="188640" y="7818244"/>
            <a:ext cx="2101704" cy="1349653"/>
          </a:xfrm>
          <a:prstGeom prst="rect">
            <a:avLst/>
          </a:prstGeom>
          <a:ln w="3175">
            <a:solidFill>
              <a:schemeClr val="tx1"/>
            </a:solidFill>
          </a:ln>
        </p:spPr>
      </p:pic>
      <p:pic>
        <p:nvPicPr>
          <p:cNvPr id="30" name="図 29"/>
          <p:cNvPicPr>
            <a:picLocks noChangeAspect="1"/>
          </p:cNvPicPr>
          <p:nvPr/>
        </p:nvPicPr>
        <p:blipFill>
          <a:blip r:embed="rId4"/>
          <a:stretch>
            <a:fillRect/>
          </a:stretch>
        </p:blipFill>
        <p:spPr>
          <a:xfrm>
            <a:off x="2420888" y="7818243"/>
            <a:ext cx="2120017" cy="1349653"/>
          </a:xfrm>
          <a:prstGeom prst="rect">
            <a:avLst/>
          </a:prstGeom>
        </p:spPr>
      </p:pic>
      <p:pic>
        <p:nvPicPr>
          <p:cNvPr id="10" name="Picture 2" descr="画像のプレビュー"/>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7989" y="7841684"/>
            <a:ext cx="2083379" cy="1326212"/>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2348880" y="9201472"/>
            <a:ext cx="2237102" cy="307777"/>
          </a:xfrm>
          <a:prstGeom prst="rect">
            <a:avLst/>
          </a:prstGeom>
          <a:noFill/>
        </p:spPr>
        <p:txBody>
          <a:bodyPr wrap="square" rtlCol="0">
            <a:spAutoFit/>
          </a:bodyPr>
          <a:lstStyle/>
          <a:p>
            <a:pPr algn="just"/>
            <a:r>
              <a:rPr lang="ja-JP" altLang="en-US" sz="700" dirty="0" smtClean="0">
                <a:latin typeface="メイリオ" pitchFamily="50" charset="-128"/>
                <a:ea typeface="メイリオ" pitchFamily="50" charset="-128"/>
              </a:rPr>
              <a:t>福井</a:t>
            </a:r>
            <a:r>
              <a:rPr lang="ja-JP" altLang="en-US" sz="700" dirty="0">
                <a:latin typeface="メイリオ" pitchFamily="50" charset="-128"/>
                <a:ea typeface="メイリオ" pitchFamily="50" charset="-128"/>
              </a:rPr>
              <a:t>テレビ</a:t>
            </a:r>
            <a:r>
              <a:rPr lang="ja-JP" altLang="en-US" sz="700" dirty="0" smtClean="0">
                <a:latin typeface="メイリオ" pitchFamily="50" charset="-128"/>
                <a:ea typeface="メイリオ" pitchFamily="50" charset="-128"/>
              </a:rPr>
              <a:t>　</a:t>
            </a:r>
            <a:r>
              <a:rPr lang="en-US" altLang="ja-JP" sz="700" dirty="0" smtClean="0">
                <a:latin typeface="メイリオ" pitchFamily="50" charset="-128"/>
                <a:ea typeface="メイリオ" pitchFamily="50" charset="-128"/>
              </a:rPr>
              <a:t>8</a:t>
            </a:r>
            <a:r>
              <a:rPr lang="ja-JP" altLang="en-US" sz="700" dirty="0" smtClean="0">
                <a:latin typeface="メイリオ" pitchFamily="50" charset="-128"/>
                <a:ea typeface="メイリオ" pitchFamily="50" charset="-128"/>
              </a:rPr>
              <a:t>月</a:t>
            </a:r>
            <a:r>
              <a:rPr lang="en-US" altLang="ja-JP" sz="700" dirty="0" smtClean="0">
                <a:latin typeface="メイリオ" pitchFamily="50" charset="-128"/>
                <a:ea typeface="メイリオ" pitchFamily="50" charset="-128"/>
              </a:rPr>
              <a:t>7</a:t>
            </a:r>
            <a:r>
              <a:rPr lang="ja-JP" altLang="en-US" sz="700" dirty="0" smtClean="0">
                <a:latin typeface="メイリオ" pitchFamily="50" charset="-128"/>
                <a:ea typeface="メイリオ" pitchFamily="50" charset="-128"/>
              </a:rPr>
              <a:t>日放送　対談の様子</a:t>
            </a:r>
            <a:endParaRPr lang="en-US" altLang="ja-JP" sz="700" dirty="0" smtClean="0">
              <a:latin typeface="メイリオ" pitchFamily="50" charset="-128"/>
              <a:ea typeface="メイリオ" pitchFamily="50" charset="-128"/>
            </a:endParaRPr>
          </a:p>
          <a:p>
            <a:pPr algn="just"/>
            <a:r>
              <a:rPr lang="ja-JP" altLang="en-US" sz="700" dirty="0" smtClean="0">
                <a:latin typeface="メイリオ" pitchFamily="50" charset="-128"/>
                <a:ea typeface="メイリオ" pitchFamily="50" charset="-128"/>
              </a:rPr>
              <a:t>　日本財団 海野常務理事・福丼県 野坂実行委員長　</a:t>
            </a:r>
            <a:endParaRPr lang="en-US" altLang="ja-JP" sz="700" dirty="0" smtClean="0">
              <a:latin typeface="メイリオ" pitchFamily="50" charset="-128"/>
              <a:ea typeface="メイリオ" pitchFamily="50" charset="-128"/>
            </a:endParaRPr>
          </a:p>
        </p:txBody>
      </p:sp>
      <p:sp>
        <p:nvSpPr>
          <p:cNvPr id="17" name="テキスト ボックス 16"/>
          <p:cNvSpPr txBox="1"/>
          <p:nvPr/>
        </p:nvSpPr>
        <p:spPr>
          <a:xfrm>
            <a:off x="4655161" y="9201472"/>
            <a:ext cx="2019230" cy="215444"/>
          </a:xfrm>
          <a:prstGeom prst="rect">
            <a:avLst/>
          </a:prstGeom>
          <a:noFill/>
        </p:spPr>
        <p:txBody>
          <a:bodyPr wrap="square" rtlCol="0">
            <a:spAutoFit/>
          </a:bodyPr>
          <a:lstStyle/>
          <a:p>
            <a:r>
              <a:rPr lang="ja-JP" altLang="en-US" sz="800" dirty="0" smtClean="0">
                <a:latin typeface="メイリオ" pitchFamily="50" charset="-128"/>
                <a:ea typeface="メイリオ" pitchFamily="50" charset="-128"/>
              </a:rPr>
              <a:t>福丼ノボリ</a:t>
            </a:r>
            <a:endParaRPr lang="ja-JP" altLang="en-US" sz="800" dirty="0">
              <a:latin typeface="メイリオ" pitchFamily="50" charset="-128"/>
              <a:ea typeface="メイリオ" pitchFamily="50" charset="-128"/>
            </a:endParaRPr>
          </a:p>
        </p:txBody>
      </p:sp>
      <p:sp>
        <p:nvSpPr>
          <p:cNvPr id="18" name="テキスト ボックス 17"/>
          <p:cNvSpPr txBox="1"/>
          <p:nvPr/>
        </p:nvSpPr>
        <p:spPr>
          <a:xfrm>
            <a:off x="116632" y="9256765"/>
            <a:ext cx="2019230" cy="215444"/>
          </a:xfrm>
          <a:prstGeom prst="rect">
            <a:avLst/>
          </a:prstGeom>
          <a:noFill/>
        </p:spPr>
        <p:txBody>
          <a:bodyPr wrap="square" rtlCol="0">
            <a:spAutoFit/>
          </a:bodyPr>
          <a:lstStyle/>
          <a:p>
            <a:r>
              <a:rPr lang="ja-JP" altLang="en-US" sz="800" dirty="0" smtClean="0">
                <a:latin typeface="メイリオ" pitchFamily="50" charset="-128"/>
                <a:ea typeface="メイリオ" pitchFamily="50" charset="-128"/>
              </a:rPr>
              <a:t>福丼本　海洋ごみ特集ページ</a:t>
            </a:r>
            <a:endParaRPr lang="ja-JP" altLang="en-US" sz="800" dirty="0">
              <a:latin typeface="メイリオ" pitchFamily="50" charset="-128"/>
              <a:ea typeface="メイリオ" pitchFamily="50" charset="-128"/>
            </a:endParaRPr>
          </a:p>
        </p:txBody>
      </p:sp>
    </p:spTree>
    <p:extLst>
      <p:ext uri="{BB962C8B-B14F-4D97-AF65-F5344CB8AC3E}">
        <p14:creationId xmlns:p14="http://schemas.microsoft.com/office/powerpoint/2010/main" val="704544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686607419"/>
              </p:ext>
            </p:extLst>
          </p:nvPr>
        </p:nvGraphicFramePr>
        <p:xfrm>
          <a:off x="548680" y="2144986"/>
          <a:ext cx="5832648" cy="3415577"/>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433242">
                <a:tc>
                  <a:txBody>
                    <a:bodyPr/>
                    <a:lstStyle/>
                    <a:p>
                      <a:pPr algn="l"/>
                      <a:r>
                        <a:rPr kumimoji="1" lang="ja-JP" altLang="en-US" sz="1050" b="1" dirty="0" smtClean="0">
                          <a:solidFill>
                            <a:schemeClr val="tx1"/>
                          </a:solidFill>
                        </a:rPr>
                        <a:t>イベントタイトル</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00" b="0" kern="1200" dirty="0" smtClean="0">
                          <a:solidFill>
                            <a:schemeClr val="tx1"/>
                          </a:solidFill>
                          <a:effectLst/>
                          <a:latin typeface="+mn-lt"/>
                          <a:ea typeface="+mn-ea"/>
                          <a:cs typeface="+mn-cs"/>
                        </a:rPr>
                        <a:t>レジ袋やプラスチック容器を使わないオールプラスチックフリーイベント！</a:t>
                      </a:r>
                      <a:endParaRPr kumimoji="1" lang="en-US" altLang="ja-JP" sz="1000" b="0" kern="1200" dirty="0" smtClean="0">
                        <a:solidFill>
                          <a:schemeClr val="tx1"/>
                        </a:solidFill>
                        <a:effectLst/>
                        <a:latin typeface="+mn-lt"/>
                        <a:ea typeface="+mn-ea"/>
                        <a:cs typeface="+mn-cs"/>
                      </a:endParaRPr>
                    </a:p>
                    <a:p>
                      <a:pPr algn="l"/>
                      <a:r>
                        <a:rPr kumimoji="1" lang="ja-JP" altLang="en-US" sz="1100" b="0" kern="1200" dirty="0" smtClean="0">
                          <a:solidFill>
                            <a:schemeClr val="tx1"/>
                          </a:solidFill>
                          <a:effectLst/>
                          <a:latin typeface="+mn-lt"/>
                          <a:ea typeface="+mn-ea"/>
                          <a:cs typeface="+mn-cs"/>
                        </a:rPr>
                        <a:t>２０１９福丼フェスＩｎ９．９８スタジアム</a:t>
                      </a: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85045">
                <a:tc>
                  <a:txBody>
                    <a:bodyPr/>
                    <a:lstStyle/>
                    <a:p>
                      <a:pPr algn="l"/>
                      <a:r>
                        <a:rPr kumimoji="1" lang="ja-JP" altLang="en-US" sz="1050" b="1" dirty="0" smtClean="0">
                          <a:solidFill>
                            <a:schemeClr val="tx1"/>
                          </a:solidFill>
                        </a:rPr>
                        <a:t>イベントの</a:t>
                      </a:r>
                      <a:endParaRPr kumimoji="1" lang="en-US" altLang="ja-JP" sz="1050" b="1" dirty="0" smtClean="0">
                        <a:solidFill>
                          <a:schemeClr val="tx1"/>
                        </a:solidFill>
                      </a:endParaRPr>
                    </a:p>
                    <a:p>
                      <a:pPr algn="l"/>
                      <a:r>
                        <a:rPr kumimoji="1" lang="ja-JP" altLang="en-US" sz="1050" b="1" dirty="0" smtClean="0">
                          <a:solidFill>
                            <a:schemeClr val="tx1"/>
                          </a:solidFill>
                        </a:rPr>
                        <a:t>目的・ねらい</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海ごみゼロへの意識を広げるべく、使用する容器や袋を全てプラスチックフリー製品にするというオールプラスチックフリーのイベント。「海洋ごみに関するフォーラム」を実施したり、来場者とともにごみ拾いを実施することで、来場者に「海ごみ」の現状の</a:t>
                      </a:r>
                      <a:r>
                        <a:rPr kumimoji="1" lang="en-US" altLang="ja-JP" sz="1050" b="0" dirty="0" smtClean="0">
                          <a:solidFill>
                            <a:schemeClr val="tx1"/>
                          </a:solidFill>
                        </a:rPr>
                        <a:t>PR</a:t>
                      </a:r>
                      <a:r>
                        <a:rPr kumimoji="1" lang="ja-JP" altLang="en-US" sz="1050" b="0" dirty="0" smtClean="0">
                          <a:solidFill>
                            <a:schemeClr val="tx1"/>
                          </a:solidFill>
                        </a:rPr>
                        <a:t>を行い、海洋ごみの問題を一緒に考えるきっかけを作る。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35484">
                <a:tc>
                  <a:txBody>
                    <a:bodyPr/>
                    <a:lstStyle/>
                    <a:p>
                      <a:pPr algn="l"/>
                      <a:r>
                        <a:rPr kumimoji="1" lang="ja-JP" altLang="en-US" sz="1050" b="1" dirty="0" smtClean="0">
                          <a:solidFill>
                            <a:schemeClr val="tx1"/>
                          </a:solidFill>
                        </a:rPr>
                        <a:t>日程</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smtClean="0">
                          <a:solidFill>
                            <a:schemeClr val="tx1"/>
                          </a:solidFill>
                        </a:rPr>
                        <a:t>2019</a:t>
                      </a:r>
                      <a:r>
                        <a:rPr kumimoji="1" lang="ja-JP" altLang="en-US" sz="1050" b="0" dirty="0" smtClean="0">
                          <a:solidFill>
                            <a:schemeClr val="tx1"/>
                          </a:solidFill>
                        </a:rPr>
                        <a:t>年</a:t>
                      </a:r>
                      <a:r>
                        <a:rPr kumimoji="1" lang="en-US" altLang="ja-JP" sz="1050" b="0" dirty="0" smtClean="0">
                          <a:solidFill>
                            <a:schemeClr val="tx1"/>
                          </a:solidFill>
                        </a:rPr>
                        <a:t>11</a:t>
                      </a:r>
                      <a:r>
                        <a:rPr kumimoji="1" lang="ja-JP" altLang="en-US" sz="1050" b="0" dirty="0" smtClean="0">
                          <a:solidFill>
                            <a:schemeClr val="tx1"/>
                          </a:solidFill>
                        </a:rPr>
                        <a:t>月</a:t>
                      </a:r>
                      <a:r>
                        <a:rPr kumimoji="1" lang="en-US" altLang="ja-JP" sz="1050" b="0" dirty="0" smtClean="0">
                          <a:solidFill>
                            <a:schemeClr val="tx1"/>
                          </a:solidFill>
                        </a:rPr>
                        <a:t>9</a:t>
                      </a:r>
                      <a:r>
                        <a:rPr kumimoji="1" lang="ja-JP" altLang="en-US" sz="1050" b="0" dirty="0" smtClean="0">
                          <a:solidFill>
                            <a:schemeClr val="tx1"/>
                          </a:solidFill>
                        </a:rPr>
                        <a:t>日（土）</a:t>
                      </a:r>
                      <a:r>
                        <a:rPr kumimoji="1" lang="en-US" altLang="ja-JP" sz="1050" b="0" dirty="0" smtClean="0">
                          <a:solidFill>
                            <a:schemeClr val="tx1"/>
                          </a:solidFill>
                        </a:rPr>
                        <a:t>10</a:t>
                      </a:r>
                      <a:r>
                        <a:rPr kumimoji="1" lang="ja-JP" altLang="en-US" sz="1050" b="0" dirty="0" smtClean="0">
                          <a:solidFill>
                            <a:schemeClr val="tx1"/>
                          </a:solidFill>
                        </a:rPr>
                        <a:t>日（日）　</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35484">
                <a:tc>
                  <a:txBody>
                    <a:bodyPr/>
                    <a:lstStyle/>
                    <a:p>
                      <a:pPr algn="l"/>
                      <a:r>
                        <a:rPr kumimoji="1" lang="ja-JP" altLang="en-US" sz="1050" b="1" dirty="0" smtClean="0">
                          <a:solidFill>
                            <a:schemeClr val="tx1"/>
                          </a:solidFill>
                        </a:rPr>
                        <a:t>開催場所</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kern="1200" dirty="0" smtClean="0">
                          <a:solidFill>
                            <a:schemeClr val="dk1"/>
                          </a:solidFill>
                          <a:effectLst/>
                          <a:latin typeface="+mn-lt"/>
                          <a:ea typeface="+mn-ea"/>
                          <a:cs typeface="+mn-cs"/>
                        </a:rPr>
                        <a:t>9.98</a:t>
                      </a:r>
                      <a:r>
                        <a:rPr kumimoji="1" lang="ja-JP" altLang="en-US" sz="1050" kern="1200" dirty="0" smtClean="0">
                          <a:solidFill>
                            <a:schemeClr val="dk1"/>
                          </a:solidFill>
                          <a:effectLst/>
                          <a:latin typeface="+mn-lt"/>
                          <a:ea typeface="+mn-ea"/>
                          <a:cs typeface="+mn-cs"/>
                        </a:rPr>
                        <a:t>スタジアム（福井県営陸上競技場）前スペース</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35484">
                <a:tc>
                  <a:txBody>
                    <a:bodyPr/>
                    <a:lstStyle/>
                    <a:p>
                      <a:pPr algn="l"/>
                      <a:r>
                        <a:rPr kumimoji="1" lang="ja-JP" altLang="en-US" sz="1050" b="1" dirty="0" smtClean="0">
                          <a:solidFill>
                            <a:schemeClr val="tx1"/>
                          </a:solidFill>
                        </a:rPr>
                        <a:t>来場者数</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約</a:t>
                      </a:r>
                      <a:r>
                        <a:rPr kumimoji="1" lang="en-US" altLang="ja-JP" sz="1050" b="0" dirty="0" smtClean="0">
                          <a:solidFill>
                            <a:schemeClr val="tx1"/>
                          </a:solidFill>
                        </a:rPr>
                        <a:t>5000</a:t>
                      </a:r>
                      <a:r>
                        <a:rPr kumimoji="1" lang="ja-JP" altLang="en-US" sz="1050" b="0" dirty="0" smtClean="0">
                          <a:solidFill>
                            <a:schemeClr val="tx1"/>
                          </a:solidFill>
                        </a:rPr>
                        <a:t>名</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35484">
                <a:tc>
                  <a:txBody>
                    <a:bodyPr/>
                    <a:lstStyle/>
                    <a:p>
                      <a:pPr algn="l"/>
                      <a:r>
                        <a:rPr kumimoji="1" lang="ja-JP" altLang="en-US" sz="1050" b="1" dirty="0" smtClean="0">
                          <a:solidFill>
                            <a:schemeClr val="tx1"/>
                          </a:solidFill>
                        </a:rPr>
                        <a:t>主催</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福丼県プロジェクト実行委員会</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21408">
                <a:tc>
                  <a:txBody>
                    <a:bodyPr/>
                    <a:lstStyle/>
                    <a:p>
                      <a:pPr algn="l"/>
                      <a:r>
                        <a:rPr kumimoji="1" lang="ja-JP" altLang="en-US" sz="1050" b="1" dirty="0" smtClean="0">
                          <a:solidFill>
                            <a:schemeClr val="tx1"/>
                          </a:solidFill>
                        </a:rPr>
                        <a:t>協力店舗</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游ゴシック" panose="020B0400000000000000" pitchFamily="50" charset="-128"/>
                          <a:ea typeface="游ゴシック" panose="020B0400000000000000" pitchFamily="50" charset="-128"/>
                        </a:rPr>
                        <a:t>板長バル／</a:t>
                      </a:r>
                      <a:r>
                        <a:rPr lang="ja-JP" altLang="en-US" sz="1050" u="none" strike="noStrike" dirty="0" smtClean="0">
                          <a:effectLst/>
                        </a:rPr>
                        <a:t>お料理やまとも</a:t>
                      </a:r>
                      <a:r>
                        <a:rPr lang="ja-JP" altLang="en-US" sz="1050" b="0" i="0" u="none" strike="noStrike" dirty="0" smtClean="0">
                          <a:solidFill>
                            <a:srgbClr val="000000"/>
                          </a:solidFill>
                          <a:effectLst/>
                          <a:latin typeface="游ゴシック" panose="020B0400000000000000" pitchFamily="50" charset="-128"/>
                          <a:ea typeface="游ゴシック" panose="020B0400000000000000" pitchFamily="50" charset="-128"/>
                        </a:rPr>
                        <a:t>／割烹 間海／</a:t>
                      </a:r>
                      <a:r>
                        <a:rPr lang="ja-JP" altLang="en-US" sz="1050" u="none" strike="noStrike" dirty="0" smtClean="0">
                          <a:effectLst/>
                        </a:rPr>
                        <a:t>北前船のカワモト福井物産館／</a:t>
                      </a:r>
                      <a:endParaRPr lang="ja-JP" altLang="en-US" sz="1050" b="0" i="0" u="none" strike="noStrike" dirty="0" smtClean="0">
                        <a:solidFill>
                          <a:srgbClr val="000000"/>
                        </a:solidFill>
                        <a:effectLst/>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smtClean="0">
                          <a:solidFill>
                            <a:schemeClr val="dk1"/>
                          </a:solidFill>
                          <a:effectLst/>
                          <a:latin typeface="+mn-lt"/>
                          <a:ea typeface="+mn-ea"/>
                        </a:rPr>
                        <a:t>幸福飯</a:t>
                      </a:r>
                      <a:r>
                        <a:rPr lang="ja-JP" altLang="en-US" sz="1050" b="0" i="0" u="none" strike="noStrike" baseline="0" dirty="0" smtClean="0">
                          <a:solidFill>
                            <a:schemeClr val="dk1"/>
                          </a:solidFill>
                          <a:effectLst/>
                          <a:latin typeface="+mn-lt"/>
                          <a:ea typeface="+mn-ea"/>
                        </a:rPr>
                        <a:t> </a:t>
                      </a:r>
                      <a:r>
                        <a:rPr lang="ja-JP" altLang="en-US" sz="1050" b="0" i="0" u="none" strike="noStrike" dirty="0" smtClean="0">
                          <a:solidFill>
                            <a:schemeClr val="dk1"/>
                          </a:solidFill>
                          <a:effectLst/>
                          <a:latin typeface="+mn-lt"/>
                          <a:ea typeface="+mn-ea"/>
                        </a:rPr>
                        <a:t>五目亭</a:t>
                      </a:r>
                      <a:r>
                        <a:rPr lang="ja-JP" altLang="en-US" sz="1050" b="0" i="0" u="none" strike="noStrike" dirty="0" smtClean="0">
                          <a:solidFill>
                            <a:srgbClr val="000000"/>
                          </a:solidFill>
                          <a:effectLst/>
                          <a:latin typeface="游ゴシック" panose="020B0400000000000000" pitchFamily="50" charset="-128"/>
                          <a:ea typeface="+mn-ea"/>
                        </a:rPr>
                        <a:t>／地酒とほろ酔いワイン</a:t>
                      </a:r>
                      <a:r>
                        <a:rPr lang="ja-JP" altLang="en-US" sz="1050" b="0" i="0" u="none" strike="noStrike" baseline="0" dirty="0" smtClean="0">
                          <a:solidFill>
                            <a:srgbClr val="000000"/>
                          </a:solidFill>
                          <a:effectLst/>
                          <a:latin typeface="游ゴシック" panose="020B0400000000000000" pitchFamily="50" charset="-128"/>
                          <a:ea typeface="+mn-ea"/>
                        </a:rPr>
                        <a:t> </a:t>
                      </a:r>
                      <a:r>
                        <a:rPr lang="ja-JP" altLang="en-US" sz="1050" b="0" i="0" u="none" strike="noStrike" dirty="0" smtClean="0">
                          <a:solidFill>
                            <a:srgbClr val="000000"/>
                          </a:solidFill>
                          <a:effectLst/>
                          <a:latin typeface="游ゴシック" panose="020B0400000000000000" pitchFamily="50" charset="-128"/>
                          <a:ea typeface="+mn-ea"/>
                        </a:rPr>
                        <a:t>肉炉端かがり炎</a:t>
                      </a:r>
                      <a:r>
                        <a:rPr lang="ja-JP" altLang="en-US" sz="1050" b="0" i="0" u="none" strike="noStrike" dirty="0" smtClean="0">
                          <a:solidFill>
                            <a:srgbClr val="000000"/>
                          </a:solidFill>
                          <a:effectLst/>
                          <a:latin typeface="游ゴシック" panose="020B0400000000000000" pitchFamily="50" charset="-128"/>
                          <a:ea typeface="游ゴシック" panose="020B0400000000000000" pitchFamily="50" charset="-128"/>
                        </a:rPr>
                        <a:t>／</a:t>
                      </a:r>
                      <a:r>
                        <a:rPr lang="ja-JP" altLang="en-US" sz="1050" b="0" i="0" u="none" strike="noStrike" dirty="0" smtClean="0">
                          <a:solidFill>
                            <a:srgbClr val="000000"/>
                          </a:solidFill>
                          <a:effectLst/>
                          <a:latin typeface="游ゴシック" panose="020B0400000000000000" pitchFamily="50" charset="-128"/>
                          <a:ea typeface="+mn-ea"/>
                        </a:rPr>
                        <a:t>デリアテール／</a:t>
                      </a:r>
                      <a:endParaRPr lang="ja-JP" altLang="en-US" sz="1050" b="0" i="0" u="none" strike="noStrike" dirty="0" smtClean="0">
                        <a:solidFill>
                          <a:srgbClr val="000000"/>
                        </a:solidFill>
                        <a:effectLst/>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smtClean="0">
                          <a:solidFill>
                            <a:schemeClr val="dk1"/>
                          </a:solidFill>
                          <a:effectLst/>
                          <a:latin typeface="+mn-lt"/>
                          <a:ea typeface="+mn-ea"/>
                        </a:rPr>
                        <a:t>とり元／水芭蕉</a:t>
                      </a:r>
                      <a:r>
                        <a:rPr lang="en-US" altLang="ja-JP" sz="1050" b="0" i="0" u="none" strike="noStrike" dirty="0" smtClean="0">
                          <a:solidFill>
                            <a:schemeClr val="dk1"/>
                          </a:solidFill>
                          <a:effectLst/>
                          <a:latin typeface="+mn-lt"/>
                          <a:ea typeface="+mn-ea"/>
                        </a:rPr>
                        <a:t>&amp;</a:t>
                      </a:r>
                      <a:r>
                        <a:rPr lang="ja-JP" altLang="en-US" sz="1050" b="0" i="0" u="none" strike="noStrike" dirty="0" smtClean="0">
                          <a:solidFill>
                            <a:schemeClr val="dk1"/>
                          </a:solidFill>
                          <a:effectLst/>
                          <a:latin typeface="+mn-lt"/>
                          <a:ea typeface="+mn-ea"/>
                        </a:rPr>
                        <a:t>つる八</a:t>
                      </a:r>
                      <a:r>
                        <a:rPr lang="ja-JP" altLang="en-US" sz="1050" b="0" i="0" u="none" strike="noStrike" dirty="0" smtClean="0">
                          <a:solidFill>
                            <a:srgbClr val="000000"/>
                          </a:solidFill>
                          <a:effectLst/>
                          <a:latin typeface="游ゴシック" panose="020B0400000000000000" pitchFamily="50" charset="-128"/>
                          <a:ea typeface="+mn-ea"/>
                        </a:rPr>
                        <a:t>／</a:t>
                      </a:r>
                      <a:r>
                        <a:rPr lang="ja-JP" altLang="en-US" sz="1050" b="0" i="0" u="none" strike="noStrike" dirty="0" smtClean="0">
                          <a:solidFill>
                            <a:schemeClr val="dk1"/>
                          </a:solidFill>
                          <a:effectLst/>
                          <a:latin typeface="+mn-lt"/>
                          <a:ea typeface="+mn-ea"/>
                        </a:rPr>
                        <a:t>めし処</a:t>
                      </a:r>
                      <a:r>
                        <a:rPr lang="ja-JP" altLang="en-US" sz="1050" b="0" i="0" u="none" strike="noStrike" baseline="0" dirty="0" smtClean="0">
                          <a:solidFill>
                            <a:schemeClr val="dk1"/>
                          </a:solidFill>
                          <a:effectLst/>
                          <a:latin typeface="+mn-lt"/>
                          <a:ea typeface="+mn-ea"/>
                        </a:rPr>
                        <a:t> </a:t>
                      </a:r>
                      <a:r>
                        <a:rPr lang="ja-JP" altLang="en-US" sz="1050" b="0" i="0" u="none" strike="noStrike" dirty="0" smtClean="0">
                          <a:solidFill>
                            <a:schemeClr val="dk1"/>
                          </a:solidFill>
                          <a:effectLst/>
                          <a:latin typeface="+mn-lt"/>
                          <a:ea typeface="+mn-ea"/>
                        </a:rPr>
                        <a:t>万福／</a:t>
                      </a:r>
                      <a:r>
                        <a:rPr lang="ja-JP" altLang="en-US" sz="1050" b="0" i="0" u="none" strike="noStrike" dirty="0" smtClean="0">
                          <a:solidFill>
                            <a:srgbClr val="000000"/>
                          </a:solidFill>
                          <a:effectLst/>
                          <a:latin typeface="游ゴシック" panose="020B0400000000000000" pitchFamily="50" charset="-128"/>
                          <a:ea typeface="游ゴシック" panose="020B0400000000000000" pitchFamily="50" charset="-128"/>
                        </a:rPr>
                        <a:t>めだか（たこ焼き）／</a:t>
                      </a:r>
                      <a:r>
                        <a:rPr lang="ja-JP" altLang="en-US" sz="1050" u="none" strike="noStrike" dirty="0" smtClean="0">
                          <a:effectLst/>
                        </a:rPr>
                        <a:t>焼肉</a:t>
                      </a:r>
                      <a:r>
                        <a:rPr lang="ja-JP" altLang="en-US" sz="1050" u="none" strike="noStrike" baseline="0" dirty="0" smtClean="0">
                          <a:effectLst/>
                        </a:rPr>
                        <a:t> </a:t>
                      </a:r>
                      <a:r>
                        <a:rPr lang="ja-JP" altLang="en-US" sz="1050" u="none" strike="noStrike" dirty="0" smtClean="0">
                          <a:effectLst/>
                        </a:rPr>
                        <a:t>京城苑</a:t>
                      </a:r>
                      <a:endParaRPr lang="ja-JP" altLang="en-US" sz="1050" b="0" i="0" u="none" strike="noStrike" dirty="0" smtClean="0">
                        <a:solidFill>
                          <a:srgbClr val="000000"/>
                        </a:solidFill>
                        <a:effectLst/>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63547">
                <a:tc>
                  <a:txBody>
                    <a:bodyPr/>
                    <a:lstStyle/>
                    <a:p>
                      <a:pPr algn="l"/>
                      <a:r>
                        <a:rPr kumimoji="1" lang="ja-JP" altLang="en-US" sz="1050" b="1" dirty="0" smtClean="0">
                          <a:solidFill>
                            <a:schemeClr val="tx1"/>
                          </a:solidFill>
                        </a:rPr>
                        <a:t>告知方法</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smtClean="0">
                          <a:solidFill>
                            <a:schemeClr val="tx1"/>
                          </a:solidFill>
                        </a:rPr>
                        <a:t>CM</a:t>
                      </a:r>
                      <a:r>
                        <a:rPr kumimoji="1" lang="ja-JP" altLang="en-US" sz="1050" b="0" dirty="0" smtClean="0">
                          <a:solidFill>
                            <a:schemeClr val="tx1"/>
                          </a:solidFill>
                        </a:rPr>
                        <a:t>告知、</a:t>
                      </a:r>
                      <a:r>
                        <a:rPr kumimoji="1" lang="en-US" altLang="ja-JP" sz="1050" b="0" dirty="0" smtClean="0">
                          <a:solidFill>
                            <a:schemeClr val="tx1"/>
                          </a:solidFill>
                        </a:rPr>
                        <a:t>HP</a:t>
                      </a:r>
                      <a:r>
                        <a:rPr kumimoji="1" lang="ja-JP" altLang="en-US" sz="1050" b="0" dirty="0" err="1" smtClean="0">
                          <a:solidFill>
                            <a:schemeClr val="tx1"/>
                          </a:solidFill>
                        </a:rPr>
                        <a:t>、</a:t>
                      </a:r>
                      <a:r>
                        <a:rPr kumimoji="1" lang="ja-JP" altLang="en-US" sz="1050" b="0" dirty="0" smtClean="0">
                          <a:solidFill>
                            <a:schemeClr val="tx1"/>
                          </a:solidFill>
                        </a:rPr>
                        <a:t>夕方情報番組、福丼本内広告</a:t>
                      </a:r>
                      <a:endParaRPr kumimoji="1" lang="en-US" altLang="ja-JP" sz="105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5" name="タイトル 1"/>
          <p:cNvSpPr txBox="1">
            <a:spLocks/>
          </p:cNvSpPr>
          <p:nvPr/>
        </p:nvSpPr>
        <p:spPr>
          <a:xfrm>
            <a:off x="342900" y="1713695"/>
            <a:ext cx="3086100" cy="288032"/>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300" b="1" dirty="0" smtClean="0">
                <a:solidFill>
                  <a:schemeClr val="tx1">
                    <a:lumMod val="95000"/>
                    <a:lumOff val="5000"/>
                  </a:schemeClr>
                </a:solidFill>
              </a:rPr>
              <a:t>１）オリジナルイベント開催概要</a:t>
            </a:r>
            <a:endParaRPr lang="en-US" altLang="ja-JP" sz="1300" b="1" dirty="0" smtClean="0">
              <a:solidFill>
                <a:schemeClr val="tx1">
                  <a:lumMod val="95000"/>
                  <a:lumOff val="5000"/>
                </a:schemeClr>
              </a:solidFill>
            </a:endParaRPr>
          </a:p>
        </p:txBody>
      </p:sp>
      <p:graphicFrame>
        <p:nvGraphicFramePr>
          <p:cNvPr id="15" name="表 14"/>
          <p:cNvGraphicFramePr>
            <a:graphicFrameLocks noGrp="1"/>
          </p:cNvGraphicFramePr>
          <p:nvPr>
            <p:extLst>
              <p:ext uri="{D42A27DB-BD31-4B8C-83A1-F6EECF244321}">
                <p14:modId xmlns:p14="http://schemas.microsoft.com/office/powerpoint/2010/main" val="186948236"/>
              </p:ext>
            </p:extLst>
          </p:nvPr>
        </p:nvGraphicFramePr>
        <p:xfrm>
          <a:off x="548680" y="6104370"/>
          <a:ext cx="5832648" cy="3611880"/>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1872206">
                <a:tc>
                  <a:txBody>
                    <a:bodyPr/>
                    <a:lstStyle/>
                    <a:p>
                      <a:pPr algn="l"/>
                      <a:r>
                        <a:rPr kumimoji="1" lang="ja-JP" altLang="en-US" sz="1050" b="1" dirty="0" smtClean="0">
                          <a:solidFill>
                            <a:schemeClr val="tx1"/>
                          </a:solidFill>
                        </a:rPr>
                        <a:t>イベント内容</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smtClean="0">
                          <a:solidFill>
                            <a:schemeClr val="tx1"/>
                          </a:solidFill>
                        </a:rPr>
                        <a:t>【9</a:t>
                      </a:r>
                      <a:r>
                        <a:rPr kumimoji="1" lang="ja-JP" altLang="en-US" sz="1050" b="0" dirty="0" smtClean="0">
                          <a:solidFill>
                            <a:schemeClr val="tx1"/>
                          </a:solidFill>
                        </a:rPr>
                        <a:t>日（土）、</a:t>
                      </a:r>
                      <a:r>
                        <a:rPr kumimoji="1" lang="en-US" altLang="ja-JP" sz="1050" b="0" dirty="0" smtClean="0">
                          <a:solidFill>
                            <a:schemeClr val="tx1"/>
                          </a:solidFill>
                        </a:rPr>
                        <a:t>10</a:t>
                      </a:r>
                      <a:r>
                        <a:rPr kumimoji="1" lang="ja-JP" altLang="en-US" sz="1050" b="0" dirty="0" smtClean="0">
                          <a:solidFill>
                            <a:schemeClr val="tx1"/>
                          </a:solidFill>
                        </a:rPr>
                        <a:t>日（日）</a:t>
                      </a:r>
                      <a:r>
                        <a:rPr kumimoji="1" lang="en-US" altLang="ja-JP" sz="1050" b="0" dirty="0" smtClean="0">
                          <a:solidFill>
                            <a:schemeClr val="tx1"/>
                          </a:solidFill>
                        </a:rPr>
                        <a:t>】9:30</a:t>
                      </a:r>
                      <a:r>
                        <a:rPr kumimoji="1" lang="ja-JP" altLang="en-US" sz="1050" b="0" dirty="0" smtClean="0">
                          <a:solidFill>
                            <a:schemeClr val="tx1"/>
                          </a:solidFill>
                        </a:rPr>
                        <a:t>～</a:t>
                      </a:r>
                      <a:r>
                        <a:rPr kumimoji="1" lang="en-US" altLang="ja-JP" sz="1050" b="0" dirty="0" smtClean="0">
                          <a:solidFill>
                            <a:schemeClr val="tx1"/>
                          </a:solidFill>
                        </a:rPr>
                        <a:t>16:00</a:t>
                      </a:r>
                      <a:endParaRPr kumimoji="1" lang="ja-JP" altLang="en-US" sz="1050" b="0" dirty="0" smtClean="0">
                        <a:solidFill>
                          <a:schemeClr val="tx1"/>
                        </a:solidFill>
                      </a:endParaRPr>
                    </a:p>
                    <a:p>
                      <a:pPr algn="l"/>
                      <a:r>
                        <a:rPr kumimoji="1" lang="en-US" altLang="ja-JP" sz="1050" b="0" dirty="0" smtClean="0">
                          <a:solidFill>
                            <a:schemeClr val="tx1"/>
                          </a:solidFill>
                        </a:rPr>
                        <a:t>7</a:t>
                      </a:r>
                      <a:r>
                        <a:rPr kumimoji="1" lang="ja-JP" altLang="en-US" sz="1050" b="0" dirty="0" smtClean="0">
                          <a:solidFill>
                            <a:schemeClr val="tx1"/>
                          </a:solidFill>
                        </a:rPr>
                        <a:t>月</a:t>
                      </a:r>
                      <a:r>
                        <a:rPr kumimoji="1" lang="en-US" altLang="ja-JP" sz="1050" b="0" dirty="0" smtClean="0">
                          <a:solidFill>
                            <a:schemeClr val="tx1"/>
                          </a:solidFill>
                        </a:rPr>
                        <a:t>31</a:t>
                      </a:r>
                      <a:r>
                        <a:rPr kumimoji="1" lang="ja-JP" altLang="en-US" sz="1050" b="0" dirty="0" smtClean="0">
                          <a:solidFill>
                            <a:schemeClr val="tx1"/>
                          </a:solidFill>
                        </a:rPr>
                        <a:t>日に発刊した「福丼本」掲載店の中から公募し、応募してきた中からバランスを考慮し</a:t>
                      </a:r>
                      <a:r>
                        <a:rPr kumimoji="1" lang="en-US" altLang="ja-JP" sz="1050" b="0" dirty="0" smtClean="0">
                          <a:solidFill>
                            <a:schemeClr val="tx1"/>
                          </a:solidFill>
                        </a:rPr>
                        <a:t>12</a:t>
                      </a:r>
                      <a:r>
                        <a:rPr kumimoji="1" lang="ja-JP" altLang="en-US" sz="1050" b="0" dirty="0" smtClean="0">
                          <a:solidFill>
                            <a:schemeClr val="tx1"/>
                          </a:solidFill>
                        </a:rPr>
                        <a:t>店舗選定。両日会場で販売する容器は</a:t>
                      </a:r>
                      <a:r>
                        <a:rPr kumimoji="1" lang="en-US" altLang="ja-JP" sz="1050" b="0" dirty="0" smtClean="0">
                          <a:solidFill>
                            <a:schemeClr val="tx1"/>
                          </a:solidFill>
                        </a:rPr>
                        <a:t>『</a:t>
                      </a:r>
                      <a:r>
                        <a:rPr kumimoji="1" lang="ja-JP" altLang="en-US" sz="1050" b="0" dirty="0" smtClean="0">
                          <a:solidFill>
                            <a:schemeClr val="tx1"/>
                          </a:solidFill>
                        </a:rPr>
                        <a:t>土に埋めると３か月で</a:t>
                      </a:r>
                    </a:p>
                    <a:p>
                      <a:pPr algn="l"/>
                      <a:r>
                        <a:rPr kumimoji="1" lang="ja-JP" altLang="en-US" sz="1050" b="0" dirty="0" smtClean="0">
                          <a:solidFill>
                            <a:schemeClr val="tx1"/>
                          </a:solidFill>
                        </a:rPr>
                        <a:t>自然分解されるプラスチックスマート対応製品</a:t>
                      </a:r>
                      <a:r>
                        <a:rPr kumimoji="1" lang="en-US" altLang="ja-JP" sz="1050" b="0" dirty="0" smtClean="0">
                          <a:solidFill>
                            <a:schemeClr val="tx1"/>
                          </a:solidFill>
                        </a:rPr>
                        <a:t>』</a:t>
                      </a:r>
                      <a:r>
                        <a:rPr kumimoji="1" lang="ja-JP" altLang="en-US" sz="1050" b="0" dirty="0" smtClean="0">
                          <a:solidFill>
                            <a:schemeClr val="tx1"/>
                          </a:solidFill>
                        </a:rPr>
                        <a:t>の器を全店舗使用。</a:t>
                      </a:r>
                      <a:r>
                        <a:rPr kumimoji="1" lang="en-US" altLang="ja-JP" sz="1050" b="0" dirty="0" smtClean="0">
                          <a:solidFill>
                            <a:schemeClr val="tx1"/>
                          </a:solidFill>
                        </a:rPr>
                        <a:t>※</a:t>
                      </a:r>
                      <a:r>
                        <a:rPr kumimoji="1" lang="ja-JP" altLang="en-US" sz="1050" b="0" dirty="0" smtClean="0">
                          <a:solidFill>
                            <a:schemeClr val="tx1"/>
                          </a:solidFill>
                        </a:rPr>
                        <a:t>もちかえりのビニールも同様。また、会場内に「海洋ごみ特集」がある「福丼本」を設置し、文章でも周知してもらえるようにする。</a:t>
                      </a:r>
                    </a:p>
                    <a:p>
                      <a:pPr algn="l"/>
                      <a:endParaRPr kumimoji="1" lang="en-US" altLang="ja-JP" sz="1050" b="0" dirty="0" smtClean="0">
                        <a:solidFill>
                          <a:schemeClr val="tx1"/>
                        </a:solidFill>
                      </a:endParaRPr>
                    </a:p>
                    <a:p>
                      <a:pPr algn="l"/>
                      <a:r>
                        <a:rPr kumimoji="1" lang="en-US" altLang="ja-JP" sz="1050" b="0" dirty="0" smtClean="0">
                          <a:solidFill>
                            <a:schemeClr val="tx1"/>
                          </a:solidFill>
                        </a:rPr>
                        <a:t>【9</a:t>
                      </a:r>
                      <a:r>
                        <a:rPr kumimoji="1" lang="ja-JP" altLang="en-US" sz="1050" b="0" dirty="0" smtClean="0">
                          <a:solidFill>
                            <a:schemeClr val="tx1"/>
                          </a:solidFill>
                        </a:rPr>
                        <a:t>日（土）</a:t>
                      </a:r>
                      <a:r>
                        <a:rPr kumimoji="1" lang="en-US" altLang="ja-JP" sz="1050" b="0" dirty="0" smtClean="0">
                          <a:solidFill>
                            <a:schemeClr val="tx1"/>
                          </a:solidFill>
                        </a:rPr>
                        <a:t>】</a:t>
                      </a:r>
                    </a:p>
                    <a:p>
                      <a:pPr algn="l"/>
                      <a:r>
                        <a:rPr kumimoji="1" lang="ja-JP" altLang="en-US" sz="1050" b="0" dirty="0" smtClean="0">
                          <a:solidFill>
                            <a:schemeClr val="tx1"/>
                          </a:solidFill>
                        </a:rPr>
                        <a:t>福丼県イベント会場内中央に簡易ステージを設け「海洋ごみに関するフォーラム」を実施。みんなで海洋ごみの問題を一緒に考えるきっかけを作る。また、会場内の来場者とともにごみ拾いを実施し、小さなアクションから海洋ごみを減らせることを共有する。</a:t>
                      </a:r>
                      <a:endParaRPr kumimoji="1" lang="en-US" altLang="ja-JP" sz="1050" b="0" dirty="0" smtClean="0">
                        <a:solidFill>
                          <a:schemeClr val="tx1"/>
                        </a:solidFill>
                      </a:endParaRPr>
                    </a:p>
                    <a:p>
                      <a:pPr algn="l"/>
                      <a:endParaRPr kumimoji="1" lang="en-US" altLang="ja-JP" sz="1050" b="0" dirty="0" smtClean="0">
                        <a:solidFill>
                          <a:schemeClr val="tx1"/>
                        </a:solidFill>
                      </a:endParaRPr>
                    </a:p>
                    <a:p>
                      <a:pPr algn="l"/>
                      <a:r>
                        <a:rPr kumimoji="1" lang="ja-JP" altLang="en-US" sz="1050" b="0" dirty="0" smtClean="0">
                          <a:solidFill>
                            <a:schemeClr val="tx1"/>
                          </a:solidFill>
                        </a:rPr>
                        <a:t>　　</a:t>
                      </a:r>
                      <a:r>
                        <a:rPr kumimoji="1" lang="en-US" altLang="ja-JP" sz="1050" b="0" dirty="0" smtClean="0">
                          <a:solidFill>
                            <a:schemeClr val="tx1"/>
                          </a:solidFill>
                        </a:rPr>
                        <a:t>11</a:t>
                      </a:r>
                      <a:r>
                        <a:rPr kumimoji="1" lang="ja-JP" altLang="en-US" sz="1050" b="0" dirty="0" smtClean="0">
                          <a:solidFill>
                            <a:schemeClr val="tx1"/>
                          </a:solidFill>
                        </a:rPr>
                        <a:t>：</a:t>
                      </a:r>
                      <a:r>
                        <a:rPr kumimoji="1" lang="en-US" altLang="ja-JP" sz="1050" b="0" dirty="0" smtClean="0">
                          <a:solidFill>
                            <a:schemeClr val="tx1"/>
                          </a:solidFill>
                        </a:rPr>
                        <a:t>00</a:t>
                      </a:r>
                      <a:r>
                        <a:rPr kumimoji="1" lang="ja-JP" altLang="en-US" sz="1050" b="0" dirty="0" smtClean="0">
                          <a:solidFill>
                            <a:schemeClr val="tx1"/>
                          </a:solidFill>
                        </a:rPr>
                        <a:t>～</a:t>
                      </a:r>
                      <a:r>
                        <a:rPr kumimoji="1" lang="en-US" altLang="ja-JP" sz="1050" b="0" dirty="0" smtClean="0">
                          <a:solidFill>
                            <a:schemeClr val="tx1"/>
                          </a:solidFill>
                        </a:rPr>
                        <a:t>11</a:t>
                      </a:r>
                      <a:r>
                        <a:rPr kumimoji="1" lang="ja-JP" altLang="en-US" sz="1050" b="0" dirty="0" smtClean="0">
                          <a:solidFill>
                            <a:schemeClr val="tx1"/>
                          </a:solidFill>
                        </a:rPr>
                        <a:t>：</a:t>
                      </a:r>
                      <a:r>
                        <a:rPr kumimoji="1" lang="en-US" altLang="ja-JP" sz="1050" b="0" dirty="0" smtClean="0">
                          <a:solidFill>
                            <a:schemeClr val="tx1"/>
                          </a:solidFill>
                        </a:rPr>
                        <a:t>05</a:t>
                      </a:r>
                      <a:r>
                        <a:rPr kumimoji="1" lang="ja-JP" altLang="en-US" sz="1050" b="0" dirty="0" smtClean="0">
                          <a:solidFill>
                            <a:schemeClr val="tx1"/>
                          </a:solidFill>
                        </a:rPr>
                        <a:t>　福丼県実行委員会　野坂委員長宣言</a:t>
                      </a:r>
                    </a:p>
                    <a:p>
                      <a:pPr algn="l"/>
                      <a:r>
                        <a:rPr kumimoji="1" lang="ja-JP" altLang="en-US" sz="1050" b="0" dirty="0" smtClean="0">
                          <a:solidFill>
                            <a:schemeClr val="tx1"/>
                          </a:solidFill>
                        </a:rPr>
                        <a:t>　　</a:t>
                      </a:r>
                      <a:r>
                        <a:rPr kumimoji="1" lang="en-US" altLang="ja-JP" sz="1050" b="0" dirty="0" smtClean="0">
                          <a:solidFill>
                            <a:schemeClr val="tx1"/>
                          </a:solidFill>
                        </a:rPr>
                        <a:t>11</a:t>
                      </a:r>
                      <a:r>
                        <a:rPr kumimoji="1" lang="ja-JP" altLang="en-US" sz="1050" b="0" dirty="0" smtClean="0">
                          <a:solidFill>
                            <a:schemeClr val="tx1"/>
                          </a:solidFill>
                        </a:rPr>
                        <a:t>：</a:t>
                      </a:r>
                      <a:r>
                        <a:rPr kumimoji="1" lang="en-US" altLang="ja-JP" sz="1050" b="0" dirty="0" smtClean="0">
                          <a:solidFill>
                            <a:schemeClr val="tx1"/>
                          </a:solidFill>
                        </a:rPr>
                        <a:t>05</a:t>
                      </a:r>
                      <a:r>
                        <a:rPr kumimoji="1" lang="ja-JP" altLang="en-US" sz="1050" b="0" dirty="0" smtClean="0">
                          <a:solidFill>
                            <a:schemeClr val="tx1"/>
                          </a:solidFill>
                        </a:rPr>
                        <a:t>～</a:t>
                      </a:r>
                      <a:r>
                        <a:rPr kumimoji="1" lang="en-US" altLang="ja-JP" sz="1050" b="0" dirty="0" smtClean="0">
                          <a:solidFill>
                            <a:schemeClr val="tx1"/>
                          </a:solidFill>
                        </a:rPr>
                        <a:t>11</a:t>
                      </a:r>
                      <a:r>
                        <a:rPr kumimoji="1" lang="ja-JP" altLang="en-US" sz="1050" b="0" dirty="0" smtClean="0">
                          <a:solidFill>
                            <a:schemeClr val="tx1"/>
                          </a:solidFill>
                        </a:rPr>
                        <a:t>：</a:t>
                      </a:r>
                      <a:r>
                        <a:rPr kumimoji="1" lang="en-US" altLang="ja-JP" sz="1050" b="0" dirty="0" smtClean="0">
                          <a:solidFill>
                            <a:schemeClr val="tx1"/>
                          </a:solidFill>
                        </a:rPr>
                        <a:t>25</a:t>
                      </a:r>
                      <a:r>
                        <a:rPr kumimoji="1" lang="ja-JP" altLang="en-US" sz="1050" b="0" dirty="0" smtClean="0">
                          <a:solidFill>
                            <a:schemeClr val="tx1"/>
                          </a:solidFill>
                        </a:rPr>
                        <a:t>　海洋ごみクイズ</a:t>
                      </a:r>
                    </a:p>
                    <a:p>
                      <a:pPr algn="l"/>
                      <a:r>
                        <a:rPr kumimoji="1" lang="ja-JP" altLang="en-US" sz="1050" b="0" dirty="0" smtClean="0">
                          <a:solidFill>
                            <a:schemeClr val="tx1"/>
                          </a:solidFill>
                        </a:rPr>
                        <a:t>　　</a:t>
                      </a:r>
                      <a:r>
                        <a:rPr kumimoji="1" lang="en-US" altLang="ja-JP" sz="1050" b="0" dirty="0" smtClean="0">
                          <a:solidFill>
                            <a:schemeClr val="tx1"/>
                          </a:solidFill>
                        </a:rPr>
                        <a:t>11</a:t>
                      </a:r>
                      <a:r>
                        <a:rPr kumimoji="1" lang="ja-JP" altLang="en-US" sz="1050" b="0" dirty="0" smtClean="0">
                          <a:solidFill>
                            <a:schemeClr val="tx1"/>
                          </a:solidFill>
                        </a:rPr>
                        <a:t>：</a:t>
                      </a:r>
                      <a:r>
                        <a:rPr kumimoji="1" lang="en-US" altLang="ja-JP" sz="1050" b="0" dirty="0" smtClean="0">
                          <a:solidFill>
                            <a:schemeClr val="tx1"/>
                          </a:solidFill>
                        </a:rPr>
                        <a:t>30</a:t>
                      </a:r>
                      <a:r>
                        <a:rPr kumimoji="1" lang="ja-JP" altLang="en-US" sz="1050" b="0" dirty="0" smtClean="0">
                          <a:solidFill>
                            <a:schemeClr val="tx1"/>
                          </a:solidFill>
                        </a:rPr>
                        <a:t>～</a:t>
                      </a:r>
                      <a:r>
                        <a:rPr kumimoji="1" lang="en-US" altLang="ja-JP" sz="1050" b="0" dirty="0" smtClean="0">
                          <a:solidFill>
                            <a:schemeClr val="tx1"/>
                          </a:solidFill>
                        </a:rPr>
                        <a:t>12</a:t>
                      </a:r>
                      <a:r>
                        <a:rPr kumimoji="1" lang="ja-JP" altLang="en-US" sz="1050" b="0" dirty="0" smtClean="0">
                          <a:solidFill>
                            <a:schemeClr val="tx1"/>
                          </a:solidFill>
                        </a:rPr>
                        <a:t>：</a:t>
                      </a:r>
                      <a:r>
                        <a:rPr kumimoji="1" lang="en-US" altLang="ja-JP" sz="1050" b="0" dirty="0" smtClean="0">
                          <a:solidFill>
                            <a:schemeClr val="tx1"/>
                          </a:solidFill>
                        </a:rPr>
                        <a:t>15</a:t>
                      </a:r>
                      <a:r>
                        <a:rPr kumimoji="1" lang="ja-JP" altLang="en-US" sz="1050" b="0" dirty="0" smtClean="0">
                          <a:solidFill>
                            <a:schemeClr val="tx1"/>
                          </a:solidFill>
                        </a:rPr>
                        <a:t>　基調講演「淀テク的ゴミとの付き合い方！」</a:t>
                      </a:r>
                    </a:p>
                    <a:p>
                      <a:pPr algn="l"/>
                      <a:r>
                        <a:rPr kumimoji="1" lang="ja-JP" altLang="en-US" sz="1050" b="0" dirty="0" smtClean="0">
                          <a:solidFill>
                            <a:schemeClr val="tx1"/>
                          </a:solidFill>
                        </a:rPr>
                        <a:t>　　　　　　　　　　　　　</a:t>
                      </a:r>
                      <a:r>
                        <a:rPr kumimoji="1" lang="en-US" altLang="ja-JP" sz="1050" b="0" dirty="0" smtClean="0">
                          <a:solidFill>
                            <a:schemeClr val="tx1"/>
                          </a:solidFill>
                        </a:rPr>
                        <a:t>【</a:t>
                      </a:r>
                      <a:r>
                        <a:rPr kumimoji="1" lang="ja-JP" altLang="en-US" sz="1050" b="0" dirty="0" smtClean="0">
                          <a:solidFill>
                            <a:schemeClr val="tx1"/>
                          </a:solidFill>
                        </a:rPr>
                        <a:t>ゲスト</a:t>
                      </a:r>
                      <a:r>
                        <a:rPr kumimoji="1" lang="en-US" altLang="ja-JP" sz="1050" b="0" dirty="0" smtClean="0">
                          <a:solidFill>
                            <a:schemeClr val="tx1"/>
                          </a:solidFill>
                        </a:rPr>
                        <a:t>】</a:t>
                      </a:r>
                      <a:r>
                        <a:rPr kumimoji="1" lang="ja-JP" altLang="en-US" sz="1050" b="0" dirty="0" smtClean="0">
                          <a:solidFill>
                            <a:schemeClr val="tx1"/>
                          </a:solidFill>
                        </a:rPr>
                        <a:t>淀川テクニック　柴田英昭氏</a:t>
                      </a:r>
                    </a:p>
                    <a:p>
                      <a:pPr algn="l"/>
                      <a:r>
                        <a:rPr kumimoji="1" lang="ja-JP" altLang="en-US" sz="1050" b="0" dirty="0" smtClean="0">
                          <a:solidFill>
                            <a:schemeClr val="tx1"/>
                          </a:solidFill>
                        </a:rPr>
                        <a:t>　　</a:t>
                      </a:r>
                      <a:r>
                        <a:rPr kumimoji="1" lang="en-US" altLang="ja-JP" sz="1050" b="0" dirty="0" smtClean="0">
                          <a:solidFill>
                            <a:schemeClr val="tx1"/>
                          </a:solidFill>
                        </a:rPr>
                        <a:t>12</a:t>
                      </a:r>
                      <a:r>
                        <a:rPr kumimoji="1" lang="ja-JP" altLang="en-US" sz="1050" b="0" dirty="0" smtClean="0">
                          <a:solidFill>
                            <a:schemeClr val="tx1"/>
                          </a:solidFill>
                        </a:rPr>
                        <a:t>：</a:t>
                      </a:r>
                      <a:r>
                        <a:rPr kumimoji="1" lang="en-US" altLang="ja-JP" sz="1050" b="0" dirty="0" smtClean="0">
                          <a:solidFill>
                            <a:schemeClr val="tx1"/>
                          </a:solidFill>
                        </a:rPr>
                        <a:t>20</a:t>
                      </a:r>
                      <a:r>
                        <a:rPr kumimoji="1" lang="ja-JP" altLang="en-US" sz="1050" b="0" dirty="0" smtClean="0">
                          <a:solidFill>
                            <a:schemeClr val="tx1"/>
                          </a:solidFill>
                        </a:rPr>
                        <a:t>～</a:t>
                      </a:r>
                      <a:r>
                        <a:rPr kumimoji="1" lang="en-US" altLang="ja-JP" sz="1050" b="0" dirty="0" smtClean="0">
                          <a:solidFill>
                            <a:schemeClr val="tx1"/>
                          </a:solidFill>
                        </a:rPr>
                        <a:t>13</a:t>
                      </a:r>
                      <a:r>
                        <a:rPr kumimoji="1" lang="ja-JP" altLang="en-US" sz="1050" b="0" dirty="0" smtClean="0">
                          <a:solidFill>
                            <a:schemeClr val="tx1"/>
                          </a:solidFill>
                        </a:rPr>
                        <a:t>：</a:t>
                      </a:r>
                      <a:r>
                        <a:rPr kumimoji="1" lang="en-US" altLang="ja-JP" sz="1050" b="0" dirty="0" smtClean="0">
                          <a:solidFill>
                            <a:schemeClr val="tx1"/>
                          </a:solidFill>
                        </a:rPr>
                        <a:t>20</a:t>
                      </a:r>
                      <a:r>
                        <a:rPr kumimoji="1" lang="ja-JP" altLang="en-US" sz="1050" b="0" dirty="0" smtClean="0">
                          <a:solidFill>
                            <a:schemeClr val="tx1"/>
                          </a:solidFill>
                        </a:rPr>
                        <a:t>　海洋ごみに関するディスカッション</a:t>
                      </a:r>
                      <a:endParaRPr kumimoji="1" lang="en-US" altLang="ja-JP" sz="1050" b="0" dirty="0" smtClean="0">
                        <a:solidFill>
                          <a:schemeClr val="tx1"/>
                        </a:solidFill>
                      </a:endParaRPr>
                    </a:p>
                    <a:p>
                      <a:pPr algn="l"/>
                      <a:r>
                        <a:rPr kumimoji="1" lang="ja-JP" altLang="en-US" sz="1050" b="0" dirty="0" smtClean="0">
                          <a:solidFill>
                            <a:schemeClr val="tx1"/>
                          </a:solidFill>
                        </a:rPr>
                        <a:t>　　　　　　　　　　　　　</a:t>
                      </a:r>
                      <a:r>
                        <a:rPr kumimoji="1" lang="en-US" altLang="ja-JP" sz="1050" b="0" dirty="0" smtClean="0">
                          <a:solidFill>
                            <a:schemeClr val="tx1"/>
                          </a:solidFill>
                        </a:rPr>
                        <a:t>【</a:t>
                      </a:r>
                      <a:r>
                        <a:rPr kumimoji="1" lang="ja-JP" altLang="en-US" sz="1050" b="0" dirty="0" smtClean="0">
                          <a:solidFill>
                            <a:schemeClr val="tx1"/>
                          </a:solidFill>
                        </a:rPr>
                        <a:t>ゲスト</a:t>
                      </a:r>
                      <a:r>
                        <a:rPr kumimoji="1" lang="en-US" altLang="ja-JP" sz="1050" b="0" dirty="0" smtClean="0">
                          <a:solidFill>
                            <a:schemeClr val="tx1"/>
                          </a:solidFill>
                        </a:rPr>
                        <a:t>】</a:t>
                      </a:r>
                      <a:r>
                        <a:rPr kumimoji="1" lang="ja-JP" altLang="en-US" sz="1050" b="0" dirty="0" smtClean="0">
                          <a:solidFill>
                            <a:schemeClr val="tx1"/>
                          </a:solidFill>
                        </a:rPr>
                        <a:t>漂着物学会会員　林重雄氏</a:t>
                      </a:r>
                      <a:endParaRPr kumimoji="1" lang="en-US" altLang="ja-JP" sz="1050" b="0" dirty="0" smtClean="0">
                        <a:solidFill>
                          <a:schemeClr val="tx1"/>
                        </a:solidFill>
                      </a:endParaRPr>
                    </a:p>
                    <a:p>
                      <a:pPr algn="l"/>
                      <a:r>
                        <a:rPr kumimoji="1" lang="ja-JP" altLang="en-US" sz="1050" b="0" dirty="0" smtClean="0">
                          <a:solidFill>
                            <a:schemeClr val="tx1"/>
                          </a:solidFill>
                        </a:rPr>
                        <a:t>　　　　　　　　　　　　　　　　　　 エコプランふくい　高島直子氏</a:t>
                      </a:r>
                    </a:p>
                    <a:p>
                      <a:pPr algn="l"/>
                      <a:r>
                        <a:rPr kumimoji="1" lang="ja-JP" altLang="en-US" sz="1050" b="0" dirty="0" smtClean="0">
                          <a:solidFill>
                            <a:schemeClr val="tx1"/>
                          </a:solidFill>
                        </a:rPr>
                        <a:t>　　</a:t>
                      </a:r>
                      <a:r>
                        <a:rPr kumimoji="1" lang="en-US" altLang="ja-JP" sz="1050" b="0" dirty="0" smtClean="0">
                          <a:solidFill>
                            <a:schemeClr val="tx1"/>
                          </a:solidFill>
                        </a:rPr>
                        <a:t>13</a:t>
                      </a:r>
                      <a:r>
                        <a:rPr kumimoji="1" lang="ja-JP" altLang="en-US" sz="1050" b="0" dirty="0" smtClean="0">
                          <a:solidFill>
                            <a:schemeClr val="tx1"/>
                          </a:solidFill>
                        </a:rPr>
                        <a:t>：</a:t>
                      </a:r>
                      <a:r>
                        <a:rPr kumimoji="1" lang="en-US" altLang="ja-JP" sz="1050" b="0" dirty="0" smtClean="0">
                          <a:solidFill>
                            <a:schemeClr val="tx1"/>
                          </a:solidFill>
                        </a:rPr>
                        <a:t>30</a:t>
                      </a:r>
                      <a:r>
                        <a:rPr kumimoji="1" lang="ja-JP" altLang="en-US" sz="1050" b="0" dirty="0" smtClean="0">
                          <a:solidFill>
                            <a:schemeClr val="tx1"/>
                          </a:solidFill>
                        </a:rPr>
                        <a:t>～　　　　 会場内でごみ拾い</a:t>
                      </a:r>
                      <a:endParaRPr kumimoji="1" lang="en-US" altLang="ja-JP" sz="1050" b="0" dirty="0" smtClean="0">
                        <a:solidFill>
                          <a:schemeClr val="tx1"/>
                        </a:solidFill>
                      </a:endParaRPr>
                    </a:p>
                    <a:p>
                      <a:pPr algn="l"/>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6" name="タイトル 1"/>
          <p:cNvSpPr txBox="1">
            <a:spLocks/>
          </p:cNvSpPr>
          <p:nvPr/>
        </p:nvSpPr>
        <p:spPr>
          <a:xfrm>
            <a:off x="342900" y="5817096"/>
            <a:ext cx="6254452" cy="431290"/>
          </a:xfrm>
          <a:prstGeom prst="rect">
            <a:avLst/>
          </a:prstGeom>
        </p:spPr>
        <p:txBody>
          <a:bodyPr vert="horz" lIns="91440" tIns="45720" rIns="91440" bIns="45720" rtlCol="0" anchor="t">
            <a:normAutofit fontScale="92500" lnSpcReduction="20000"/>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400" b="1" dirty="0" smtClean="0">
                <a:solidFill>
                  <a:schemeClr val="tx1">
                    <a:lumMod val="95000"/>
                    <a:lumOff val="5000"/>
                  </a:schemeClr>
                </a:solidFill>
              </a:rPr>
              <a:t>２）イベント内容</a:t>
            </a:r>
            <a:endParaRPr lang="en-US" altLang="ja-JP" sz="1400" b="1" dirty="0" smtClean="0">
              <a:solidFill>
                <a:schemeClr val="tx1">
                  <a:lumMod val="95000"/>
                  <a:lumOff val="5000"/>
                </a:schemeClr>
              </a:solidFill>
            </a:endParaRPr>
          </a:p>
          <a:p>
            <a:r>
              <a:rPr lang="ja-JP" altLang="en-US" sz="1400" b="1" dirty="0" smtClean="0">
                <a:solidFill>
                  <a:schemeClr val="tx1">
                    <a:lumMod val="95000"/>
                    <a:lumOff val="5000"/>
                  </a:schemeClr>
                </a:solidFill>
              </a:rPr>
              <a:t>　　</a:t>
            </a:r>
            <a:endParaRPr lang="en-US" altLang="ja-JP" sz="1400" b="1" dirty="0" smtClean="0">
              <a:solidFill>
                <a:schemeClr val="tx1">
                  <a:lumMod val="95000"/>
                  <a:lumOff val="5000"/>
                </a:schemeClr>
              </a:solidFill>
            </a:endParaRPr>
          </a:p>
        </p:txBody>
      </p:sp>
      <p:sp>
        <p:nvSpPr>
          <p:cNvPr id="14" name="正方形/長方形 13"/>
          <p:cNvSpPr/>
          <p:nvPr/>
        </p:nvSpPr>
        <p:spPr>
          <a:xfrm>
            <a:off x="1628800" y="728979"/>
            <a:ext cx="4968552" cy="920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27"/>
          <p:cNvSpPr txBox="1"/>
          <p:nvPr/>
        </p:nvSpPr>
        <p:spPr>
          <a:xfrm>
            <a:off x="1772816" y="770224"/>
            <a:ext cx="4419800" cy="830997"/>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200" dirty="0" smtClean="0"/>
              <a:t>事業</a:t>
            </a:r>
            <a:r>
              <a:rPr kumimoji="1" lang="en-US" altLang="ja-JP" sz="1200" dirty="0" smtClean="0"/>
              <a:t>ID</a:t>
            </a:r>
            <a:r>
              <a:rPr kumimoji="1" lang="ja-JP" altLang="en-US" sz="1200" dirty="0" smtClean="0"/>
              <a:t>：</a:t>
            </a:r>
            <a:r>
              <a:rPr lang="en-US" altLang="ja-JP" sz="1200" dirty="0" smtClean="0"/>
              <a:t>2018494345</a:t>
            </a:r>
            <a:endParaRPr kumimoji="1" lang="en-US" altLang="ja-JP" sz="1200" dirty="0" smtClean="0"/>
          </a:p>
          <a:p>
            <a:r>
              <a:rPr lang="ja-JP" altLang="en-US" sz="1200" dirty="0" smtClean="0"/>
              <a:t>事業名：丼ぶり王国　福井県民による　丼プラごみゼロプロジェクト</a:t>
            </a:r>
            <a:endParaRPr lang="en-US" altLang="ja-JP" sz="1200" dirty="0" smtClean="0"/>
          </a:p>
          <a:p>
            <a:r>
              <a:rPr lang="ja-JP" altLang="en-US" sz="1200" dirty="0"/>
              <a:t>　</a:t>
            </a:r>
            <a:r>
              <a:rPr lang="ja-JP" altLang="en-US" sz="1200" dirty="0" smtClean="0"/>
              <a:t>　　　　（</a:t>
            </a:r>
            <a:r>
              <a:rPr lang="en-US" altLang="ja-JP" sz="1200" dirty="0" smtClean="0"/>
              <a:t>CFB</a:t>
            </a:r>
            <a:r>
              <a:rPr lang="ja-JP" altLang="en-US" sz="1200" dirty="0" smtClean="0"/>
              <a:t>・海と日本</a:t>
            </a:r>
            <a:r>
              <a:rPr lang="en-US" altLang="ja-JP" sz="1200" dirty="0" smtClean="0"/>
              <a:t>2019</a:t>
            </a:r>
            <a:r>
              <a:rPr lang="ja-JP" altLang="en-US" sz="1200" dirty="0" smtClean="0"/>
              <a:t>）</a:t>
            </a:r>
            <a:endParaRPr lang="en-US" altLang="ja-JP" sz="1200" dirty="0" smtClean="0"/>
          </a:p>
          <a:p>
            <a:r>
              <a:rPr kumimoji="1" lang="ja-JP" altLang="en-US" sz="1200" dirty="0" smtClean="0"/>
              <a:t>団体名：</a:t>
            </a:r>
            <a:r>
              <a:rPr lang="ja-JP" altLang="en-US" sz="1200" dirty="0" smtClean="0"/>
              <a:t>福丼県プロジェクト実行委員会</a:t>
            </a:r>
            <a:endParaRPr kumimoji="1" lang="ja-JP" altLang="en-US" sz="1200" dirty="0"/>
          </a:p>
        </p:txBody>
      </p:sp>
    </p:spTree>
    <p:extLst>
      <p:ext uri="{BB962C8B-B14F-4D97-AF65-F5344CB8AC3E}">
        <p14:creationId xmlns:p14="http://schemas.microsoft.com/office/powerpoint/2010/main" val="3305264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628800" y="689883"/>
            <a:ext cx="4968552" cy="920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タイトル 1"/>
          <p:cNvSpPr txBox="1">
            <a:spLocks/>
          </p:cNvSpPr>
          <p:nvPr/>
        </p:nvSpPr>
        <p:spPr>
          <a:xfrm>
            <a:off x="112642" y="2065639"/>
            <a:ext cx="6254452" cy="431290"/>
          </a:xfrm>
          <a:prstGeom prst="rect">
            <a:avLst/>
          </a:prstGeom>
        </p:spPr>
        <p:txBody>
          <a:bodyPr vert="horz" lIns="91440" tIns="45720" rIns="91440" bIns="45720" rtlCol="0" anchor="t">
            <a:normAutofit fontScale="92500" lnSpcReduction="20000"/>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400" b="1" dirty="0" smtClean="0">
                <a:solidFill>
                  <a:schemeClr val="tx1">
                    <a:lumMod val="95000"/>
                    <a:lumOff val="5000"/>
                  </a:schemeClr>
                </a:solidFill>
              </a:rPr>
              <a:t>２）イベント内容</a:t>
            </a:r>
            <a:endParaRPr lang="en-US" altLang="ja-JP" sz="1400" b="1" dirty="0" smtClean="0">
              <a:solidFill>
                <a:schemeClr val="tx1">
                  <a:lumMod val="95000"/>
                  <a:lumOff val="5000"/>
                </a:schemeClr>
              </a:solidFill>
            </a:endParaRPr>
          </a:p>
          <a:p>
            <a:r>
              <a:rPr lang="ja-JP" altLang="en-US" sz="1400" b="1" dirty="0" smtClean="0">
                <a:solidFill>
                  <a:schemeClr val="tx1">
                    <a:lumMod val="95000"/>
                    <a:lumOff val="5000"/>
                  </a:schemeClr>
                </a:solidFill>
              </a:rPr>
              <a:t>　　</a:t>
            </a:r>
            <a:endParaRPr lang="en-US" altLang="ja-JP" sz="1400" b="1" dirty="0" smtClean="0">
              <a:solidFill>
                <a:schemeClr val="tx1">
                  <a:lumMod val="95000"/>
                  <a:lumOff val="5000"/>
                </a:schemeClr>
              </a:solidFill>
            </a:endParaRPr>
          </a:p>
        </p:txBody>
      </p:sp>
      <p:pic>
        <p:nvPicPr>
          <p:cNvPr id="8" name="図 7"/>
          <p:cNvPicPr>
            <a:picLocks noChangeAspect="1"/>
          </p:cNvPicPr>
          <p:nvPr/>
        </p:nvPicPr>
        <p:blipFill rotWithShape="1">
          <a:blip r:embed="rId3" cstate="print">
            <a:extLst>
              <a:ext uri="{28A0092B-C50C-407E-A947-70E740481C1C}">
                <a14:useLocalDpi xmlns:a14="http://schemas.microsoft.com/office/drawing/2010/main" val="0"/>
              </a:ext>
            </a:extLst>
          </a:blip>
          <a:srcRect t="12067"/>
          <a:stretch/>
        </p:blipFill>
        <p:spPr>
          <a:xfrm>
            <a:off x="116632" y="2316982"/>
            <a:ext cx="2140682" cy="1411778"/>
          </a:xfrm>
          <a:prstGeom prst="rect">
            <a:avLst/>
          </a:prstGeom>
        </p:spPr>
      </p:pic>
      <p:pic>
        <p:nvPicPr>
          <p:cNvPr id="9" name="図 8"/>
          <p:cNvPicPr>
            <a:picLocks noChangeAspect="1"/>
          </p:cNvPicPr>
          <p:nvPr/>
        </p:nvPicPr>
        <p:blipFill rotWithShape="1">
          <a:blip r:embed="rId4" cstate="print">
            <a:extLst>
              <a:ext uri="{28A0092B-C50C-407E-A947-70E740481C1C}">
                <a14:useLocalDpi xmlns:a14="http://schemas.microsoft.com/office/drawing/2010/main" val="0"/>
              </a:ext>
            </a:extLst>
          </a:blip>
          <a:srcRect l="5749" t="30289" r="34250" b="16400"/>
          <a:stretch/>
        </p:blipFill>
        <p:spPr>
          <a:xfrm>
            <a:off x="2330695" y="2306602"/>
            <a:ext cx="2134104" cy="1422158"/>
          </a:xfrm>
          <a:prstGeom prst="rect">
            <a:avLst/>
          </a:prstGeom>
        </p:spPr>
      </p:pic>
      <p:pic>
        <p:nvPicPr>
          <p:cNvPr id="14" name="図 13"/>
          <p:cNvPicPr>
            <a:picLocks noChangeAspect="1"/>
          </p:cNvPicPr>
          <p:nvPr/>
        </p:nvPicPr>
        <p:blipFill rotWithShape="1">
          <a:blip r:embed="rId5" cstate="print">
            <a:extLst>
              <a:ext uri="{28A0092B-C50C-407E-A947-70E740481C1C}">
                <a14:useLocalDpi xmlns:a14="http://schemas.microsoft.com/office/drawing/2010/main" val="0"/>
              </a:ext>
            </a:extLst>
          </a:blip>
          <a:srcRect b="13950"/>
          <a:stretch/>
        </p:blipFill>
        <p:spPr>
          <a:xfrm>
            <a:off x="4538180" y="2306602"/>
            <a:ext cx="2203608" cy="1422158"/>
          </a:xfrm>
          <a:prstGeom prst="rect">
            <a:avLst/>
          </a:prstGeom>
        </p:spPr>
      </p:pic>
      <p:pic>
        <p:nvPicPr>
          <p:cNvPr id="16" name="図 15"/>
          <p:cNvPicPr>
            <a:picLocks noChangeAspect="1"/>
          </p:cNvPicPr>
          <p:nvPr/>
        </p:nvPicPr>
        <p:blipFill rotWithShape="1">
          <a:blip r:embed="rId6" cstate="print">
            <a:extLst>
              <a:ext uri="{28A0092B-C50C-407E-A947-70E740481C1C}">
                <a14:useLocalDpi xmlns:a14="http://schemas.microsoft.com/office/drawing/2010/main" val="0"/>
              </a:ext>
            </a:extLst>
          </a:blip>
          <a:srcRect r="5300" b="7187"/>
          <a:stretch/>
        </p:blipFill>
        <p:spPr>
          <a:xfrm>
            <a:off x="332656" y="560512"/>
            <a:ext cx="931229" cy="1216893"/>
          </a:xfrm>
          <a:prstGeom prst="rect">
            <a:avLst/>
          </a:prstGeom>
        </p:spPr>
      </p:pic>
      <p:pic>
        <p:nvPicPr>
          <p:cNvPr id="17" name="図 16"/>
          <p:cNvPicPr>
            <a:picLocks noChangeAspect="1"/>
          </p:cNvPicPr>
          <p:nvPr/>
        </p:nvPicPr>
        <p:blipFill rotWithShape="1">
          <a:blip r:embed="rId7" cstate="print">
            <a:extLst>
              <a:ext uri="{28A0092B-C50C-407E-A947-70E740481C1C}">
                <a14:useLocalDpi xmlns:a14="http://schemas.microsoft.com/office/drawing/2010/main" val="0"/>
              </a:ext>
            </a:extLst>
          </a:blip>
          <a:srcRect l="31500" t="7466" r="11800" b="25335"/>
          <a:stretch/>
        </p:blipFill>
        <p:spPr>
          <a:xfrm>
            <a:off x="112642" y="3819338"/>
            <a:ext cx="2144672" cy="1429781"/>
          </a:xfrm>
          <a:prstGeom prst="rect">
            <a:avLst/>
          </a:prstGeom>
        </p:spPr>
      </p:pic>
      <p:pic>
        <p:nvPicPr>
          <p:cNvPr id="21" name="図 20"/>
          <p:cNvPicPr>
            <a:picLocks noChangeAspect="1"/>
          </p:cNvPicPr>
          <p:nvPr/>
        </p:nvPicPr>
        <p:blipFill rotWithShape="1">
          <a:blip r:embed="rId8" cstate="print">
            <a:extLst>
              <a:ext uri="{28A0092B-C50C-407E-A947-70E740481C1C}">
                <a14:useLocalDpi xmlns:a14="http://schemas.microsoft.com/office/drawing/2010/main" val="0"/>
              </a:ext>
            </a:extLst>
          </a:blip>
          <a:srcRect l="13015" t="8065" r="21897" b="14650"/>
          <a:stretch/>
        </p:blipFill>
        <p:spPr>
          <a:xfrm>
            <a:off x="2330695" y="3819337"/>
            <a:ext cx="2140682" cy="1429781"/>
          </a:xfrm>
          <a:prstGeom prst="rect">
            <a:avLst/>
          </a:prstGeom>
        </p:spPr>
      </p:pic>
      <p:pic>
        <p:nvPicPr>
          <p:cNvPr id="22" name="図 21"/>
          <p:cNvPicPr>
            <a:picLocks noChangeAspect="1"/>
          </p:cNvPicPr>
          <p:nvPr/>
        </p:nvPicPr>
        <p:blipFill rotWithShape="1">
          <a:blip r:embed="rId9" cstate="print">
            <a:extLst>
              <a:ext uri="{28A0092B-C50C-407E-A947-70E740481C1C}">
                <a14:useLocalDpi xmlns:a14="http://schemas.microsoft.com/office/drawing/2010/main" val="0"/>
              </a:ext>
            </a:extLst>
          </a:blip>
          <a:srcRect l="13250" t="14534" r="13250"/>
          <a:stretch/>
        </p:blipFill>
        <p:spPr>
          <a:xfrm>
            <a:off x="4544758" y="3823528"/>
            <a:ext cx="2197030" cy="1437049"/>
          </a:xfrm>
          <a:prstGeom prst="rect">
            <a:avLst/>
          </a:prstGeom>
        </p:spPr>
      </p:pic>
      <p:pic>
        <p:nvPicPr>
          <p:cNvPr id="25" name="図 24"/>
          <p:cNvPicPr>
            <a:picLocks noChangeAspect="1"/>
          </p:cNvPicPr>
          <p:nvPr/>
        </p:nvPicPr>
        <p:blipFill rotWithShape="1">
          <a:blip r:embed="rId10" cstate="print">
            <a:extLst>
              <a:ext uri="{28A0092B-C50C-407E-A947-70E740481C1C}">
                <a14:useLocalDpi xmlns:a14="http://schemas.microsoft.com/office/drawing/2010/main" val="0"/>
              </a:ext>
            </a:extLst>
          </a:blip>
          <a:srcRect l="1072"/>
          <a:stretch/>
        </p:blipFill>
        <p:spPr>
          <a:xfrm>
            <a:off x="167727" y="7987715"/>
            <a:ext cx="2124811" cy="1429781"/>
          </a:xfrm>
          <a:prstGeom prst="rect">
            <a:avLst/>
          </a:prstGeom>
        </p:spPr>
      </p:pic>
      <p:pic>
        <p:nvPicPr>
          <p:cNvPr id="26" name="図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2572" y="5338737"/>
            <a:ext cx="2124811" cy="1414463"/>
          </a:xfrm>
          <a:prstGeom prst="rect">
            <a:avLst/>
          </a:prstGeom>
        </p:spPr>
      </p:pic>
      <p:pic>
        <p:nvPicPr>
          <p:cNvPr id="28" name="図 27"/>
          <p:cNvPicPr>
            <a:picLocks noChangeAspect="1"/>
          </p:cNvPicPr>
          <p:nvPr/>
        </p:nvPicPr>
        <p:blipFill rotWithShape="1">
          <a:blip r:embed="rId12" cstate="print">
            <a:extLst>
              <a:ext uri="{28A0092B-C50C-407E-A947-70E740481C1C}">
                <a14:useLocalDpi xmlns:a14="http://schemas.microsoft.com/office/drawing/2010/main" val="0"/>
              </a:ext>
            </a:extLst>
          </a:blip>
          <a:srcRect b="2833"/>
          <a:stretch/>
        </p:blipFill>
        <p:spPr>
          <a:xfrm>
            <a:off x="4544758" y="5338737"/>
            <a:ext cx="2175883" cy="1407422"/>
          </a:xfrm>
          <a:prstGeom prst="rect">
            <a:avLst/>
          </a:prstGeom>
        </p:spPr>
      </p:pic>
      <p:pic>
        <p:nvPicPr>
          <p:cNvPr id="29" name="図 28"/>
          <p:cNvPicPr>
            <a:picLocks noChangeAspect="1"/>
          </p:cNvPicPr>
          <p:nvPr/>
        </p:nvPicPr>
        <p:blipFill rotWithShape="1">
          <a:blip r:embed="rId13" cstate="print">
            <a:extLst>
              <a:ext uri="{28A0092B-C50C-407E-A947-70E740481C1C}">
                <a14:useLocalDpi xmlns:a14="http://schemas.microsoft.com/office/drawing/2010/main" val="0"/>
              </a:ext>
            </a:extLst>
          </a:blip>
          <a:srcRect l="20529" b="21511"/>
          <a:stretch/>
        </p:blipFill>
        <p:spPr>
          <a:xfrm>
            <a:off x="2314824" y="5338737"/>
            <a:ext cx="2140682" cy="1407422"/>
          </a:xfrm>
          <a:prstGeom prst="rect">
            <a:avLst/>
          </a:prstGeom>
        </p:spPr>
      </p:pic>
      <p:graphicFrame>
        <p:nvGraphicFramePr>
          <p:cNvPr id="32" name="表 31"/>
          <p:cNvGraphicFramePr>
            <a:graphicFrameLocks noGrp="1"/>
          </p:cNvGraphicFramePr>
          <p:nvPr>
            <p:extLst>
              <p:ext uri="{D42A27DB-BD31-4B8C-83A1-F6EECF244321}">
                <p14:modId xmlns:p14="http://schemas.microsoft.com/office/powerpoint/2010/main" val="3500719936"/>
              </p:ext>
            </p:extLst>
          </p:nvPr>
        </p:nvGraphicFramePr>
        <p:xfrm>
          <a:off x="548680" y="7160883"/>
          <a:ext cx="5832648" cy="576063"/>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576063">
                <a:tc>
                  <a:txBody>
                    <a:bodyPr/>
                    <a:lstStyle/>
                    <a:p>
                      <a:pPr algn="l"/>
                      <a:r>
                        <a:rPr kumimoji="1" lang="ja-JP" altLang="en-US" sz="1050" b="1" dirty="0" smtClean="0">
                          <a:solidFill>
                            <a:schemeClr val="tx1"/>
                          </a:solidFill>
                        </a:rPr>
                        <a:t>イベント内容</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開催中、ごみステーションやごみ袋、店舗貼り紙においても海洋ごみゼロを目指す取り組みをＰＲした。</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20" name="テキスト ボックス 27"/>
          <p:cNvSpPr txBox="1"/>
          <p:nvPr/>
        </p:nvSpPr>
        <p:spPr>
          <a:xfrm>
            <a:off x="1772816" y="719483"/>
            <a:ext cx="4419800" cy="830997"/>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200" dirty="0" smtClean="0"/>
              <a:t>事業</a:t>
            </a:r>
            <a:r>
              <a:rPr kumimoji="1" lang="en-US" altLang="ja-JP" sz="1200" dirty="0" smtClean="0"/>
              <a:t>ID</a:t>
            </a:r>
            <a:r>
              <a:rPr kumimoji="1" lang="ja-JP" altLang="en-US" sz="1200" dirty="0" smtClean="0"/>
              <a:t>：</a:t>
            </a:r>
            <a:r>
              <a:rPr lang="en-US" altLang="ja-JP" sz="1200" dirty="0" smtClean="0"/>
              <a:t>2018494345</a:t>
            </a:r>
            <a:endParaRPr kumimoji="1" lang="en-US" altLang="ja-JP" sz="1200" dirty="0" smtClean="0"/>
          </a:p>
          <a:p>
            <a:r>
              <a:rPr lang="ja-JP" altLang="en-US" sz="1200" dirty="0" smtClean="0"/>
              <a:t>事業名：丼ぶり王国　福井県民による　丼プラごみゼロプロジェクト</a:t>
            </a:r>
            <a:endParaRPr lang="en-US" altLang="ja-JP" sz="1200" dirty="0" smtClean="0"/>
          </a:p>
          <a:p>
            <a:r>
              <a:rPr lang="ja-JP" altLang="en-US" sz="1200" dirty="0"/>
              <a:t>　</a:t>
            </a:r>
            <a:r>
              <a:rPr lang="ja-JP" altLang="en-US" sz="1200" dirty="0" smtClean="0"/>
              <a:t>　　　　（</a:t>
            </a:r>
            <a:r>
              <a:rPr lang="en-US" altLang="ja-JP" sz="1200" dirty="0" smtClean="0"/>
              <a:t>CFB</a:t>
            </a:r>
            <a:r>
              <a:rPr lang="ja-JP" altLang="en-US" sz="1200" dirty="0" smtClean="0"/>
              <a:t>・海と日本</a:t>
            </a:r>
            <a:r>
              <a:rPr lang="en-US" altLang="ja-JP" sz="1200" dirty="0" smtClean="0"/>
              <a:t>2019</a:t>
            </a:r>
            <a:r>
              <a:rPr lang="ja-JP" altLang="en-US" sz="1200" dirty="0" smtClean="0"/>
              <a:t>）</a:t>
            </a:r>
            <a:endParaRPr lang="en-US" altLang="ja-JP" sz="1200" dirty="0" smtClean="0"/>
          </a:p>
          <a:p>
            <a:r>
              <a:rPr kumimoji="1" lang="ja-JP" altLang="en-US" sz="1200" dirty="0" smtClean="0"/>
              <a:t>団体名：</a:t>
            </a:r>
            <a:r>
              <a:rPr lang="ja-JP" altLang="en-US" sz="1200" dirty="0" smtClean="0"/>
              <a:t>福丼県プロジェクト実行委員会</a:t>
            </a:r>
            <a:endParaRPr kumimoji="1" lang="ja-JP" altLang="en-US" sz="1200" dirty="0"/>
          </a:p>
        </p:txBody>
      </p:sp>
      <p:pic>
        <p:nvPicPr>
          <p:cNvPr id="24" name="図 23"/>
          <p:cNvPicPr>
            <a:picLocks noChangeAspect="1"/>
          </p:cNvPicPr>
          <p:nvPr/>
        </p:nvPicPr>
        <p:blipFill rotWithShape="1">
          <a:blip r:embed="rId14" cstate="print">
            <a:extLst>
              <a:ext uri="{28A0092B-C50C-407E-A947-70E740481C1C}">
                <a14:useLocalDpi xmlns:a14="http://schemas.microsoft.com/office/drawing/2010/main" val="0"/>
              </a:ext>
            </a:extLst>
          </a:blip>
          <a:srcRect t="9038"/>
          <a:stretch/>
        </p:blipFill>
        <p:spPr>
          <a:xfrm>
            <a:off x="2367493" y="7967903"/>
            <a:ext cx="2124811" cy="1449593"/>
          </a:xfrm>
          <a:prstGeom prst="rect">
            <a:avLst/>
          </a:prstGeom>
        </p:spPr>
      </p:pic>
      <p:pic>
        <p:nvPicPr>
          <p:cNvPr id="3" name="図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564205" y="7967903"/>
            <a:ext cx="2177583" cy="1449593"/>
          </a:xfrm>
          <a:prstGeom prst="rect">
            <a:avLst/>
          </a:prstGeom>
        </p:spPr>
      </p:pic>
    </p:spTree>
    <p:extLst>
      <p:ext uri="{BB962C8B-B14F-4D97-AF65-F5344CB8AC3E}">
        <p14:creationId xmlns:p14="http://schemas.microsoft.com/office/powerpoint/2010/main" val="3198481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628800" y="1008112"/>
            <a:ext cx="4968552" cy="920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27"/>
          <p:cNvSpPr txBox="1"/>
          <p:nvPr/>
        </p:nvSpPr>
        <p:spPr>
          <a:xfrm>
            <a:off x="1772816" y="1052889"/>
            <a:ext cx="4419800" cy="830997"/>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200" dirty="0" smtClean="0"/>
              <a:t>事業</a:t>
            </a:r>
            <a:r>
              <a:rPr kumimoji="1" lang="en-US" altLang="ja-JP" sz="1200" dirty="0" smtClean="0"/>
              <a:t>ID</a:t>
            </a:r>
            <a:r>
              <a:rPr kumimoji="1" lang="ja-JP" altLang="en-US" sz="1200" dirty="0" smtClean="0"/>
              <a:t>：</a:t>
            </a:r>
            <a:r>
              <a:rPr lang="en-US" altLang="ja-JP" sz="1200" dirty="0" smtClean="0"/>
              <a:t>2018494345</a:t>
            </a:r>
            <a:endParaRPr kumimoji="1" lang="en-US" altLang="ja-JP" sz="1200" dirty="0" smtClean="0"/>
          </a:p>
          <a:p>
            <a:r>
              <a:rPr lang="ja-JP" altLang="en-US" sz="1200" dirty="0" smtClean="0"/>
              <a:t>事業名：丼ぶり王国　福井県民による　丼プラごみゼロプロジェクト</a:t>
            </a:r>
            <a:endParaRPr lang="en-US" altLang="ja-JP" sz="1200" dirty="0" smtClean="0"/>
          </a:p>
          <a:p>
            <a:r>
              <a:rPr lang="ja-JP" altLang="en-US" sz="1200" dirty="0"/>
              <a:t>　</a:t>
            </a:r>
            <a:r>
              <a:rPr lang="ja-JP" altLang="en-US" sz="1200" dirty="0" smtClean="0"/>
              <a:t>　　　　（</a:t>
            </a:r>
            <a:r>
              <a:rPr lang="en-US" altLang="ja-JP" sz="1200" dirty="0" smtClean="0"/>
              <a:t>CFB</a:t>
            </a:r>
            <a:r>
              <a:rPr lang="ja-JP" altLang="en-US" sz="1200" dirty="0" smtClean="0"/>
              <a:t>・海と日本</a:t>
            </a:r>
            <a:r>
              <a:rPr lang="en-US" altLang="ja-JP" sz="1200" dirty="0" smtClean="0"/>
              <a:t>2019</a:t>
            </a:r>
            <a:r>
              <a:rPr lang="ja-JP" altLang="en-US" sz="1200" dirty="0" smtClean="0"/>
              <a:t>）</a:t>
            </a:r>
            <a:endParaRPr lang="en-US" altLang="ja-JP" sz="1200" dirty="0" smtClean="0"/>
          </a:p>
          <a:p>
            <a:r>
              <a:rPr kumimoji="1" lang="ja-JP" altLang="en-US" sz="1200" dirty="0" smtClean="0"/>
              <a:t>団体名：</a:t>
            </a:r>
            <a:r>
              <a:rPr lang="ja-JP" altLang="en-US" sz="1200" dirty="0" smtClean="0"/>
              <a:t>福丼県プロジェクト実行委員会</a:t>
            </a:r>
            <a:endParaRPr kumimoji="1" lang="ja-JP" altLang="en-US" sz="1200" dirty="0"/>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1168" y="5711842"/>
            <a:ext cx="1584176" cy="2288254"/>
          </a:xfrm>
          <a:prstGeom prst="rect">
            <a:avLst/>
          </a:prstGeom>
        </p:spPr>
      </p:pic>
      <p:pic>
        <p:nvPicPr>
          <p:cNvPr id="11" name="図 10"/>
          <p:cNvPicPr>
            <a:picLocks noChangeAspect="1"/>
          </p:cNvPicPr>
          <p:nvPr/>
        </p:nvPicPr>
        <p:blipFill>
          <a:blip r:embed="rId4"/>
          <a:stretch>
            <a:fillRect/>
          </a:stretch>
        </p:blipFill>
        <p:spPr>
          <a:xfrm>
            <a:off x="309151" y="5701539"/>
            <a:ext cx="3486150" cy="866775"/>
          </a:xfrm>
          <a:prstGeom prst="rect">
            <a:avLst/>
          </a:prstGeom>
        </p:spPr>
      </p:pic>
      <p:sp>
        <p:nvSpPr>
          <p:cNvPr id="12" name="タイトル 1"/>
          <p:cNvSpPr txBox="1">
            <a:spLocks/>
          </p:cNvSpPr>
          <p:nvPr/>
        </p:nvSpPr>
        <p:spPr>
          <a:xfrm>
            <a:off x="806841" y="5675866"/>
            <a:ext cx="4206335" cy="431290"/>
          </a:xfrm>
          <a:prstGeom prst="rect">
            <a:avLst/>
          </a:prstGeom>
        </p:spPr>
        <p:txBody>
          <a:bodyPr vert="horz" lIns="91440" tIns="45720" rIns="91440" bIns="45720" rtlCol="0" anchor="t">
            <a:norm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pPr algn="r"/>
            <a:r>
              <a:rPr lang="ja-JP" altLang="en-US" sz="1400" dirty="0" smtClean="0">
                <a:solidFill>
                  <a:schemeClr val="tx1">
                    <a:lumMod val="95000"/>
                    <a:lumOff val="5000"/>
                  </a:schemeClr>
                </a:solidFill>
              </a:rPr>
              <a:t>店舗貼り紙▶</a:t>
            </a:r>
            <a:r>
              <a:rPr lang="ja-JP" altLang="en-US" sz="1400" b="1" dirty="0" smtClean="0">
                <a:solidFill>
                  <a:schemeClr val="tx1">
                    <a:lumMod val="95000"/>
                    <a:lumOff val="5000"/>
                  </a:schemeClr>
                </a:solidFill>
              </a:rPr>
              <a:t>　　</a:t>
            </a:r>
            <a:endParaRPr lang="en-US" altLang="ja-JP" sz="1400" b="1" dirty="0" smtClean="0">
              <a:solidFill>
                <a:schemeClr val="tx1">
                  <a:lumMod val="95000"/>
                  <a:lumOff val="5000"/>
                </a:schemeClr>
              </a:solidFill>
            </a:endParaRPr>
          </a:p>
        </p:txBody>
      </p:sp>
      <p:sp>
        <p:nvSpPr>
          <p:cNvPr id="13" name="タイトル 1"/>
          <p:cNvSpPr txBox="1">
            <a:spLocks/>
          </p:cNvSpPr>
          <p:nvPr/>
        </p:nvSpPr>
        <p:spPr>
          <a:xfrm>
            <a:off x="3429000" y="6216541"/>
            <a:ext cx="1251260" cy="303361"/>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pPr algn="r"/>
            <a:r>
              <a:rPr lang="ja-JP" altLang="en-US" sz="1400" dirty="0" smtClean="0">
                <a:solidFill>
                  <a:schemeClr val="tx1">
                    <a:lumMod val="95000"/>
                    <a:lumOff val="5000"/>
                  </a:schemeClr>
                </a:solidFill>
              </a:rPr>
              <a:t>◀店舗看板</a:t>
            </a:r>
            <a:endParaRPr lang="en-US" altLang="ja-JP" sz="1400" b="1" dirty="0" smtClean="0">
              <a:solidFill>
                <a:schemeClr val="tx1">
                  <a:lumMod val="95000"/>
                  <a:lumOff val="5000"/>
                </a:schemeClr>
              </a:solidFill>
            </a:endParaRPr>
          </a:p>
        </p:txBody>
      </p:sp>
      <p:sp>
        <p:nvSpPr>
          <p:cNvPr id="14" name="タイトル 1"/>
          <p:cNvSpPr txBox="1">
            <a:spLocks/>
          </p:cNvSpPr>
          <p:nvPr/>
        </p:nvSpPr>
        <p:spPr>
          <a:xfrm>
            <a:off x="229766" y="2137750"/>
            <a:ext cx="6151562" cy="311334"/>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300" b="1" dirty="0" smtClean="0">
                <a:solidFill>
                  <a:schemeClr val="tx1">
                    <a:lumMod val="95000"/>
                    <a:lumOff val="5000"/>
                  </a:schemeClr>
                </a:solidFill>
              </a:rPr>
              <a:t>・使用した容器（</a:t>
            </a:r>
            <a:r>
              <a:rPr lang="ja-JP" altLang="en-US" sz="1200" b="1" dirty="0">
                <a:solidFill>
                  <a:schemeClr val="tx1"/>
                </a:solidFill>
              </a:rPr>
              <a:t>土に埋めると３か月</a:t>
            </a:r>
            <a:r>
              <a:rPr lang="ja-JP" altLang="en-US" sz="1200" b="1" dirty="0" smtClean="0">
                <a:solidFill>
                  <a:schemeClr val="tx1"/>
                </a:solidFill>
              </a:rPr>
              <a:t>で自然分</a:t>
            </a:r>
            <a:r>
              <a:rPr lang="ja-JP" altLang="en-US" sz="1200" b="1" dirty="0">
                <a:solidFill>
                  <a:schemeClr val="tx1"/>
                </a:solidFill>
              </a:rPr>
              <a:t>解されるプラスチックスマート対応</a:t>
            </a:r>
            <a:r>
              <a:rPr lang="ja-JP" altLang="en-US" sz="1200" b="1" dirty="0" smtClean="0">
                <a:solidFill>
                  <a:schemeClr val="tx1"/>
                </a:solidFill>
              </a:rPr>
              <a:t>製品）</a:t>
            </a:r>
            <a:endParaRPr lang="en-US" altLang="ja-JP" sz="1200" b="1" dirty="0" smtClean="0">
              <a:solidFill>
                <a:schemeClr val="tx1">
                  <a:lumMod val="95000"/>
                  <a:lumOff val="5000"/>
                </a:schemeClr>
              </a:solidFill>
            </a:endParaRPr>
          </a:p>
        </p:txBody>
      </p:sp>
      <p:pic>
        <p:nvPicPr>
          <p:cNvPr id="16" name="図 15"/>
          <p:cNvPicPr/>
          <p:nvPr/>
        </p:nvPicPr>
        <p:blipFill>
          <a:blip r:embed="rId5" cstate="print">
            <a:extLst>
              <a:ext uri="{28A0092B-C50C-407E-A947-70E740481C1C}">
                <a14:useLocalDpi xmlns:a14="http://schemas.microsoft.com/office/drawing/2010/main" val="0"/>
              </a:ext>
            </a:extLst>
          </a:blip>
          <a:stretch>
            <a:fillRect/>
          </a:stretch>
        </p:blipFill>
        <p:spPr>
          <a:xfrm>
            <a:off x="548680" y="2820367"/>
            <a:ext cx="1617461" cy="1212806"/>
          </a:xfrm>
          <a:prstGeom prst="rect">
            <a:avLst/>
          </a:prstGeom>
        </p:spPr>
      </p:pic>
      <p:sp>
        <p:nvSpPr>
          <p:cNvPr id="17" name="Rectangle 8"/>
          <p:cNvSpPr>
            <a:spLocks noChangeArrowheads="1"/>
          </p:cNvSpPr>
          <p:nvPr/>
        </p:nvSpPr>
        <p:spPr bwMode="auto">
          <a:xfrm>
            <a:off x="2568641" y="2740809"/>
            <a:ext cx="166707" cy="214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smtClean="0">
                <a:ln>
                  <a:noFill/>
                </a:ln>
                <a:solidFill>
                  <a:srgbClr val="000000"/>
                </a:solidFill>
                <a:effectLst/>
                <a:latin typeface="游明朝" panose="02020400000000000000" pitchFamily="18" charset="-128"/>
                <a:ea typeface="游明朝" panose="02020400000000000000" pitchFamily="18" charset="-128"/>
              </a:rPr>
              <a:t> </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pic>
        <p:nvPicPr>
          <p:cNvPr id="18" name="Picture 9"/>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2523"/>
          <a:stretch/>
        </p:blipFill>
        <p:spPr bwMode="auto">
          <a:xfrm>
            <a:off x="4283371" y="2832256"/>
            <a:ext cx="1309817" cy="1161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4"/>
          <p:cNvSpPr>
            <a:spLocks noChangeArrowheads="1"/>
          </p:cNvSpPr>
          <p:nvPr/>
        </p:nvSpPr>
        <p:spPr bwMode="auto">
          <a:xfrm>
            <a:off x="2752164" y="3926113"/>
            <a:ext cx="0" cy="26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20" name="Rectangle 17"/>
          <p:cNvSpPr>
            <a:spLocks noChangeArrowheads="1"/>
          </p:cNvSpPr>
          <p:nvPr/>
        </p:nvSpPr>
        <p:spPr bwMode="auto">
          <a:xfrm>
            <a:off x="3451120" y="3926113"/>
            <a:ext cx="166707" cy="214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smtClean="0">
                <a:ln>
                  <a:noFill/>
                </a:ln>
                <a:solidFill>
                  <a:srgbClr val="000000"/>
                </a:solidFill>
                <a:effectLst/>
                <a:latin typeface="游明朝" panose="02020400000000000000" pitchFamily="18" charset="-128"/>
                <a:ea typeface="游明朝" panose="02020400000000000000" pitchFamily="18" charset="-128"/>
              </a:rPr>
              <a:t> </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1" name="Rectangle 19"/>
          <p:cNvSpPr>
            <a:spLocks noChangeArrowheads="1"/>
          </p:cNvSpPr>
          <p:nvPr/>
        </p:nvSpPr>
        <p:spPr bwMode="auto">
          <a:xfrm>
            <a:off x="4179126" y="3742582"/>
            <a:ext cx="0" cy="26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22" name="Rectangle 22"/>
          <p:cNvSpPr>
            <a:spLocks noChangeArrowheads="1"/>
          </p:cNvSpPr>
          <p:nvPr/>
        </p:nvSpPr>
        <p:spPr bwMode="auto">
          <a:xfrm>
            <a:off x="4641012" y="3742582"/>
            <a:ext cx="166707" cy="214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smtClean="0">
                <a:ln>
                  <a:noFill/>
                </a:ln>
                <a:solidFill>
                  <a:srgbClr val="000000"/>
                </a:solidFill>
                <a:effectLst/>
                <a:latin typeface="游明朝" panose="02020400000000000000" pitchFamily="18" charset="-128"/>
                <a:ea typeface="游明朝" panose="02020400000000000000" pitchFamily="18" charset="-128"/>
              </a:rPr>
              <a:t> </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3" name="Rectangle 23"/>
          <p:cNvSpPr>
            <a:spLocks noChangeArrowheads="1"/>
          </p:cNvSpPr>
          <p:nvPr/>
        </p:nvSpPr>
        <p:spPr bwMode="auto">
          <a:xfrm>
            <a:off x="4179126" y="3964349"/>
            <a:ext cx="166707" cy="214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smtClean="0">
                <a:ln>
                  <a:noFill/>
                </a:ln>
                <a:solidFill>
                  <a:srgbClr val="000000"/>
                </a:solidFill>
                <a:effectLst/>
                <a:latin typeface="游明朝" panose="02020400000000000000" pitchFamily="18" charset="-128"/>
                <a:ea typeface="游明朝" panose="02020400000000000000" pitchFamily="18" charset="-128"/>
              </a:rPr>
              <a:t> </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4" name="Rectangle 24"/>
          <p:cNvSpPr>
            <a:spLocks noChangeArrowheads="1"/>
          </p:cNvSpPr>
          <p:nvPr/>
        </p:nvSpPr>
        <p:spPr bwMode="auto">
          <a:xfrm>
            <a:off x="2655819" y="3052811"/>
            <a:ext cx="0" cy="26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25" name="Rectangle 25"/>
          <p:cNvSpPr>
            <a:spLocks noChangeArrowheads="1"/>
          </p:cNvSpPr>
          <p:nvPr/>
        </p:nvSpPr>
        <p:spPr bwMode="auto">
          <a:xfrm>
            <a:off x="2944880" y="3052811"/>
            <a:ext cx="0" cy="26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26" name="Rectangle 26"/>
          <p:cNvSpPr>
            <a:spLocks noChangeArrowheads="1"/>
          </p:cNvSpPr>
          <p:nvPr/>
        </p:nvSpPr>
        <p:spPr bwMode="auto">
          <a:xfrm>
            <a:off x="3152882" y="3052811"/>
            <a:ext cx="0" cy="26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27" name="Rectangle 27"/>
          <p:cNvSpPr>
            <a:spLocks noChangeArrowheads="1"/>
          </p:cNvSpPr>
          <p:nvPr/>
        </p:nvSpPr>
        <p:spPr bwMode="auto">
          <a:xfrm>
            <a:off x="3279824" y="3052811"/>
            <a:ext cx="166707" cy="214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smtClean="0">
                <a:ln>
                  <a:noFill/>
                </a:ln>
                <a:solidFill>
                  <a:srgbClr val="000000"/>
                </a:solidFill>
                <a:effectLst/>
                <a:latin typeface="游明朝" panose="02020400000000000000" pitchFamily="18" charset="-128"/>
                <a:ea typeface="游明朝" panose="02020400000000000000" pitchFamily="18" charset="-128"/>
              </a:rPr>
              <a:t> </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8" name="Rectangle 28"/>
          <p:cNvSpPr>
            <a:spLocks noChangeArrowheads="1"/>
          </p:cNvSpPr>
          <p:nvPr/>
        </p:nvSpPr>
        <p:spPr bwMode="auto">
          <a:xfrm>
            <a:off x="2655819" y="3273049"/>
            <a:ext cx="166707" cy="214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smtClean="0">
                <a:ln>
                  <a:noFill/>
                </a:ln>
                <a:solidFill>
                  <a:srgbClr val="000000"/>
                </a:solidFill>
                <a:effectLst/>
                <a:latin typeface="游明朝" panose="02020400000000000000" pitchFamily="18" charset="-128"/>
                <a:ea typeface="游明朝" panose="02020400000000000000" pitchFamily="18" charset="-128"/>
              </a:rPr>
              <a:t> </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29" name="テキスト ボックス 28"/>
          <p:cNvSpPr txBox="1"/>
          <p:nvPr/>
        </p:nvSpPr>
        <p:spPr>
          <a:xfrm>
            <a:off x="913885" y="2504728"/>
            <a:ext cx="702951"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丼容器</a:t>
            </a:r>
            <a:endParaRPr kumimoji="1" lang="ja-JP" altLang="en-US" sz="120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2643209" y="2504728"/>
            <a:ext cx="1072577"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持ち帰り用袋</a:t>
            </a:r>
            <a:endParaRPr kumimoji="1" lang="ja-JP" altLang="en-US" sz="1200"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4210714" y="2559341"/>
            <a:ext cx="1328198"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サイドメニュー</a:t>
            </a:r>
            <a:r>
              <a:rPr kumimoji="1" lang="ja-JP" altLang="en-US" sz="1200" dirty="0">
                <a:latin typeface="Meiryo UI" panose="020B0604030504040204" pitchFamily="50" charset="-128"/>
                <a:ea typeface="Meiryo UI" panose="020B0604030504040204" pitchFamily="50" charset="-128"/>
              </a:rPr>
              <a:t>容器</a:t>
            </a:r>
          </a:p>
        </p:txBody>
      </p:sp>
      <p:pic>
        <p:nvPicPr>
          <p:cNvPr id="32" name="syohin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129" y="4403443"/>
            <a:ext cx="1041876" cy="78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syohin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85248" y="4400615"/>
            <a:ext cx="933957" cy="702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hoto" descr="Ｈ平２０　未晒　無地"/>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79652" y="4336249"/>
            <a:ext cx="1111886" cy="94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図 34" descr="手提げ袋(紙袋) イーグリップ LL 茶無地 50枚｜shop-seibu"/>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69072" y="4383031"/>
            <a:ext cx="863182" cy="87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syohinIma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07562" y="4415726"/>
            <a:ext cx="975010" cy="920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syohinImag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94138" y="4415726"/>
            <a:ext cx="1066644" cy="86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タイトル 1"/>
          <p:cNvSpPr txBox="1">
            <a:spLocks/>
          </p:cNvSpPr>
          <p:nvPr/>
        </p:nvSpPr>
        <p:spPr>
          <a:xfrm>
            <a:off x="287396" y="4068616"/>
            <a:ext cx="6151562" cy="311334"/>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300" b="1" dirty="0" smtClean="0">
                <a:solidFill>
                  <a:schemeClr val="tx1">
                    <a:lumMod val="95000"/>
                    <a:lumOff val="5000"/>
                  </a:schemeClr>
                </a:solidFill>
              </a:rPr>
              <a:t>・その他容器（プラスチックフリー）</a:t>
            </a:r>
            <a:endParaRPr lang="en-US" altLang="ja-JP" sz="1200" b="1" dirty="0" smtClean="0">
              <a:solidFill>
                <a:schemeClr val="tx1">
                  <a:lumMod val="95000"/>
                  <a:lumOff val="5000"/>
                </a:schemeClr>
              </a:solidFill>
            </a:endParaRPr>
          </a:p>
        </p:txBody>
      </p:sp>
      <p:sp>
        <p:nvSpPr>
          <p:cNvPr id="39" name="タイトル 1"/>
          <p:cNvSpPr txBox="1">
            <a:spLocks/>
          </p:cNvSpPr>
          <p:nvPr/>
        </p:nvSpPr>
        <p:spPr>
          <a:xfrm>
            <a:off x="287396" y="5298139"/>
            <a:ext cx="6151562" cy="311334"/>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300" b="1" dirty="0" smtClean="0">
                <a:solidFill>
                  <a:schemeClr val="tx1">
                    <a:lumMod val="95000"/>
                    <a:lumOff val="5000"/>
                  </a:schemeClr>
                </a:solidFill>
              </a:rPr>
              <a:t>・プラスチックフリーをＰＲ</a:t>
            </a:r>
            <a:endParaRPr lang="en-US" altLang="ja-JP" sz="1200" b="1" dirty="0" smtClean="0">
              <a:solidFill>
                <a:schemeClr val="tx1">
                  <a:lumMod val="95000"/>
                  <a:lumOff val="5000"/>
                </a:schemeClr>
              </a:solidFill>
            </a:endParaRPr>
          </a:p>
        </p:txBody>
      </p:sp>
      <p:pic>
        <p:nvPicPr>
          <p:cNvPr id="40" name="図 39"/>
          <p:cNvPicPr>
            <a:picLocks noChangeAspect="1"/>
          </p:cNvPicPr>
          <p:nvPr/>
        </p:nvPicPr>
        <p:blipFill>
          <a:blip r:embed="rId13" cstate="print">
            <a:extLst>
              <a:ext uri="{BEBA8EAE-BF5A-486C-A8C5-ECC9F3942E4B}">
                <a14:imgProps xmlns:a14="http://schemas.microsoft.com/office/drawing/2010/main">
                  <a14:imgLayer r:embed="rId14">
                    <a14:imgEffect>
                      <a14:backgroundRemoval t="5751" b="87167" l="26419" r="79165">
                        <a14:foregroundMark x1="41035" y1="37772" x2="41035" y2="37772"/>
                        <a14:foregroundMark x1="56786" y1="41525" x2="56786" y2="41525"/>
                        <a14:foregroundMark x1="61689" y1="28390" x2="61689" y2="28390"/>
                        <a14:foregroundMark x1="64866" y1="33475" x2="64866" y2="33475"/>
                        <a14:foregroundMark x1="60508" y1="40860" x2="60508" y2="40860"/>
                        <a14:foregroundMark x1="61416" y1="32143" x2="61416" y2="32143"/>
                        <a14:foregroundMark x1="59101" y1="32809" x2="59101" y2="32809"/>
                        <a14:foregroundMark x1="62324" y1="37409" x2="62324" y2="37409"/>
                        <a14:foregroundMark x1="36813" y1="36562" x2="36813" y2="36562"/>
                        <a14:foregroundMark x1="36269" y1="40678" x2="36269" y2="40678"/>
                        <a14:foregroundMark x1="35906" y1="40012" x2="35906" y2="40012"/>
                        <a14:foregroundMark x1="35906" y1="40012" x2="35906" y2="40012"/>
                        <a14:foregroundMark x1="35906" y1="40012" x2="35906" y2="40012"/>
                        <a14:foregroundMark x1="36677" y1="38983" x2="36677" y2="38983"/>
                        <a14:foregroundMark x1="36677" y1="38983" x2="36677" y2="38983"/>
                        <a14:foregroundMark x1="36677" y1="38983" x2="36677" y2="38983"/>
                        <a14:foregroundMark x1="40263" y1="39649" x2="40263" y2="39649"/>
                        <a14:foregroundMark x1="40263" y1="39649" x2="40263" y2="39649"/>
                        <a14:foregroundMark x1="55379" y1="40496" x2="55379" y2="40496"/>
                        <a14:foregroundMark x1="55379" y1="40496" x2="55379" y2="40496"/>
                        <a14:foregroundMark x1="57422" y1="33172" x2="57422" y2="33172"/>
                        <a14:foregroundMark x1="57422" y1="32990" x2="57422" y2="32990"/>
                        <a14:backgroundMark x1="78212" y1="31477" x2="78212" y2="31477"/>
                        <a14:backgroundMark x1="77939" y1="28208" x2="77939" y2="28208"/>
                        <a14:backgroundMark x1="67953" y1="15557" x2="67953" y2="15557"/>
                        <a14:backgroundMark x1="67453" y1="15557" x2="67453" y2="15557"/>
                        <a14:backgroundMark x1="67453" y1="15557" x2="67453" y2="15557"/>
                        <a14:backgroundMark x1="75624" y1="17797" x2="75624" y2="17797"/>
                        <a14:backgroundMark x1="75624" y1="17615" x2="75624" y2="17615"/>
                        <a14:backgroundMark x1="76169" y1="20157" x2="76169" y2="20157"/>
                        <a14:backgroundMark x1="76260" y1="20157" x2="76260" y2="20157"/>
                        <a14:backgroundMark x1="69360" y1="14044" x2="69360" y2="14044"/>
                        <a14:backgroundMark x1="67317" y1="14346" x2="67317" y2="14346"/>
                        <a14:backgroundMark x1="67317" y1="14346" x2="67317" y2="14346"/>
                        <a14:backgroundMark x1="75760" y1="14165" x2="75760" y2="14165"/>
                        <a14:backgroundMark x1="68316" y1="14044" x2="68316" y2="14044"/>
                        <a14:backgroundMark x1="76033" y1="22397" x2="76033" y2="22397"/>
                        <a14:backgroundMark x1="76260" y1="25484" x2="76260" y2="25484"/>
                        <a14:backgroundMark x1="76169" y1="23608" x2="76169" y2="23608"/>
                        <a14:backgroundMark x1="75760" y1="16223" x2="75760" y2="16223"/>
                        <a14:backgroundMark x1="66773" y1="16768" x2="66773" y2="16768"/>
                        <a14:backgroundMark x1="68452" y1="16949" x2="68452" y2="16949"/>
                        <a14:backgroundMark x1="69995" y1="13862" x2="69995" y2="13862"/>
                        <a14:backgroundMark x1="69859" y1="16404" x2="69859" y2="16404"/>
                        <a14:backgroundMark x1="70404" y1="14346" x2="70404" y2="14346"/>
                        <a14:backgroundMark x1="70268" y1="13862" x2="70268" y2="13862"/>
                        <a14:backgroundMark x1="75624" y1="13499" x2="75624" y2="13499"/>
                      </a14:backgroundRemoval>
                    </a14:imgEffect>
                  </a14:imgLayer>
                </a14:imgProps>
              </a:ext>
              <a:ext uri="{28A0092B-C50C-407E-A947-70E740481C1C}">
                <a14:useLocalDpi xmlns:a14="http://schemas.microsoft.com/office/drawing/2010/main" val="0"/>
              </a:ext>
            </a:extLst>
          </a:blip>
          <a:stretch>
            <a:fillRect/>
          </a:stretch>
        </p:blipFill>
        <p:spPr>
          <a:xfrm>
            <a:off x="1844824" y="2648744"/>
            <a:ext cx="2417119" cy="1812839"/>
          </a:xfrm>
          <a:prstGeom prst="rect">
            <a:avLst/>
          </a:prstGeom>
        </p:spPr>
      </p:pic>
    </p:spTree>
    <p:extLst>
      <p:ext uri="{BB962C8B-B14F-4D97-AF65-F5344CB8AC3E}">
        <p14:creationId xmlns:p14="http://schemas.microsoft.com/office/powerpoint/2010/main" val="798977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280275586"/>
              </p:ext>
            </p:extLst>
          </p:nvPr>
        </p:nvGraphicFramePr>
        <p:xfrm>
          <a:off x="589360" y="2433776"/>
          <a:ext cx="5832648" cy="3393777"/>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412893">
                <a:tc>
                  <a:txBody>
                    <a:bodyPr/>
                    <a:lstStyle/>
                    <a:p>
                      <a:pPr algn="l"/>
                      <a:r>
                        <a:rPr kumimoji="1" lang="ja-JP" altLang="en-US" sz="1050" b="1" dirty="0" smtClean="0">
                          <a:solidFill>
                            <a:schemeClr val="tx1"/>
                          </a:solidFill>
                        </a:rPr>
                        <a:t>イベントタイトル</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海洋ゴミに関するアンケート調査</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27044">
                <a:tc>
                  <a:txBody>
                    <a:bodyPr/>
                    <a:lstStyle/>
                    <a:p>
                      <a:pPr algn="l"/>
                      <a:r>
                        <a:rPr kumimoji="1" lang="ja-JP" altLang="en-US" sz="1050" b="1" dirty="0" smtClean="0">
                          <a:solidFill>
                            <a:schemeClr val="tx1"/>
                          </a:solidFill>
                        </a:rPr>
                        <a:t>イベントの</a:t>
                      </a:r>
                      <a:endParaRPr kumimoji="1" lang="en-US" altLang="ja-JP" sz="1050" b="1" dirty="0" smtClean="0">
                        <a:solidFill>
                          <a:schemeClr val="tx1"/>
                        </a:solidFill>
                      </a:endParaRPr>
                    </a:p>
                    <a:p>
                      <a:pPr algn="l"/>
                      <a:r>
                        <a:rPr kumimoji="1" lang="ja-JP" altLang="en-US" sz="1050" b="1" dirty="0" smtClean="0">
                          <a:solidFill>
                            <a:schemeClr val="tx1"/>
                          </a:solidFill>
                        </a:rPr>
                        <a:t>目的・ねらい</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プロジェクトイベントが始まる</a:t>
                      </a:r>
                      <a:r>
                        <a:rPr kumimoji="1" lang="en-US" altLang="ja-JP" sz="1050" b="0" dirty="0" smtClean="0">
                          <a:solidFill>
                            <a:schemeClr val="tx1"/>
                          </a:solidFill>
                        </a:rPr>
                        <a:t>5</a:t>
                      </a:r>
                      <a:r>
                        <a:rPr kumimoji="1" lang="ja-JP" altLang="en-US" sz="1050" b="0" dirty="0" smtClean="0">
                          <a:solidFill>
                            <a:schemeClr val="tx1"/>
                          </a:solidFill>
                        </a:rPr>
                        <a:t>月と、全てが終わる</a:t>
                      </a:r>
                      <a:r>
                        <a:rPr kumimoji="1" lang="en-US" altLang="ja-JP" sz="1050" b="0" dirty="0" smtClean="0">
                          <a:solidFill>
                            <a:schemeClr val="tx1"/>
                          </a:solidFill>
                        </a:rPr>
                        <a:t>12</a:t>
                      </a:r>
                      <a:r>
                        <a:rPr kumimoji="1" lang="ja-JP" altLang="en-US" sz="1050" b="0" dirty="0" smtClean="0">
                          <a:solidFill>
                            <a:schemeClr val="tx1"/>
                          </a:solidFill>
                        </a:rPr>
                        <a:t>月に海洋ゴミに関するアンケート調査を実施し、海洋ゴミの現状について認知されたかどうか、意識が変わったか、どう変わったかなどを調査し、数値化して検証する。</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81637">
                <a:tc>
                  <a:txBody>
                    <a:bodyPr/>
                    <a:lstStyle/>
                    <a:p>
                      <a:pPr algn="l"/>
                      <a:r>
                        <a:rPr kumimoji="1" lang="ja-JP" altLang="en-US" sz="1050" b="1" dirty="0" smtClean="0">
                          <a:solidFill>
                            <a:schemeClr val="tx1"/>
                          </a:solidFill>
                        </a:rPr>
                        <a:t>日程</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第</a:t>
                      </a:r>
                      <a:r>
                        <a:rPr kumimoji="1" lang="en-US" altLang="ja-JP" sz="1050" b="0" dirty="0" smtClean="0">
                          <a:solidFill>
                            <a:schemeClr val="tx1"/>
                          </a:solidFill>
                        </a:rPr>
                        <a:t>1</a:t>
                      </a:r>
                      <a:r>
                        <a:rPr kumimoji="1" lang="ja-JP" altLang="en-US" sz="1050" b="0" dirty="0" smtClean="0">
                          <a:solidFill>
                            <a:schemeClr val="tx1"/>
                          </a:solidFill>
                        </a:rPr>
                        <a:t>回アンケート　</a:t>
                      </a:r>
                      <a:r>
                        <a:rPr kumimoji="1" lang="en-US" altLang="ja-JP" sz="1050" b="0" dirty="0" smtClean="0">
                          <a:solidFill>
                            <a:schemeClr val="tx1"/>
                          </a:solidFill>
                        </a:rPr>
                        <a:t>2019</a:t>
                      </a:r>
                      <a:r>
                        <a:rPr kumimoji="1" lang="ja-JP" altLang="en-US" sz="1050" b="0" dirty="0" smtClean="0">
                          <a:solidFill>
                            <a:schemeClr val="tx1"/>
                          </a:solidFill>
                        </a:rPr>
                        <a:t>年</a:t>
                      </a:r>
                      <a:r>
                        <a:rPr kumimoji="1" lang="en-US" altLang="ja-JP" sz="1050" b="0" dirty="0" smtClean="0">
                          <a:solidFill>
                            <a:schemeClr val="tx1"/>
                          </a:solidFill>
                        </a:rPr>
                        <a:t>5</a:t>
                      </a:r>
                      <a:r>
                        <a:rPr kumimoji="1" lang="ja-JP" altLang="en-US" sz="1050" b="0" dirty="0" smtClean="0">
                          <a:solidFill>
                            <a:schemeClr val="tx1"/>
                          </a:solidFill>
                        </a:rPr>
                        <a:t>月</a:t>
                      </a:r>
                      <a:r>
                        <a:rPr kumimoji="1" lang="en-US" altLang="ja-JP" sz="1050" b="0" dirty="0" smtClean="0">
                          <a:solidFill>
                            <a:schemeClr val="tx1"/>
                          </a:solidFill>
                        </a:rPr>
                        <a:t>22</a:t>
                      </a:r>
                      <a:r>
                        <a:rPr kumimoji="1" lang="ja-JP" altLang="en-US" sz="1050" b="0" dirty="0" smtClean="0">
                          <a:solidFill>
                            <a:schemeClr val="tx1"/>
                          </a:solidFill>
                        </a:rPr>
                        <a:t>日（水）～</a:t>
                      </a:r>
                      <a:r>
                        <a:rPr kumimoji="1" lang="en-US" altLang="ja-JP" sz="1050" b="0" dirty="0" smtClean="0">
                          <a:solidFill>
                            <a:schemeClr val="tx1"/>
                          </a:solidFill>
                        </a:rPr>
                        <a:t>28</a:t>
                      </a:r>
                      <a:r>
                        <a:rPr kumimoji="1" lang="ja-JP" altLang="en-US" sz="1050" b="0" dirty="0" smtClean="0">
                          <a:solidFill>
                            <a:schemeClr val="tx1"/>
                          </a:solidFill>
                        </a:rPr>
                        <a:t>日（火）</a:t>
                      </a:r>
                      <a:endParaRPr kumimoji="1" lang="en-US" altLang="ja-JP" sz="1050" b="0" dirty="0" smtClean="0">
                        <a:solidFill>
                          <a:schemeClr val="tx1"/>
                        </a:solidFill>
                      </a:endParaRPr>
                    </a:p>
                    <a:p>
                      <a:pPr algn="l"/>
                      <a:r>
                        <a:rPr kumimoji="1" lang="ja-JP" altLang="en-US" sz="1050" b="0" dirty="0" smtClean="0">
                          <a:solidFill>
                            <a:schemeClr val="tx1"/>
                          </a:solidFill>
                        </a:rPr>
                        <a:t>第</a:t>
                      </a:r>
                      <a:r>
                        <a:rPr kumimoji="1" lang="en-US" altLang="ja-JP" sz="1050" b="0" dirty="0" smtClean="0">
                          <a:solidFill>
                            <a:schemeClr val="tx1"/>
                          </a:solidFill>
                        </a:rPr>
                        <a:t>2</a:t>
                      </a:r>
                      <a:r>
                        <a:rPr kumimoji="1" lang="ja-JP" altLang="en-US" sz="1050" b="0" dirty="0" smtClean="0">
                          <a:solidFill>
                            <a:schemeClr val="tx1"/>
                          </a:solidFill>
                        </a:rPr>
                        <a:t>回アンケート　</a:t>
                      </a:r>
                      <a:r>
                        <a:rPr kumimoji="1" lang="en-US" altLang="ja-JP" sz="1050" b="0" dirty="0" smtClean="0">
                          <a:solidFill>
                            <a:schemeClr val="tx1"/>
                          </a:solidFill>
                        </a:rPr>
                        <a:t>2019</a:t>
                      </a:r>
                      <a:r>
                        <a:rPr kumimoji="1" lang="ja-JP" altLang="en-US" sz="1050" b="0" dirty="0" smtClean="0">
                          <a:solidFill>
                            <a:schemeClr val="tx1"/>
                          </a:solidFill>
                        </a:rPr>
                        <a:t>年</a:t>
                      </a:r>
                      <a:r>
                        <a:rPr kumimoji="1" lang="en-US" altLang="ja-JP" sz="1050" b="0" dirty="0" smtClean="0">
                          <a:solidFill>
                            <a:schemeClr val="tx1"/>
                          </a:solidFill>
                        </a:rPr>
                        <a:t>12</a:t>
                      </a:r>
                      <a:r>
                        <a:rPr kumimoji="1" lang="ja-JP" altLang="en-US" sz="1050" b="0" dirty="0" smtClean="0">
                          <a:solidFill>
                            <a:schemeClr val="tx1"/>
                          </a:solidFill>
                        </a:rPr>
                        <a:t>月</a:t>
                      </a:r>
                      <a:r>
                        <a:rPr kumimoji="1" lang="en-US" altLang="ja-JP" sz="1050" b="0" dirty="0" smtClean="0">
                          <a:solidFill>
                            <a:schemeClr val="tx1"/>
                          </a:solidFill>
                        </a:rPr>
                        <a:t>15</a:t>
                      </a:r>
                      <a:r>
                        <a:rPr kumimoji="1" lang="ja-JP" altLang="en-US" sz="1050" b="0" dirty="0" smtClean="0">
                          <a:solidFill>
                            <a:schemeClr val="tx1"/>
                          </a:solidFill>
                        </a:rPr>
                        <a:t>日（日）～</a:t>
                      </a:r>
                      <a:r>
                        <a:rPr kumimoji="1" lang="en-US" altLang="ja-JP" sz="1050" b="0" dirty="0" smtClean="0">
                          <a:solidFill>
                            <a:schemeClr val="tx1"/>
                          </a:solidFill>
                        </a:rPr>
                        <a:t>12</a:t>
                      </a:r>
                      <a:r>
                        <a:rPr kumimoji="1" lang="ja-JP" altLang="en-US" sz="1050" b="0" dirty="0" smtClean="0">
                          <a:solidFill>
                            <a:schemeClr val="tx1"/>
                          </a:solidFill>
                        </a:rPr>
                        <a:t>月</a:t>
                      </a:r>
                      <a:r>
                        <a:rPr kumimoji="1" lang="en-US" altLang="ja-JP" sz="1050" b="0" dirty="0" smtClean="0">
                          <a:solidFill>
                            <a:schemeClr val="tx1"/>
                          </a:solidFill>
                        </a:rPr>
                        <a:t>21</a:t>
                      </a:r>
                      <a:r>
                        <a:rPr kumimoji="1" lang="ja-JP" altLang="en-US" sz="1050" b="0" dirty="0" smtClean="0">
                          <a:solidFill>
                            <a:schemeClr val="tx1"/>
                          </a:solidFill>
                        </a:rPr>
                        <a:t>日（土）</a:t>
                      </a:r>
                      <a:endParaRPr kumimoji="1" lang="en-US" altLang="ja-JP" sz="105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36227">
                <a:tc>
                  <a:txBody>
                    <a:bodyPr/>
                    <a:lstStyle/>
                    <a:p>
                      <a:pPr algn="l"/>
                      <a:r>
                        <a:rPr kumimoji="1" lang="ja-JP" altLang="en-US" sz="1050" b="1" dirty="0" smtClean="0">
                          <a:solidFill>
                            <a:schemeClr val="tx1"/>
                          </a:solidFill>
                        </a:rPr>
                        <a:t>開催場所</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福井テレビ</a:t>
                      </a:r>
                      <a:r>
                        <a:rPr kumimoji="1" lang="en-US" altLang="ja-JP" sz="1050" b="0" dirty="0" smtClean="0">
                          <a:solidFill>
                            <a:schemeClr val="tx1"/>
                          </a:solidFill>
                        </a:rPr>
                        <a:t>WEB</a:t>
                      </a:r>
                      <a:r>
                        <a:rPr kumimoji="1" lang="ja-JP" altLang="en-US" sz="1050" b="0" dirty="0" smtClean="0">
                          <a:solidFill>
                            <a:schemeClr val="tx1"/>
                          </a:solidFill>
                        </a:rPr>
                        <a:t>クラブ</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36227">
                <a:tc>
                  <a:txBody>
                    <a:bodyPr/>
                    <a:lstStyle/>
                    <a:p>
                      <a:pPr algn="l"/>
                      <a:r>
                        <a:rPr kumimoji="1" lang="ja-JP" altLang="en-US" sz="1050" b="1" dirty="0" smtClean="0">
                          <a:solidFill>
                            <a:schemeClr val="tx1"/>
                          </a:solidFill>
                        </a:rPr>
                        <a:t>参加人数</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福井テレビ</a:t>
                      </a:r>
                      <a:r>
                        <a:rPr kumimoji="1" lang="en-US" altLang="ja-JP" sz="1050" b="0" dirty="0" smtClean="0">
                          <a:solidFill>
                            <a:schemeClr val="tx1"/>
                          </a:solidFill>
                        </a:rPr>
                        <a:t>WEB</a:t>
                      </a:r>
                      <a:r>
                        <a:rPr kumimoji="1" lang="ja-JP" altLang="en-US" sz="1050" b="0" dirty="0" smtClean="0">
                          <a:solidFill>
                            <a:schemeClr val="tx1"/>
                          </a:solidFill>
                        </a:rPr>
                        <a:t>クラブ会員　約</a:t>
                      </a:r>
                      <a:r>
                        <a:rPr kumimoji="1" lang="en-US" altLang="ja-JP" sz="1050" b="0" dirty="0" smtClean="0">
                          <a:solidFill>
                            <a:schemeClr val="tx1"/>
                          </a:solidFill>
                        </a:rPr>
                        <a:t>4</a:t>
                      </a:r>
                      <a:r>
                        <a:rPr kumimoji="1" lang="ja-JP" altLang="en-US" sz="1050" b="0" dirty="0" smtClean="0">
                          <a:solidFill>
                            <a:schemeClr val="tx1"/>
                          </a:solidFill>
                        </a:rPr>
                        <a:t>万人の中から抽出した約</a:t>
                      </a:r>
                      <a:r>
                        <a:rPr kumimoji="1" lang="en-US" altLang="ja-JP" sz="1050" b="0" dirty="0" smtClean="0">
                          <a:solidFill>
                            <a:schemeClr val="tx1"/>
                          </a:solidFill>
                        </a:rPr>
                        <a:t>400</a:t>
                      </a:r>
                      <a:r>
                        <a:rPr kumimoji="1" lang="ja-JP" altLang="en-US" sz="1050" b="0" dirty="0" smtClean="0">
                          <a:solidFill>
                            <a:schemeClr val="tx1"/>
                          </a:solidFill>
                        </a:rPr>
                        <a:t>人</a:t>
                      </a:r>
                      <a:endParaRPr kumimoji="1" lang="en-US" altLang="ja-JP" sz="105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36227">
                <a:tc>
                  <a:txBody>
                    <a:bodyPr/>
                    <a:lstStyle/>
                    <a:p>
                      <a:pPr algn="l"/>
                      <a:r>
                        <a:rPr kumimoji="1" lang="ja-JP" altLang="en-US" sz="1050" b="1" dirty="0" smtClean="0">
                          <a:solidFill>
                            <a:schemeClr val="tx1"/>
                          </a:solidFill>
                        </a:rPr>
                        <a:t>主催</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海と日本プロジェクト　福井県実行委員会（福井テレビ）</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63522">
                <a:tc>
                  <a:txBody>
                    <a:bodyPr/>
                    <a:lstStyle/>
                    <a:p>
                      <a:pPr algn="l"/>
                      <a:r>
                        <a:rPr kumimoji="1" lang="ja-JP" altLang="en-US" sz="1050" b="1" dirty="0" smtClean="0">
                          <a:solidFill>
                            <a:schemeClr val="tx1"/>
                          </a:solidFill>
                        </a:rPr>
                        <a:t>告知方法</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smtClean="0">
                          <a:solidFill>
                            <a:schemeClr val="tx1"/>
                          </a:solidFill>
                        </a:rPr>
                        <a:t>CM</a:t>
                      </a:r>
                      <a:r>
                        <a:rPr kumimoji="1" lang="ja-JP" altLang="en-US" sz="1050" b="0" dirty="0" smtClean="0">
                          <a:solidFill>
                            <a:schemeClr val="tx1"/>
                          </a:solidFill>
                        </a:rPr>
                        <a:t>告知・</a:t>
                      </a:r>
                      <a:r>
                        <a:rPr kumimoji="1" lang="en-US" altLang="ja-JP" sz="1050" b="0" dirty="0" smtClean="0">
                          <a:solidFill>
                            <a:schemeClr val="tx1"/>
                          </a:solidFill>
                        </a:rPr>
                        <a:t>HP</a:t>
                      </a:r>
                      <a:r>
                        <a:rPr kumimoji="1" lang="ja-JP" altLang="en-US" sz="1050" b="0" dirty="0" smtClean="0">
                          <a:solidFill>
                            <a:schemeClr val="tx1"/>
                          </a:solidFill>
                        </a:rPr>
                        <a:t>掲載・</a:t>
                      </a:r>
                      <a:r>
                        <a:rPr kumimoji="1" lang="en-US" altLang="ja-JP" sz="1050" b="0" dirty="0" smtClean="0">
                          <a:solidFill>
                            <a:schemeClr val="tx1"/>
                          </a:solidFill>
                        </a:rPr>
                        <a:t>WEB</a:t>
                      </a:r>
                      <a:r>
                        <a:rPr kumimoji="1" lang="ja-JP" altLang="en-US" sz="1050" b="0" dirty="0" smtClean="0">
                          <a:solidFill>
                            <a:schemeClr val="tx1"/>
                          </a:solidFill>
                        </a:rPr>
                        <a:t>クラブメール配信</a:t>
                      </a:r>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5" name="タイトル 1"/>
          <p:cNvSpPr txBox="1">
            <a:spLocks/>
          </p:cNvSpPr>
          <p:nvPr/>
        </p:nvSpPr>
        <p:spPr>
          <a:xfrm>
            <a:off x="342900" y="2024837"/>
            <a:ext cx="3086100" cy="288032"/>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300" b="1" dirty="0" smtClean="0">
                <a:solidFill>
                  <a:schemeClr val="tx1">
                    <a:lumMod val="95000"/>
                    <a:lumOff val="5000"/>
                  </a:schemeClr>
                </a:solidFill>
              </a:rPr>
              <a:t>１）イベント開催概要</a:t>
            </a:r>
            <a:endParaRPr lang="en-US" altLang="ja-JP" sz="1300" b="1" dirty="0" smtClean="0">
              <a:solidFill>
                <a:schemeClr val="tx1">
                  <a:lumMod val="95000"/>
                  <a:lumOff val="5000"/>
                </a:schemeClr>
              </a:solidFill>
            </a:endParaRPr>
          </a:p>
        </p:txBody>
      </p:sp>
      <p:graphicFrame>
        <p:nvGraphicFramePr>
          <p:cNvPr id="15" name="表 14"/>
          <p:cNvGraphicFramePr>
            <a:graphicFrameLocks noGrp="1"/>
          </p:cNvGraphicFramePr>
          <p:nvPr>
            <p:extLst>
              <p:ext uri="{D42A27DB-BD31-4B8C-83A1-F6EECF244321}">
                <p14:modId xmlns:p14="http://schemas.microsoft.com/office/powerpoint/2010/main" val="1510120626"/>
              </p:ext>
            </p:extLst>
          </p:nvPr>
        </p:nvGraphicFramePr>
        <p:xfrm>
          <a:off x="589360" y="6525296"/>
          <a:ext cx="5832648" cy="622221"/>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622221">
                <a:tc>
                  <a:txBody>
                    <a:bodyPr/>
                    <a:lstStyle/>
                    <a:p>
                      <a:pPr algn="l"/>
                      <a:r>
                        <a:rPr kumimoji="1" lang="ja-JP" altLang="en-US" sz="1050" b="1" dirty="0" smtClean="0">
                          <a:solidFill>
                            <a:schemeClr val="tx1"/>
                          </a:solidFill>
                        </a:rPr>
                        <a:t>イベント内容</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smtClean="0">
                          <a:solidFill>
                            <a:schemeClr val="tx1"/>
                          </a:solidFill>
                        </a:rPr>
                        <a:t>5</a:t>
                      </a:r>
                      <a:r>
                        <a:rPr kumimoji="1" lang="ja-JP" altLang="en-US" sz="1050" b="0" dirty="0" smtClean="0">
                          <a:solidFill>
                            <a:schemeClr val="tx1"/>
                          </a:solidFill>
                        </a:rPr>
                        <a:t>月と</a:t>
                      </a:r>
                      <a:r>
                        <a:rPr kumimoji="1" lang="en-US" altLang="ja-JP" sz="1050" b="0" dirty="0" smtClean="0">
                          <a:solidFill>
                            <a:schemeClr val="tx1"/>
                          </a:solidFill>
                        </a:rPr>
                        <a:t>12</a:t>
                      </a:r>
                      <a:r>
                        <a:rPr kumimoji="1" lang="ja-JP" altLang="en-US" sz="1050" b="0" dirty="0" smtClean="0">
                          <a:solidFill>
                            <a:schemeClr val="tx1"/>
                          </a:solidFill>
                        </a:rPr>
                        <a:t>月の</a:t>
                      </a:r>
                      <a:r>
                        <a:rPr kumimoji="1" lang="en-US" altLang="ja-JP" sz="1050" b="0" dirty="0" smtClean="0">
                          <a:solidFill>
                            <a:schemeClr val="tx1"/>
                          </a:solidFill>
                        </a:rPr>
                        <a:t>2</a:t>
                      </a:r>
                      <a:r>
                        <a:rPr kumimoji="1" lang="ja-JP" altLang="en-US" sz="1050" b="0" dirty="0" smtClean="0">
                          <a:solidFill>
                            <a:schemeClr val="tx1"/>
                          </a:solidFill>
                        </a:rPr>
                        <a:t>回、海洋ゴミに関するアンケート調査を行い、福井県民の取り組み度や意識がどのように変わったか、周知できているかなどを計る。</a:t>
                      </a:r>
                      <a:endParaRPr kumimoji="1" lang="en-US" altLang="ja-JP" sz="105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6" name="タイトル 1"/>
          <p:cNvSpPr txBox="1">
            <a:spLocks/>
          </p:cNvSpPr>
          <p:nvPr/>
        </p:nvSpPr>
        <p:spPr>
          <a:xfrm>
            <a:off x="378458" y="6176424"/>
            <a:ext cx="6254452" cy="431290"/>
          </a:xfrm>
          <a:prstGeom prst="rect">
            <a:avLst/>
          </a:prstGeom>
        </p:spPr>
        <p:txBody>
          <a:bodyPr vert="horz" lIns="91440" tIns="45720" rIns="91440" bIns="45720" rtlCol="0" anchor="t">
            <a:normAutofit fontScale="92500" lnSpcReduction="20000"/>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400" b="1" dirty="0" smtClean="0">
                <a:solidFill>
                  <a:schemeClr val="tx1">
                    <a:lumMod val="95000"/>
                    <a:lumOff val="5000"/>
                  </a:schemeClr>
                </a:solidFill>
              </a:rPr>
              <a:t>２）イベント内容</a:t>
            </a:r>
            <a:endParaRPr lang="en-US" altLang="ja-JP" sz="1400" b="1" dirty="0" smtClean="0">
              <a:solidFill>
                <a:schemeClr val="tx1">
                  <a:lumMod val="95000"/>
                  <a:lumOff val="5000"/>
                </a:schemeClr>
              </a:solidFill>
            </a:endParaRPr>
          </a:p>
          <a:p>
            <a:r>
              <a:rPr lang="ja-JP" altLang="en-US" sz="1400" b="1" dirty="0" smtClean="0">
                <a:solidFill>
                  <a:schemeClr val="tx1">
                    <a:lumMod val="95000"/>
                    <a:lumOff val="5000"/>
                  </a:schemeClr>
                </a:solidFill>
              </a:rPr>
              <a:t>　　</a:t>
            </a:r>
            <a:endParaRPr lang="en-US" altLang="ja-JP" sz="1400" b="1" dirty="0" smtClean="0">
              <a:solidFill>
                <a:schemeClr val="tx1">
                  <a:lumMod val="95000"/>
                  <a:lumOff val="5000"/>
                </a:schemeClr>
              </a:solidFill>
            </a:endParaRPr>
          </a:p>
        </p:txBody>
      </p:sp>
      <p:sp>
        <p:nvSpPr>
          <p:cNvPr id="14" name="正方形/長方形 13"/>
          <p:cNvSpPr/>
          <p:nvPr/>
        </p:nvSpPr>
        <p:spPr>
          <a:xfrm>
            <a:off x="1628800" y="728979"/>
            <a:ext cx="4968552" cy="920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649786" y="749279"/>
            <a:ext cx="4419800" cy="830997"/>
          </a:xfrm>
          <a:prstGeom prst="rect">
            <a:avLst/>
          </a:prstGeom>
          <a:noFill/>
        </p:spPr>
        <p:txBody>
          <a:bodyPr wrap="none" rtlCol="0">
            <a:spAutoFit/>
          </a:bodyPr>
          <a:lstStyle/>
          <a:p>
            <a:r>
              <a:rPr kumimoji="1" lang="ja-JP" altLang="en-US" sz="1200" dirty="0" smtClean="0"/>
              <a:t>事業</a:t>
            </a:r>
            <a:r>
              <a:rPr kumimoji="1" lang="en-US" altLang="ja-JP" sz="1200" dirty="0" smtClean="0"/>
              <a:t>ID</a:t>
            </a:r>
            <a:r>
              <a:rPr kumimoji="1" lang="ja-JP" altLang="en-US" sz="1200" dirty="0" smtClean="0"/>
              <a:t>：</a:t>
            </a:r>
            <a:r>
              <a:rPr lang="en-US" altLang="ja-JP" sz="1200" dirty="0" smtClean="0"/>
              <a:t>2018494345</a:t>
            </a:r>
            <a:endParaRPr kumimoji="1" lang="en-US" altLang="ja-JP" sz="1200" dirty="0" smtClean="0"/>
          </a:p>
          <a:p>
            <a:r>
              <a:rPr lang="ja-JP" altLang="en-US" sz="1200" dirty="0" smtClean="0"/>
              <a:t>事業名：丼ぶり王国　福井県民による　丼プラごみゼロプロジェクト</a:t>
            </a:r>
            <a:endParaRPr lang="en-US" altLang="ja-JP" sz="1200" dirty="0" smtClean="0"/>
          </a:p>
          <a:p>
            <a:r>
              <a:rPr lang="ja-JP" altLang="en-US" sz="1200" dirty="0"/>
              <a:t>　</a:t>
            </a:r>
            <a:r>
              <a:rPr lang="ja-JP" altLang="en-US" sz="1200" dirty="0" smtClean="0"/>
              <a:t>　　　　（</a:t>
            </a:r>
            <a:r>
              <a:rPr lang="en-US" altLang="ja-JP" sz="1200" dirty="0" smtClean="0"/>
              <a:t>CFB</a:t>
            </a:r>
            <a:r>
              <a:rPr lang="ja-JP" altLang="en-US" sz="1200" dirty="0" smtClean="0"/>
              <a:t>・海と日本</a:t>
            </a:r>
            <a:r>
              <a:rPr lang="en-US" altLang="ja-JP" sz="1200" dirty="0" smtClean="0"/>
              <a:t>2019</a:t>
            </a:r>
            <a:r>
              <a:rPr lang="ja-JP" altLang="en-US" sz="1200" dirty="0" smtClean="0"/>
              <a:t>）</a:t>
            </a:r>
            <a:endParaRPr lang="en-US" altLang="ja-JP" sz="1200" dirty="0" smtClean="0"/>
          </a:p>
          <a:p>
            <a:r>
              <a:rPr kumimoji="1" lang="ja-JP" altLang="en-US" sz="1200" dirty="0" smtClean="0"/>
              <a:t>団体名：</a:t>
            </a:r>
            <a:r>
              <a:rPr lang="ja-JP" altLang="en-US" sz="1200" dirty="0" smtClean="0"/>
              <a:t>福丼県プロジェクト実行委員会</a:t>
            </a:r>
            <a:endParaRPr kumimoji="1" lang="ja-JP" altLang="en-US" sz="1200" dirty="0"/>
          </a:p>
        </p:txBody>
      </p:sp>
      <p:sp>
        <p:nvSpPr>
          <p:cNvPr id="19" name="タイトル 1"/>
          <p:cNvSpPr txBox="1">
            <a:spLocks/>
          </p:cNvSpPr>
          <p:nvPr/>
        </p:nvSpPr>
        <p:spPr>
          <a:xfrm>
            <a:off x="397260" y="7496389"/>
            <a:ext cx="3086100" cy="288032"/>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300" b="1" dirty="0" smtClean="0">
                <a:solidFill>
                  <a:schemeClr val="tx1">
                    <a:lumMod val="95000"/>
                    <a:lumOff val="5000"/>
                  </a:schemeClr>
                </a:solidFill>
              </a:rPr>
              <a:t>３）その他</a:t>
            </a:r>
            <a:endParaRPr lang="en-US" altLang="ja-JP" sz="1300" b="1" dirty="0" smtClean="0">
              <a:solidFill>
                <a:schemeClr val="tx1">
                  <a:lumMod val="95000"/>
                  <a:lumOff val="5000"/>
                </a:schemeClr>
              </a:solidFill>
            </a:endParaRPr>
          </a:p>
        </p:txBody>
      </p:sp>
      <p:graphicFrame>
        <p:nvGraphicFramePr>
          <p:cNvPr id="20" name="表 19"/>
          <p:cNvGraphicFramePr>
            <a:graphicFrameLocks noGrp="1"/>
          </p:cNvGraphicFramePr>
          <p:nvPr>
            <p:extLst>
              <p:ext uri="{D42A27DB-BD31-4B8C-83A1-F6EECF244321}">
                <p14:modId xmlns:p14="http://schemas.microsoft.com/office/powerpoint/2010/main" val="3473767585"/>
              </p:ext>
            </p:extLst>
          </p:nvPr>
        </p:nvGraphicFramePr>
        <p:xfrm>
          <a:off x="589360" y="7905328"/>
          <a:ext cx="5832648" cy="432048"/>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432048">
                <a:tc>
                  <a:txBody>
                    <a:bodyPr/>
                    <a:lstStyle/>
                    <a:p>
                      <a:pPr algn="l"/>
                      <a:r>
                        <a:rPr kumimoji="1" lang="ja-JP" altLang="en-US" sz="1050" b="1" dirty="0" smtClean="0">
                          <a:solidFill>
                            <a:schemeClr val="tx1"/>
                          </a:solidFill>
                        </a:rPr>
                        <a:t>配布資料</a:t>
                      </a:r>
                      <a:endParaRPr kumimoji="1" lang="en-US" altLang="ja-JP" sz="1050"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調査内容を別途添付</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25074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628800" y="689883"/>
            <a:ext cx="4968552" cy="920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649786" y="749279"/>
            <a:ext cx="4419800" cy="830997"/>
          </a:xfrm>
          <a:prstGeom prst="rect">
            <a:avLst/>
          </a:prstGeom>
          <a:noFill/>
        </p:spPr>
        <p:txBody>
          <a:bodyPr wrap="none" rtlCol="0">
            <a:spAutoFit/>
          </a:bodyPr>
          <a:lstStyle/>
          <a:p>
            <a:r>
              <a:rPr kumimoji="1" lang="ja-JP" altLang="en-US" sz="1200" dirty="0" smtClean="0"/>
              <a:t>事業</a:t>
            </a:r>
            <a:r>
              <a:rPr kumimoji="1" lang="en-US" altLang="ja-JP" sz="1200" dirty="0" smtClean="0"/>
              <a:t>ID</a:t>
            </a:r>
            <a:r>
              <a:rPr kumimoji="1" lang="ja-JP" altLang="en-US" sz="1200" dirty="0" smtClean="0"/>
              <a:t>：</a:t>
            </a:r>
            <a:r>
              <a:rPr lang="en-US" altLang="ja-JP" sz="1200" dirty="0" smtClean="0"/>
              <a:t>2018494345</a:t>
            </a:r>
            <a:endParaRPr kumimoji="1" lang="en-US" altLang="ja-JP" sz="1200" dirty="0" smtClean="0"/>
          </a:p>
          <a:p>
            <a:r>
              <a:rPr lang="ja-JP" altLang="en-US" sz="1200" dirty="0" smtClean="0"/>
              <a:t>事業名：丼ぶり王国　福井県民による　丼プラごみゼロプロジェクト</a:t>
            </a:r>
            <a:endParaRPr lang="en-US" altLang="ja-JP" sz="1200" dirty="0" smtClean="0"/>
          </a:p>
          <a:p>
            <a:r>
              <a:rPr lang="ja-JP" altLang="en-US" sz="1200" dirty="0"/>
              <a:t>　</a:t>
            </a:r>
            <a:r>
              <a:rPr lang="ja-JP" altLang="en-US" sz="1200" dirty="0" smtClean="0"/>
              <a:t>　　　　（</a:t>
            </a:r>
            <a:r>
              <a:rPr lang="en-US" altLang="ja-JP" sz="1200" dirty="0" smtClean="0"/>
              <a:t>CFB</a:t>
            </a:r>
            <a:r>
              <a:rPr lang="ja-JP" altLang="en-US" sz="1200" dirty="0" smtClean="0"/>
              <a:t>・海と日本</a:t>
            </a:r>
            <a:r>
              <a:rPr lang="en-US" altLang="ja-JP" sz="1200" dirty="0" smtClean="0"/>
              <a:t>2019</a:t>
            </a:r>
            <a:r>
              <a:rPr lang="ja-JP" altLang="en-US" sz="1200" dirty="0" smtClean="0"/>
              <a:t>）</a:t>
            </a:r>
            <a:endParaRPr lang="en-US" altLang="ja-JP" sz="1200" dirty="0" smtClean="0"/>
          </a:p>
          <a:p>
            <a:r>
              <a:rPr kumimoji="1" lang="ja-JP" altLang="en-US" sz="1200" dirty="0" smtClean="0"/>
              <a:t>団体名：</a:t>
            </a:r>
            <a:r>
              <a:rPr lang="ja-JP" altLang="en-US" sz="1200" dirty="0" smtClean="0"/>
              <a:t>福丼県プロジェクト実行委員会</a:t>
            </a:r>
            <a:endParaRPr kumimoji="1" lang="ja-JP" altLang="en-US" sz="1200" dirty="0"/>
          </a:p>
        </p:txBody>
      </p:sp>
      <p:graphicFrame>
        <p:nvGraphicFramePr>
          <p:cNvPr id="14" name="表 13"/>
          <p:cNvGraphicFramePr>
            <a:graphicFrameLocks noGrp="1"/>
          </p:cNvGraphicFramePr>
          <p:nvPr>
            <p:extLst>
              <p:ext uri="{D42A27DB-BD31-4B8C-83A1-F6EECF244321}">
                <p14:modId xmlns:p14="http://schemas.microsoft.com/office/powerpoint/2010/main" val="2314928654"/>
              </p:ext>
            </p:extLst>
          </p:nvPr>
        </p:nvGraphicFramePr>
        <p:xfrm>
          <a:off x="476672" y="1856657"/>
          <a:ext cx="5832648" cy="288031"/>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288031">
                <a:tc>
                  <a:txBody>
                    <a:bodyPr/>
                    <a:lstStyle/>
                    <a:p>
                      <a:pPr algn="l"/>
                      <a:r>
                        <a:rPr kumimoji="1" lang="ja-JP" altLang="en-US" sz="1050" b="1" dirty="0" smtClean="0">
                          <a:solidFill>
                            <a:schemeClr val="tx1"/>
                          </a:solidFill>
                        </a:rPr>
                        <a:t>アンケート調査内容</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以下の内容でアンケート調査を行った</a:t>
                      </a:r>
                      <a:endParaRPr kumimoji="1" lang="en-US" altLang="ja-JP" sz="105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2" name="正方形/長方形 1"/>
          <p:cNvSpPr/>
          <p:nvPr/>
        </p:nvSpPr>
        <p:spPr>
          <a:xfrm>
            <a:off x="448320" y="2426058"/>
            <a:ext cx="5861000" cy="6832640"/>
          </a:xfrm>
          <a:prstGeom prst="rect">
            <a:avLst/>
          </a:prstGeom>
          <a:ln>
            <a:solidFill>
              <a:schemeClr val="tx1"/>
            </a:solidFill>
          </a:ln>
        </p:spPr>
        <p:txBody>
          <a:bodyPr wrap="square">
            <a:spAutoFit/>
          </a:bodyPr>
          <a:lstStyle/>
          <a:p>
            <a:endParaRPr lang="ja-JP" altLang="en-US" dirty="0"/>
          </a:p>
          <a:p>
            <a:r>
              <a:rPr lang="ja-JP" altLang="en-US" sz="1200" dirty="0"/>
              <a:t>□調査内容　　　：</a:t>
            </a:r>
          </a:p>
          <a:p>
            <a:r>
              <a:rPr lang="en-US" altLang="ja-JP" sz="1200" dirty="0"/>
              <a:t>【</a:t>
            </a:r>
            <a:r>
              <a:rPr lang="ja-JP" altLang="en-US" sz="1200" dirty="0"/>
              <a:t>どちらか</a:t>
            </a:r>
            <a:r>
              <a:rPr lang="en-US" altLang="ja-JP" sz="1200" dirty="0"/>
              <a:t>】</a:t>
            </a:r>
          </a:p>
          <a:p>
            <a:r>
              <a:rPr lang="ja-JP" altLang="en-US" sz="1200" dirty="0"/>
              <a:t>〇「あなたは海洋ごみの問題をご存知ですか」  　 </a:t>
            </a:r>
            <a:endParaRPr lang="en-US" altLang="ja-JP" sz="1200" dirty="0" smtClean="0"/>
          </a:p>
          <a:p>
            <a:r>
              <a:rPr lang="ja-JP" altLang="en-US" sz="1200" dirty="0" smtClean="0"/>
              <a:t>　　　◎</a:t>
            </a:r>
            <a:r>
              <a:rPr lang="ja-JP" altLang="en-US" sz="1200" dirty="0"/>
              <a:t>はい  </a:t>
            </a:r>
            <a:r>
              <a:rPr lang="ja-JP" altLang="en-US" sz="1200" dirty="0" smtClean="0"/>
              <a:t>　　　 </a:t>
            </a:r>
            <a:r>
              <a:rPr lang="ja-JP" altLang="en-US" sz="1200" dirty="0"/>
              <a:t>◎ いいえ </a:t>
            </a:r>
          </a:p>
          <a:p>
            <a:endParaRPr lang="ja-JP" altLang="en-US" sz="1200" dirty="0"/>
          </a:p>
          <a:p>
            <a:r>
              <a:rPr lang="ja-JP" altLang="en-US" sz="1200" dirty="0"/>
              <a:t>〇「漂着物の発生源は、河川を経由してきたものも含まれることを知っていますか？」　　　</a:t>
            </a:r>
            <a:endParaRPr lang="en-US" altLang="ja-JP" sz="1200" dirty="0" smtClean="0"/>
          </a:p>
          <a:p>
            <a:r>
              <a:rPr lang="ja-JP" altLang="en-US" sz="1200" dirty="0" smtClean="0"/>
              <a:t> 　　　◎</a:t>
            </a:r>
            <a:r>
              <a:rPr lang="ja-JP" altLang="en-US" sz="1200" dirty="0"/>
              <a:t>はい  </a:t>
            </a:r>
            <a:r>
              <a:rPr lang="ja-JP" altLang="en-US" sz="1200" dirty="0" smtClean="0"/>
              <a:t>　　　 </a:t>
            </a:r>
            <a:r>
              <a:rPr lang="ja-JP" altLang="en-US" sz="1200" dirty="0"/>
              <a:t>◎ いいえ </a:t>
            </a:r>
          </a:p>
          <a:p>
            <a:endParaRPr lang="ja-JP" altLang="en-US" sz="1200" dirty="0"/>
          </a:p>
          <a:p>
            <a:r>
              <a:rPr lang="ja-JP" altLang="en-US" sz="1200" dirty="0"/>
              <a:t>〇「プラスチック破片」等は海鳥や海洋生物がエサと間違えて食べたり、 水産資源</a:t>
            </a:r>
            <a:r>
              <a:rPr lang="ja-JP" altLang="en-US" sz="1200" dirty="0" smtClean="0"/>
              <a:t>に</a:t>
            </a:r>
            <a:endParaRPr lang="en-US" altLang="ja-JP" sz="1200" dirty="0" smtClean="0"/>
          </a:p>
          <a:p>
            <a:r>
              <a:rPr lang="ja-JP" altLang="en-US" sz="1200" dirty="0" smtClean="0"/>
              <a:t>混ざったり</a:t>
            </a:r>
            <a:r>
              <a:rPr lang="ja-JP" altLang="en-US" sz="1200" dirty="0"/>
              <a:t>するのを知ってましたか？　　 </a:t>
            </a:r>
            <a:endParaRPr lang="en-US" altLang="ja-JP" sz="1200" dirty="0" smtClean="0"/>
          </a:p>
          <a:p>
            <a:r>
              <a:rPr lang="ja-JP" altLang="en-US" sz="1200" dirty="0" smtClean="0"/>
              <a:t>　　　◎</a:t>
            </a:r>
            <a:r>
              <a:rPr lang="ja-JP" altLang="en-US" sz="1200" dirty="0"/>
              <a:t>はい  </a:t>
            </a:r>
            <a:r>
              <a:rPr lang="ja-JP" altLang="en-US" sz="1200" dirty="0" smtClean="0"/>
              <a:t>　　　 </a:t>
            </a:r>
            <a:r>
              <a:rPr lang="ja-JP" altLang="en-US" sz="1200" dirty="0"/>
              <a:t>◎ いいえ </a:t>
            </a:r>
          </a:p>
          <a:p>
            <a:endParaRPr lang="ja-JP" altLang="en-US" sz="1200" dirty="0"/>
          </a:p>
          <a:p>
            <a:r>
              <a:rPr lang="ja-JP" altLang="en-US" sz="1200" dirty="0"/>
              <a:t>〇「</a:t>
            </a:r>
            <a:r>
              <a:rPr lang="en-US" altLang="ja-JP" sz="1200" dirty="0"/>
              <a:t>3R</a:t>
            </a:r>
            <a:r>
              <a:rPr lang="ja-JP" altLang="en-US" sz="1200" dirty="0"/>
              <a:t>を知っていますか？」　　 </a:t>
            </a:r>
            <a:endParaRPr lang="en-US" altLang="ja-JP" sz="1200" dirty="0" smtClean="0"/>
          </a:p>
          <a:p>
            <a:r>
              <a:rPr lang="ja-JP" altLang="en-US" sz="1200" dirty="0" smtClean="0"/>
              <a:t>　　　◎</a:t>
            </a:r>
            <a:r>
              <a:rPr lang="ja-JP" altLang="en-US" sz="1200" dirty="0"/>
              <a:t>はい   </a:t>
            </a:r>
            <a:r>
              <a:rPr lang="ja-JP" altLang="en-US" sz="1200" dirty="0" smtClean="0"/>
              <a:t>　　　◎ いいえ</a:t>
            </a:r>
            <a:endParaRPr lang="en-US" altLang="ja-JP" sz="1200" dirty="0" smtClean="0"/>
          </a:p>
          <a:p>
            <a:endParaRPr lang="ja-JP" altLang="en-US" sz="1200" dirty="0"/>
          </a:p>
          <a:p>
            <a:endParaRPr lang="ja-JP" altLang="en-US" sz="1200" dirty="0"/>
          </a:p>
          <a:p>
            <a:r>
              <a:rPr lang="en-US" altLang="ja-JP" sz="1200" dirty="0"/>
              <a:t>【</a:t>
            </a:r>
            <a:r>
              <a:rPr lang="ja-JP" altLang="en-US" sz="1200" dirty="0"/>
              <a:t>複数選択可</a:t>
            </a:r>
            <a:r>
              <a:rPr lang="en-US" altLang="ja-JP" sz="1200" dirty="0"/>
              <a:t>】</a:t>
            </a:r>
          </a:p>
          <a:p>
            <a:r>
              <a:rPr lang="ja-JP" altLang="en-US" sz="1200" dirty="0"/>
              <a:t>「海洋ゴミ問題であなたが取り組んでみたいと思う活動はありますか」</a:t>
            </a:r>
          </a:p>
          <a:p>
            <a:endParaRPr lang="ja-JP" altLang="en-US" sz="1200" dirty="0"/>
          </a:p>
          <a:p>
            <a:r>
              <a:rPr lang="ja-JP" altLang="en-US" sz="1200" dirty="0"/>
              <a:t>□ゴミの分別をしっかり行う　　</a:t>
            </a:r>
          </a:p>
          <a:p>
            <a:r>
              <a:rPr lang="ja-JP" altLang="en-US" sz="1200" dirty="0"/>
              <a:t>□買い物時にレジ袋をできる限りもらわない</a:t>
            </a:r>
          </a:p>
          <a:p>
            <a:r>
              <a:rPr lang="ja-JP" altLang="en-US" sz="1200" dirty="0"/>
              <a:t>□街の清掃活動に参加する　</a:t>
            </a:r>
          </a:p>
          <a:p>
            <a:r>
              <a:rPr lang="ja-JP" altLang="en-US" sz="1200" dirty="0"/>
              <a:t>□リユースや土にかえる容器の利用　　　　　　　　　</a:t>
            </a:r>
          </a:p>
          <a:p>
            <a:r>
              <a:rPr lang="ja-JP" altLang="en-US" sz="1200" dirty="0"/>
              <a:t>□リユースできるものを優先して購入する</a:t>
            </a:r>
          </a:p>
          <a:p>
            <a:r>
              <a:rPr lang="ja-JP" altLang="en-US" sz="1200" dirty="0"/>
              <a:t>□梱包などゴミが多く出る商品をできるだけ買わない　</a:t>
            </a:r>
          </a:p>
          <a:p>
            <a:r>
              <a:rPr lang="ja-JP" altLang="en-US" sz="1200" dirty="0"/>
              <a:t>□水辺・海辺の清掃活動に参加する　</a:t>
            </a:r>
          </a:p>
          <a:p>
            <a:r>
              <a:rPr lang="ja-JP" altLang="en-US" sz="1200" dirty="0"/>
              <a:t>□ペットボトルなどプラスティック類の商品を購入した際、きちんと分別して廃棄する　</a:t>
            </a:r>
          </a:p>
          <a:p>
            <a:r>
              <a:rPr lang="ja-JP" altLang="en-US" sz="1200" dirty="0"/>
              <a:t>□この中以外に取り組みたい内容がある　　</a:t>
            </a:r>
          </a:p>
          <a:p>
            <a:endParaRPr lang="ja-JP" altLang="en-US" sz="1200" dirty="0"/>
          </a:p>
          <a:p>
            <a:r>
              <a:rPr lang="en-US" altLang="ja-JP" sz="1200" dirty="0"/>
              <a:t>【</a:t>
            </a:r>
            <a:r>
              <a:rPr lang="ja-JP" altLang="en-US" sz="1200" dirty="0"/>
              <a:t>自由記述欄</a:t>
            </a:r>
            <a:r>
              <a:rPr lang="en-US" altLang="ja-JP" sz="1200" dirty="0" smtClean="0"/>
              <a:t>】</a:t>
            </a:r>
          </a:p>
          <a:p>
            <a:endParaRPr lang="en-US" altLang="ja-JP" sz="1200" dirty="0"/>
          </a:p>
          <a:p>
            <a:endParaRPr lang="en-US" altLang="ja-JP" sz="1200" dirty="0" smtClean="0"/>
          </a:p>
          <a:p>
            <a:endParaRPr lang="en-US" altLang="ja-JP" sz="1200" dirty="0"/>
          </a:p>
          <a:p>
            <a:endParaRPr lang="en-US" altLang="ja-JP" sz="1200" dirty="0" smtClean="0"/>
          </a:p>
          <a:p>
            <a:endParaRPr lang="en-US" altLang="ja-JP" sz="1200" dirty="0"/>
          </a:p>
        </p:txBody>
      </p:sp>
    </p:spTree>
    <p:extLst>
      <p:ext uri="{BB962C8B-B14F-4D97-AF65-F5344CB8AC3E}">
        <p14:creationId xmlns:p14="http://schemas.microsoft.com/office/powerpoint/2010/main" val="1609573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350119" y="1568624"/>
            <a:ext cx="3086100" cy="288032"/>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en-US" altLang="ja-JP" sz="1300" b="1" dirty="0">
                <a:solidFill>
                  <a:schemeClr val="tx1">
                    <a:lumMod val="95000"/>
                    <a:lumOff val="5000"/>
                  </a:schemeClr>
                </a:solidFill>
              </a:rPr>
              <a:t>4</a:t>
            </a:r>
            <a:r>
              <a:rPr lang="ja-JP" altLang="en-US" sz="1300" b="1" dirty="0" smtClean="0">
                <a:solidFill>
                  <a:schemeClr val="tx1">
                    <a:lumMod val="95000"/>
                    <a:lumOff val="5000"/>
                  </a:schemeClr>
                </a:solidFill>
              </a:rPr>
              <a:t>）アンケート結果</a:t>
            </a:r>
            <a:endParaRPr lang="en-US" altLang="ja-JP" sz="1300" b="1" dirty="0" smtClean="0">
              <a:solidFill>
                <a:schemeClr val="tx1">
                  <a:lumMod val="95000"/>
                  <a:lumOff val="5000"/>
                </a:schemeClr>
              </a:solidFill>
            </a:endParaRPr>
          </a:p>
        </p:txBody>
      </p:sp>
      <p:sp>
        <p:nvSpPr>
          <p:cNvPr id="8" name="正方形/長方形 7"/>
          <p:cNvSpPr/>
          <p:nvPr/>
        </p:nvSpPr>
        <p:spPr>
          <a:xfrm>
            <a:off x="1684784" y="601636"/>
            <a:ext cx="4968552" cy="920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745504" y="632520"/>
            <a:ext cx="4419800" cy="830997"/>
          </a:xfrm>
          <a:prstGeom prst="rect">
            <a:avLst/>
          </a:prstGeom>
          <a:noFill/>
        </p:spPr>
        <p:txBody>
          <a:bodyPr wrap="none" rtlCol="0">
            <a:spAutoFit/>
          </a:bodyPr>
          <a:lstStyle/>
          <a:p>
            <a:r>
              <a:rPr kumimoji="1" lang="ja-JP" altLang="en-US" sz="1200" dirty="0" smtClean="0"/>
              <a:t>事業</a:t>
            </a:r>
            <a:r>
              <a:rPr kumimoji="1" lang="en-US" altLang="ja-JP" sz="1200" dirty="0" smtClean="0"/>
              <a:t>ID</a:t>
            </a:r>
            <a:r>
              <a:rPr kumimoji="1" lang="ja-JP" altLang="en-US" sz="1200" dirty="0" smtClean="0"/>
              <a:t>：</a:t>
            </a:r>
            <a:r>
              <a:rPr lang="en-US" altLang="ja-JP" sz="1200" dirty="0" smtClean="0"/>
              <a:t>2018494345</a:t>
            </a:r>
            <a:endParaRPr kumimoji="1" lang="en-US" altLang="ja-JP" sz="1200" dirty="0" smtClean="0"/>
          </a:p>
          <a:p>
            <a:r>
              <a:rPr lang="ja-JP" altLang="en-US" sz="1200" dirty="0" smtClean="0"/>
              <a:t>事業名：丼ぶり王国　福井県民による　丼プラごみゼロプロジェクト</a:t>
            </a:r>
            <a:endParaRPr lang="en-US" altLang="ja-JP" sz="1200" dirty="0" smtClean="0"/>
          </a:p>
          <a:p>
            <a:r>
              <a:rPr lang="ja-JP" altLang="en-US" sz="1200" dirty="0"/>
              <a:t>　</a:t>
            </a:r>
            <a:r>
              <a:rPr lang="ja-JP" altLang="en-US" sz="1200" dirty="0" smtClean="0"/>
              <a:t>　　　　（</a:t>
            </a:r>
            <a:r>
              <a:rPr lang="en-US" altLang="ja-JP" sz="1200" dirty="0" smtClean="0"/>
              <a:t>CFB</a:t>
            </a:r>
            <a:r>
              <a:rPr lang="ja-JP" altLang="en-US" sz="1200" dirty="0" smtClean="0"/>
              <a:t>・海と日本</a:t>
            </a:r>
            <a:r>
              <a:rPr lang="en-US" altLang="ja-JP" sz="1200" dirty="0" smtClean="0"/>
              <a:t>2019</a:t>
            </a:r>
            <a:r>
              <a:rPr lang="ja-JP" altLang="en-US" sz="1200" dirty="0" smtClean="0"/>
              <a:t>）</a:t>
            </a:r>
            <a:endParaRPr lang="en-US" altLang="ja-JP" sz="1200" dirty="0" smtClean="0"/>
          </a:p>
          <a:p>
            <a:r>
              <a:rPr kumimoji="1" lang="ja-JP" altLang="en-US" sz="1200" dirty="0" smtClean="0"/>
              <a:t>団体名：</a:t>
            </a:r>
            <a:r>
              <a:rPr lang="ja-JP" altLang="en-US" sz="1200" dirty="0" smtClean="0"/>
              <a:t>福丼県プロジェクト実行委員会</a:t>
            </a:r>
            <a:endParaRPr kumimoji="1" lang="ja-JP" altLang="en-US" sz="1200" dirty="0"/>
          </a:p>
        </p:txBody>
      </p:sp>
      <p:pic>
        <p:nvPicPr>
          <p:cNvPr id="2" name="図 1"/>
          <p:cNvPicPr>
            <a:picLocks noChangeAspect="1"/>
          </p:cNvPicPr>
          <p:nvPr/>
        </p:nvPicPr>
        <p:blipFill>
          <a:blip r:embed="rId3"/>
          <a:stretch>
            <a:fillRect/>
          </a:stretch>
        </p:blipFill>
        <p:spPr>
          <a:xfrm>
            <a:off x="260648" y="1805819"/>
            <a:ext cx="6399103" cy="1995054"/>
          </a:xfrm>
          <a:prstGeom prst="rect">
            <a:avLst/>
          </a:prstGeom>
        </p:spPr>
      </p:pic>
      <p:pic>
        <p:nvPicPr>
          <p:cNvPr id="4" name="図 3"/>
          <p:cNvPicPr>
            <a:picLocks noChangeAspect="1"/>
          </p:cNvPicPr>
          <p:nvPr/>
        </p:nvPicPr>
        <p:blipFill>
          <a:blip r:embed="rId4"/>
          <a:stretch>
            <a:fillRect/>
          </a:stretch>
        </p:blipFill>
        <p:spPr>
          <a:xfrm>
            <a:off x="335374" y="3911131"/>
            <a:ext cx="6333986" cy="1736255"/>
          </a:xfrm>
          <a:prstGeom prst="rect">
            <a:avLst/>
          </a:prstGeom>
        </p:spPr>
      </p:pic>
      <p:pic>
        <p:nvPicPr>
          <p:cNvPr id="6" name="図 5"/>
          <p:cNvPicPr>
            <a:picLocks noChangeAspect="1"/>
          </p:cNvPicPr>
          <p:nvPr/>
        </p:nvPicPr>
        <p:blipFill>
          <a:blip r:embed="rId5"/>
          <a:stretch>
            <a:fillRect/>
          </a:stretch>
        </p:blipFill>
        <p:spPr>
          <a:xfrm>
            <a:off x="335375" y="5817096"/>
            <a:ext cx="6333985" cy="1707127"/>
          </a:xfrm>
          <a:prstGeom prst="rect">
            <a:avLst/>
          </a:prstGeom>
        </p:spPr>
      </p:pic>
      <p:pic>
        <p:nvPicPr>
          <p:cNvPr id="7" name="図 6"/>
          <p:cNvPicPr>
            <a:picLocks noChangeAspect="1"/>
          </p:cNvPicPr>
          <p:nvPr/>
        </p:nvPicPr>
        <p:blipFill>
          <a:blip r:embed="rId6"/>
          <a:stretch>
            <a:fillRect/>
          </a:stretch>
        </p:blipFill>
        <p:spPr>
          <a:xfrm>
            <a:off x="350119" y="7693933"/>
            <a:ext cx="6334446" cy="1748606"/>
          </a:xfrm>
          <a:prstGeom prst="rect">
            <a:avLst/>
          </a:prstGeom>
        </p:spPr>
      </p:pic>
    </p:spTree>
    <p:extLst>
      <p:ext uri="{BB962C8B-B14F-4D97-AF65-F5344CB8AC3E}">
        <p14:creationId xmlns:p14="http://schemas.microsoft.com/office/powerpoint/2010/main" val="541948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6303</TotalTime>
  <Words>2699</Words>
  <Application>Microsoft Office PowerPoint</Application>
  <PresentationFormat>A4 210 x 297 mm</PresentationFormat>
  <Paragraphs>271</Paragraphs>
  <Slides>10</Slides>
  <Notes>9</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10</vt:i4>
      </vt:variant>
    </vt:vector>
  </HeadingPairs>
  <TitlesOfParts>
    <vt:vector size="18" baseType="lpstr">
      <vt:lpstr>Meiryo UI</vt:lpstr>
      <vt:lpstr>ＭＳ Ｐゴシック</vt:lpstr>
      <vt:lpstr>メイリオ</vt:lpstr>
      <vt:lpstr>游ゴシック</vt:lpstr>
      <vt:lpstr>游明朝</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海と日本PROJECT サポートプログラム 2017 PRレポート</dc:title>
  <dc:subject/>
  <dc:creator>mokumoku</dc:creator>
  <cp:keywords/>
  <dc:description/>
  <cp:lastModifiedBy>加藤 瑠衣</cp:lastModifiedBy>
  <cp:revision>97</cp:revision>
  <cp:lastPrinted>2016-05-12T04:21:20Z</cp:lastPrinted>
  <dcterms:created xsi:type="dcterms:W3CDTF">2016-05-09T08:30:14Z</dcterms:created>
  <dcterms:modified xsi:type="dcterms:W3CDTF">2020-03-31T06:01:15Z</dcterms:modified>
  <cp:category/>
</cp:coreProperties>
</file>