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60" r:id="rId2"/>
    <p:sldId id="261" r:id="rId3"/>
    <p:sldId id="262" r:id="rId4"/>
    <p:sldId id="263" r:id="rId5"/>
    <p:sldId id="264" r:id="rId6"/>
  </p:sldIdLst>
  <p:sldSz cx="6858000" cy="9144000" type="screen4x3"/>
  <p:notesSz cx="6888163" cy="100203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J-USER" initials="F" lastIdx="5"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73" autoAdjust="0"/>
    <p:restoredTop sz="94631" autoAdjust="0"/>
  </p:normalViewPr>
  <p:slideViewPr>
    <p:cSldViewPr>
      <p:cViewPr>
        <p:scale>
          <a:sx n="100" d="100"/>
          <a:sy n="100" d="100"/>
        </p:scale>
        <p:origin x="-264" y="-58"/>
      </p:cViewPr>
      <p:guideLst>
        <p:guide orient="horz" pos="2880"/>
        <p:guide pos="216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35" d="100"/>
          <a:sy n="35" d="100"/>
        </p:scale>
        <p:origin x="-2074" y="-77"/>
      </p:cViewPr>
      <p:guideLst>
        <p:guide orient="horz" pos="3157"/>
        <p:guide pos="217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7" y="2"/>
            <a:ext cx="2984871" cy="501015"/>
          </a:xfrm>
          <a:prstGeom prst="rect">
            <a:avLst/>
          </a:prstGeom>
        </p:spPr>
        <p:txBody>
          <a:bodyPr vert="horz" lIns="96531" tIns="48265" rIns="96531" bIns="48265" rtlCol="0"/>
          <a:lstStyle>
            <a:lvl1pPr algn="l">
              <a:defRPr sz="1300"/>
            </a:lvl1pPr>
          </a:lstStyle>
          <a:p>
            <a:endParaRPr kumimoji="1" lang="ja-JP" altLang="en-US"/>
          </a:p>
        </p:txBody>
      </p:sp>
      <p:sp>
        <p:nvSpPr>
          <p:cNvPr id="3" name="日付プレースホルダー 2"/>
          <p:cNvSpPr>
            <a:spLocks noGrp="1"/>
          </p:cNvSpPr>
          <p:nvPr>
            <p:ph type="dt" idx="1"/>
          </p:nvPr>
        </p:nvSpPr>
        <p:spPr>
          <a:xfrm>
            <a:off x="3901705" y="2"/>
            <a:ext cx="2984871" cy="501015"/>
          </a:xfrm>
          <a:prstGeom prst="rect">
            <a:avLst/>
          </a:prstGeom>
        </p:spPr>
        <p:txBody>
          <a:bodyPr vert="horz" lIns="96531" tIns="48265" rIns="96531" bIns="48265" rtlCol="0"/>
          <a:lstStyle>
            <a:lvl1pPr algn="r">
              <a:defRPr sz="1300"/>
            </a:lvl1pPr>
          </a:lstStyle>
          <a:p>
            <a:fld id="{0C441783-AF09-4BB7-B673-83EA546172A3}" type="datetimeFigureOut">
              <a:rPr kumimoji="1" lang="ja-JP" altLang="en-US" smtClean="0"/>
              <a:t>2015/1/23</a:t>
            </a:fld>
            <a:endParaRPr kumimoji="1" lang="ja-JP" altLang="en-US"/>
          </a:p>
        </p:txBody>
      </p:sp>
      <p:sp>
        <p:nvSpPr>
          <p:cNvPr id="4" name="スライド イメージ プレースホルダー 3"/>
          <p:cNvSpPr>
            <a:spLocks noGrp="1" noRot="1" noChangeAspect="1"/>
          </p:cNvSpPr>
          <p:nvPr>
            <p:ph type="sldImg" idx="2"/>
          </p:nvPr>
        </p:nvSpPr>
        <p:spPr>
          <a:xfrm>
            <a:off x="2035175" y="750888"/>
            <a:ext cx="2817813" cy="3757612"/>
          </a:xfrm>
          <a:prstGeom prst="rect">
            <a:avLst/>
          </a:prstGeom>
          <a:noFill/>
          <a:ln w="12700">
            <a:solidFill>
              <a:prstClr val="black"/>
            </a:solidFill>
          </a:ln>
        </p:spPr>
        <p:txBody>
          <a:bodyPr vert="horz" lIns="96531" tIns="48265" rIns="96531" bIns="48265" rtlCol="0" anchor="ctr"/>
          <a:lstStyle/>
          <a:p>
            <a:endParaRPr lang="ja-JP" altLang="en-US"/>
          </a:p>
        </p:txBody>
      </p:sp>
      <p:sp>
        <p:nvSpPr>
          <p:cNvPr id="5" name="ノート プレースホルダー 4"/>
          <p:cNvSpPr>
            <a:spLocks noGrp="1"/>
          </p:cNvSpPr>
          <p:nvPr>
            <p:ph type="body" sz="quarter" idx="3"/>
          </p:nvPr>
        </p:nvSpPr>
        <p:spPr>
          <a:xfrm>
            <a:off x="688817" y="4759648"/>
            <a:ext cx="5510530" cy="4509135"/>
          </a:xfrm>
          <a:prstGeom prst="rect">
            <a:avLst/>
          </a:prstGeom>
        </p:spPr>
        <p:txBody>
          <a:bodyPr vert="horz" lIns="96531" tIns="48265" rIns="96531" bIns="48265"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7" y="9517548"/>
            <a:ext cx="2984871" cy="501015"/>
          </a:xfrm>
          <a:prstGeom prst="rect">
            <a:avLst/>
          </a:prstGeom>
        </p:spPr>
        <p:txBody>
          <a:bodyPr vert="horz" lIns="96531" tIns="48265" rIns="96531" bIns="48265"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901705" y="9517548"/>
            <a:ext cx="2984871" cy="501015"/>
          </a:xfrm>
          <a:prstGeom prst="rect">
            <a:avLst/>
          </a:prstGeom>
        </p:spPr>
        <p:txBody>
          <a:bodyPr vert="horz" lIns="96531" tIns="48265" rIns="96531" bIns="48265" rtlCol="0" anchor="b"/>
          <a:lstStyle>
            <a:lvl1pPr algn="r">
              <a:defRPr sz="1300"/>
            </a:lvl1pPr>
          </a:lstStyle>
          <a:p>
            <a:fld id="{CDA74AC3-702E-492E-9A04-C3576010BA1E}" type="slidenum">
              <a:rPr kumimoji="1" lang="ja-JP" altLang="en-US" smtClean="0"/>
              <a:t>‹#›</a:t>
            </a:fld>
            <a:endParaRPr kumimoji="1" lang="ja-JP" altLang="en-US"/>
          </a:p>
        </p:txBody>
      </p:sp>
    </p:spTree>
    <p:extLst>
      <p:ext uri="{BB962C8B-B14F-4D97-AF65-F5344CB8AC3E}">
        <p14:creationId xmlns:p14="http://schemas.microsoft.com/office/powerpoint/2010/main" val="236274293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DA74AC3-702E-492E-9A04-C3576010BA1E}" type="slidenum">
              <a:rPr lang="ja-JP" altLang="en-US" smtClean="0">
                <a:solidFill>
                  <a:prstClr val="black"/>
                </a:solidFill>
              </a:rPr>
              <a:pPr/>
              <a:t>1</a:t>
            </a:fld>
            <a:endParaRPr lang="ja-JP" altLang="en-US">
              <a:solidFill>
                <a:prstClr val="black"/>
              </a:solidFill>
            </a:endParaRPr>
          </a:p>
        </p:txBody>
      </p:sp>
    </p:spTree>
    <p:extLst>
      <p:ext uri="{BB962C8B-B14F-4D97-AF65-F5344CB8AC3E}">
        <p14:creationId xmlns:p14="http://schemas.microsoft.com/office/powerpoint/2010/main" val="2521215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DA74AC3-702E-492E-9A04-C3576010BA1E}" type="slidenum">
              <a:rPr kumimoji="1" lang="ja-JP" altLang="en-US" smtClean="0"/>
              <a:t>2</a:t>
            </a:fld>
            <a:endParaRPr kumimoji="1" lang="ja-JP" altLang="en-US"/>
          </a:p>
        </p:txBody>
      </p:sp>
    </p:spTree>
    <p:extLst>
      <p:ext uri="{BB962C8B-B14F-4D97-AF65-F5344CB8AC3E}">
        <p14:creationId xmlns:p14="http://schemas.microsoft.com/office/powerpoint/2010/main" val="2753902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DA74AC3-702E-492E-9A04-C3576010BA1E}" type="slidenum">
              <a:rPr kumimoji="1" lang="ja-JP" altLang="en-US" smtClean="0"/>
              <a:t>3</a:t>
            </a:fld>
            <a:endParaRPr kumimoji="1" lang="ja-JP" altLang="en-US"/>
          </a:p>
        </p:txBody>
      </p:sp>
    </p:spTree>
    <p:extLst>
      <p:ext uri="{BB962C8B-B14F-4D97-AF65-F5344CB8AC3E}">
        <p14:creationId xmlns:p14="http://schemas.microsoft.com/office/powerpoint/2010/main" val="2948370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2840568"/>
            <a:ext cx="5829300" cy="1960033"/>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4CBF1794-B6DC-477C-A25F-7B2C3F9AA504}" type="datetimeFigureOut">
              <a:rPr kumimoji="1" lang="ja-JP" altLang="en-US" smtClean="0"/>
              <a:t>2015/1/23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83E7AFE-C122-4500-B9DD-21F1E076BB22}" type="slidenum">
              <a:rPr kumimoji="1" lang="ja-JP" altLang="en-US" smtClean="0"/>
              <a:t>‹#›</a:t>
            </a:fld>
            <a:endParaRPr kumimoji="1" lang="ja-JP" altLang="en-US"/>
          </a:p>
        </p:txBody>
      </p:sp>
    </p:spTree>
    <p:extLst>
      <p:ext uri="{BB962C8B-B14F-4D97-AF65-F5344CB8AC3E}">
        <p14:creationId xmlns:p14="http://schemas.microsoft.com/office/powerpoint/2010/main" val="3972527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CBF1794-B6DC-477C-A25F-7B2C3F9AA504}" type="datetimeFigureOut">
              <a:rPr kumimoji="1" lang="ja-JP" altLang="en-US" smtClean="0"/>
              <a:t>2015/1/23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83E7AFE-C122-4500-B9DD-21F1E076BB22}" type="slidenum">
              <a:rPr kumimoji="1" lang="ja-JP" altLang="en-US" smtClean="0"/>
              <a:t>‹#›</a:t>
            </a:fld>
            <a:endParaRPr kumimoji="1" lang="ja-JP" altLang="en-US"/>
          </a:p>
        </p:txBody>
      </p:sp>
    </p:spTree>
    <p:extLst>
      <p:ext uri="{BB962C8B-B14F-4D97-AF65-F5344CB8AC3E}">
        <p14:creationId xmlns:p14="http://schemas.microsoft.com/office/powerpoint/2010/main" val="3841713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3729037" y="488951"/>
            <a:ext cx="1157288" cy="10401300"/>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257175" y="488951"/>
            <a:ext cx="3357563" cy="10401300"/>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CBF1794-B6DC-477C-A25F-7B2C3F9AA504}" type="datetimeFigureOut">
              <a:rPr kumimoji="1" lang="ja-JP" altLang="en-US" smtClean="0"/>
              <a:t>2015/1/23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83E7AFE-C122-4500-B9DD-21F1E076BB22}" type="slidenum">
              <a:rPr kumimoji="1" lang="ja-JP" altLang="en-US" smtClean="0"/>
              <a:t>‹#›</a:t>
            </a:fld>
            <a:endParaRPr kumimoji="1" lang="ja-JP" altLang="en-US"/>
          </a:p>
        </p:txBody>
      </p:sp>
    </p:spTree>
    <p:extLst>
      <p:ext uri="{BB962C8B-B14F-4D97-AF65-F5344CB8AC3E}">
        <p14:creationId xmlns:p14="http://schemas.microsoft.com/office/powerpoint/2010/main" val="2302560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CBF1794-B6DC-477C-A25F-7B2C3F9AA504}" type="datetimeFigureOut">
              <a:rPr kumimoji="1" lang="ja-JP" altLang="en-US" smtClean="0"/>
              <a:t>2015/1/23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83E7AFE-C122-4500-B9DD-21F1E076BB22}" type="slidenum">
              <a:rPr kumimoji="1" lang="ja-JP" altLang="en-US" smtClean="0"/>
              <a:t>‹#›</a:t>
            </a:fld>
            <a:endParaRPr kumimoji="1" lang="ja-JP" altLang="en-US"/>
          </a:p>
        </p:txBody>
      </p:sp>
    </p:spTree>
    <p:extLst>
      <p:ext uri="{BB962C8B-B14F-4D97-AF65-F5344CB8AC3E}">
        <p14:creationId xmlns:p14="http://schemas.microsoft.com/office/powerpoint/2010/main" val="2441786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5875867"/>
            <a:ext cx="5829300" cy="1816100"/>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4CBF1794-B6DC-477C-A25F-7B2C3F9AA504}" type="datetimeFigureOut">
              <a:rPr kumimoji="1" lang="ja-JP" altLang="en-US" smtClean="0"/>
              <a:t>2015/1/23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83E7AFE-C122-4500-B9DD-21F1E076BB22}" type="slidenum">
              <a:rPr kumimoji="1" lang="ja-JP" altLang="en-US" smtClean="0"/>
              <a:t>‹#›</a:t>
            </a:fld>
            <a:endParaRPr kumimoji="1" lang="ja-JP" altLang="en-US"/>
          </a:p>
        </p:txBody>
      </p:sp>
    </p:spTree>
    <p:extLst>
      <p:ext uri="{BB962C8B-B14F-4D97-AF65-F5344CB8AC3E}">
        <p14:creationId xmlns:p14="http://schemas.microsoft.com/office/powerpoint/2010/main" val="40081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4CBF1794-B6DC-477C-A25F-7B2C3F9AA504}" type="datetimeFigureOut">
              <a:rPr kumimoji="1" lang="ja-JP" altLang="en-US" smtClean="0"/>
              <a:t>2015/1/23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83E7AFE-C122-4500-B9DD-21F1E076BB22}" type="slidenum">
              <a:rPr kumimoji="1" lang="ja-JP" altLang="en-US" smtClean="0"/>
              <a:t>‹#›</a:t>
            </a:fld>
            <a:endParaRPr kumimoji="1" lang="ja-JP" altLang="en-US"/>
          </a:p>
        </p:txBody>
      </p:sp>
    </p:spTree>
    <p:extLst>
      <p:ext uri="{BB962C8B-B14F-4D97-AF65-F5344CB8AC3E}">
        <p14:creationId xmlns:p14="http://schemas.microsoft.com/office/powerpoint/2010/main" val="2765629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6184"/>
            <a:ext cx="6172200" cy="1524000"/>
          </a:xfrm>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4CBF1794-B6DC-477C-A25F-7B2C3F9AA504}" type="datetimeFigureOut">
              <a:rPr kumimoji="1" lang="ja-JP" altLang="en-US" smtClean="0"/>
              <a:t>2015/1/23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183E7AFE-C122-4500-B9DD-21F1E076BB22}" type="slidenum">
              <a:rPr kumimoji="1" lang="ja-JP" altLang="en-US" smtClean="0"/>
              <a:t>‹#›</a:t>
            </a:fld>
            <a:endParaRPr kumimoji="1" lang="ja-JP" altLang="en-US"/>
          </a:p>
        </p:txBody>
      </p:sp>
    </p:spTree>
    <p:extLst>
      <p:ext uri="{BB962C8B-B14F-4D97-AF65-F5344CB8AC3E}">
        <p14:creationId xmlns:p14="http://schemas.microsoft.com/office/powerpoint/2010/main" val="1254395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4CBF1794-B6DC-477C-A25F-7B2C3F9AA504}" type="datetimeFigureOut">
              <a:rPr kumimoji="1" lang="ja-JP" altLang="en-US" smtClean="0"/>
              <a:t>2015/1/23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183E7AFE-C122-4500-B9DD-21F1E076BB22}" type="slidenum">
              <a:rPr kumimoji="1" lang="ja-JP" altLang="en-US" smtClean="0"/>
              <a:t>‹#›</a:t>
            </a:fld>
            <a:endParaRPr kumimoji="1" lang="ja-JP" altLang="en-US"/>
          </a:p>
        </p:txBody>
      </p:sp>
    </p:spTree>
    <p:extLst>
      <p:ext uri="{BB962C8B-B14F-4D97-AF65-F5344CB8AC3E}">
        <p14:creationId xmlns:p14="http://schemas.microsoft.com/office/powerpoint/2010/main" val="3113714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CBF1794-B6DC-477C-A25F-7B2C3F9AA504}" type="datetimeFigureOut">
              <a:rPr kumimoji="1" lang="ja-JP" altLang="en-US" smtClean="0"/>
              <a:t>2015/1/23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183E7AFE-C122-4500-B9DD-21F1E076BB22}" type="slidenum">
              <a:rPr kumimoji="1" lang="ja-JP" altLang="en-US" smtClean="0"/>
              <a:t>‹#›</a:t>
            </a:fld>
            <a:endParaRPr kumimoji="1" lang="ja-JP" altLang="en-US"/>
          </a:p>
        </p:txBody>
      </p:sp>
    </p:spTree>
    <p:extLst>
      <p:ext uri="{BB962C8B-B14F-4D97-AF65-F5344CB8AC3E}">
        <p14:creationId xmlns:p14="http://schemas.microsoft.com/office/powerpoint/2010/main" val="3180897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4067"/>
            <a:ext cx="2256235" cy="154940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CBF1794-B6DC-477C-A25F-7B2C3F9AA504}" type="datetimeFigureOut">
              <a:rPr kumimoji="1" lang="ja-JP" altLang="en-US" smtClean="0"/>
              <a:t>2015/1/23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83E7AFE-C122-4500-B9DD-21F1E076BB22}" type="slidenum">
              <a:rPr kumimoji="1" lang="ja-JP" altLang="en-US" smtClean="0"/>
              <a:t>‹#›</a:t>
            </a:fld>
            <a:endParaRPr kumimoji="1" lang="ja-JP" altLang="en-US"/>
          </a:p>
        </p:txBody>
      </p:sp>
    </p:spTree>
    <p:extLst>
      <p:ext uri="{BB962C8B-B14F-4D97-AF65-F5344CB8AC3E}">
        <p14:creationId xmlns:p14="http://schemas.microsoft.com/office/powerpoint/2010/main" val="1497221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400800"/>
            <a:ext cx="4114800" cy="755651"/>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CBF1794-B6DC-477C-A25F-7B2C3F9AA504}" type="datetimeFigureOut">
              <a:rPr kumimoji="1" lang="ja-JP" altLang="en-US" smtClean="0"/>
              <a:t>2015/1/23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83E7AFE-C122-4500-B9DD-21F1E076BB22}" type="slidenum">
              <a:rPr kumimoji="1" lang="ja-JP" altLang="en-US" smtClean="0"/>
              <a:t>‹#›</a:t>
            </a:fld>
            <a:endParaRPr kumimoji="1" lang="ja-JP" altLang="en-US"/>
          </a:p>
        </p:txBody>
      </p:sp>
    </p:spTree>
    <p:extLst>
      <p:ext uri="{BB962C8B-B14F-4D97-AF65-F5344CB8AC3E}">
        <p14:creationId xmlns:p14="http://schemas.microsoft.com/office/powerpoint/2010/main" val="3961558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4CBF1794-B6DC-477C-A25F-7B2C3F9AA504}" type="datetimeFigureOut">
              <a:rPr kumimoji="1" lang="ja-JP" altLang="en-US" smtClean="0"/>
              <a:t>2015/1/23</a:t>
            </a:fld>
            <a:endParaRPr kumimoji="1" lang="ja-JP" altLang="en-US"/>
          </a:p>
        </p:txBody>
      </p:sp>
      <p:sp>
        <p:nvSpPr>
          <p:cNvPr id="5" name="フッター プレースホルダー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183E7AFE-C122-4500-B9DD-21F1E076BB22}" type="slidenum">
              <a:rPr kumimoji="1" lang="ja-JP" altLang="en-US" smtClean="0"/>
              <a:t>‹#›</a:t>
            </a:fld>
            <a:endParaRPr kumimoji="1" lang="ja-JP" altLang="en-US"/>
          </a:p>
        </p:txBody>
      </p:sp>
    </p:spTree>
    <p:extLst>
      <p:ext uri="{BB962C8B-B14F-4D97-AF65-F5344CB8AC3E}">
        <p14:creationId xmlns:p14="http://schemas.microsoft.com/office/powerpoint/2010/main" val="4372815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hyperlink" Target="https://www.facebook.com/NipponZaidan?fref=ts" TargetMode="External"/><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8.jpeg"/><Relationship Id="rId7"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13.jpeg"/><Relationship Id="rId4" Type="http://schemas.openxmlformats.org/officeDocument/2006/relationships/image" Target="../media/image2.png"/><Relationship Id="rId9" Type="http://schemas.openxmlformats.org/officeDocument/2006/relationships/image" Target="../media/image12.jpeg"/></Relationships>
</file>

<file path=ppt/slides/_rels/slide3.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jpeg"/></Relationships>
</file>

<file path=ppt/slides/_rels/slide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emf"/><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png"/></Relationships>
</file>

<file path=ppt/slides/_rels/slide5.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76215" y="4644008"/>
            <a:ext cx="2808312" cy="216024"/>
          </a:xfrm>
        </p:spPr>
        <p:txBody>
          <a:bodyPr>
            <a:noAutofit/>
          </a:bodyPr>
          <a:lstStyle/>
          <a:p>
            <a:r>
              <a:rPr lang="en-US" altLang="ja-JP" sz="800" dirty="0" smtClean="0"/>
              <a:t>【</a:t>
            </a:r>
            <a:r>
              <a:rPr lang="ja-JP" altLang="en-US" sz="800" dirty="0" smtClean="0"/>
              <a:t>写真は、地元小学生から</a:t>
            </a:r>
            <a:r>
              <a:rPr lang="en-US" altLang="ja-JP" sz="800" dirty="0" smtClean="0"/>
              <a:t>83</a:t>
            </a:r>
            <a:r>
              <a:rPr lang="ja-JP" altLang="en-US" sz="800" dirty="0" smtClean="0"/>
              <a:t>歳の最高齢の方への花束贈呈</a:t>
            </a:r>
            <a:r>
              <a:rPr lang="en-US" altLang="ja-JP" sz="800" dirty="0" smtClean="0"/>
              <a:t>】</a:t>
            </a:r>
            <a:endParaRPr lang="ja-JP" altLang="en-US" sz="800" dirty="0"/>
          </a:p>
        </p:txBody>
      </p:sp>
      <p:sp>
        <p:nvSpPr>
          <p:cNvPr id="3" name="コンテンツ プレースホルダー 2"/>
          <p:cNvSpPr>
            <a:spLocks noGrp="1"/>
          </p:cNvSpPr>
          <p:nvPr>
            <p:ph idx="1"/>
          </p:nvPr>
        </p:nvSpPr>
        <p:spPr>
          <a:xfrm>
            <a:off x="3140968" y="2123728"/>
            <a:ext cx="3672408" cy="2880320"/>
          </a:xfrm>
        </p:spPr>
        <p:txBody>
          <a:bodyPr>
            <a:normAutofit fontScale="92500"/>
          </a:bodyPr>
          <a:lstStyle/>
          <a:p>
            <a:pPr marL="0" indent="0">
              <a:buNone/>
            </a:pPr>
            <a:endParaRPr lang="ja-JP" altLang="en-US" sz="900" b="1" dirty="0" smtClean="0"/>
          </a:p>
          <a:p>
            <a:pPr marL="0" indent="0">
              <a:buNone/>
            </a:pPr>
            <a:r>
              <a:rPr lang="ja-JP" altLang="en-US" sz="1000" dirty="0" smtClean="0"/>
              <a:t>こんにちは、日本財団：公益ﾁｰﾑの渡邉です。</a:t>
            </a:r>
          </a:p>
          <a:p>
            <a:pPr marL="0" indent="0">
              <a:buNone/>
            </a:pPr>
            <a:r>
              <a:rPr lang="ja-JP" altLang="en-US" sz="1000" dirty="0" smtClean="0"/>
              <a:t>先日</a:t>
            </a:r>
            <a:r>
              <a:rPr lang="en-US" altLang="ja-JP" sz="1000" dirty="0" smtClean="0"/>
              <a:t>8</a:t>
            </a:r>
            <a:r>
              <a:rPr lang="ja-JP" altLang="en-US" sz="1000" dirty="0" smtClean="0"/>
              <a:t>月</a:t>
            </a:r>
            <a:r>
              <a:rPr lang="en-US" altLang="ja-JP" sz="1000" dirty="0" smtClean="0"/>
              <a:t>2</a:t>
            </a:r>
            <a:r>
              <a:rPr lang="ja-JP" altLang="en-US" sz="1000" dirty="0" smtClean="0"/>
              <a:t>日</a:t>
            </a:r>
            <a:r>
              <a:rPr lang="en-US" altLang="ja-JP" sz="1000" dirty="0" smtClean="0"/>
              <a:t>(</a:t>
            </a:r>
            <a:r>
              <a:rPr lang="ja-JP" altLang="en-US" sz="1000" dirty="0" smtClean="0"/>
              <a:t>土</a:t>
            </a:r>
            <a:r>
              <a:rPr lang="en-US" altLang="ja-JP" sz="1000" dirty="0" smtClean="0"/>
              <a:t>)</a:t>
            </a:r>
            <a:r>
              <a:rPr lang="ja-JP" altLang="en-US" sz="1000" dirty="0" err="1" smtClean="0"/>
              <a:t>、</a:t>
            </a:r>
            <a:r>
              <a:rPr lang="ja-JP" altLang="en-US" sz="1000" dirty="0" smtClean="0"/>
              <a:t>町田市金森中央町内会で行われた</a:t>
            </a:r>
          </a:p>
          <a:p>
            <a:pPr marL="0" indent="0">
              <a:buNone/>
            </a:pPr>
            <a:r>
              <a:rPr lang="en-US" altLang="ja-JP" sz="1000" dirty="0" smtClean="0"/>
              <a:t>｢</a:t>
            </a:r>
            <a:r>
              <a:rPr lang="ja-JP" altLang="en-US" sz="1000" dirty="0" smtClean="0"/>
              <a:t>青ﾊﾟﾄ</a:t>
            </a:r>
            <a:r>
              <a:rPr lang="en-US" altLang="ja-JP" sz="1000" dirty="0" smtClean="0"/>
              <a:t>｣</a:t>
            </a:r>
            <a:r>
              <a:rPr lang="ja-JP" altLang="en-US" sz="1000" dirty="0" smtClean="0"/>
              <a:t>出発式に参加してきました。</a:t>
            </a:r>
          </a:p>
          <a:p>
            <a:pPr marL="0" indent="0">
              <a:buNone/>
            </a:pPr>
            <a:r>
              <a:rPr lang="ja-JP" altLang="en-US" sz="1000" dirty="0"/>
              <a:t>出発式に</a:t>
            </a:r>
            <a:r>
              <a:rPr lang="ja-JP" altLang="en-US" sz="1000" dirty="0" smtClean="0"/>
              <a:t>は、町田警察署の方や地元小学校の校長先生・副校長先生、市役所の方も参加されるなど、</a:t>
            </a:r>
            <a:r>
              <a:rPr lang="en-US" altLang="ja-JP" sz="1000" dirty="0" smtClean="0"/>
              <a:t>100</a:t>
            </a:r>
            <a:r>
              <a:rPr lang="ja-JP" altLang="en-US" sz="1000" dirty="0" smtClean="0"/>
              <a:t>名以上の方々が集まり盛大な式になりました。</a:t>
            </a:r>
            <a:endParaRPr lang="ja-JP" altLang="en-US" sz="1000" dirty="0"/>
          </a:p>
          <a:p>
            <a:pPr marL="0" indent="0">
              <a:buNone/>
            </a:pPr>
            <a:r>
              <a:rPr lang="ja-JP" altLang="en-US" sz="1000" dirty="0" smtClean="0"/>
              <a:t>この日は、出発式の後に盆踊りも予定されていて、地域の子供達も集まりました。　子供</a:t>
            </a:r>
            <a:r>
              <a:rPr lang="ja-JP" altLang="en-US" sz="1000" dirty="0"/>
              <a:t>達</a:t>
            </a:r>
            <a:r>
              <a:rPr lang="ja-JP" altLang="en-US" sz="1000" dirty="0" smtClean="0"/>
              <a:t>は、ﾊﾟﾄｶｰの様な</a:t>
            </a:r>
            <a:r>
              <a:rPr lang="en-US" altLang="ja-JP" sz="1000" dirty="0" smtClean="0"/>
              <a:t>｢</a:t>
            </a:r>
            <a:r>
              <a:rPr lang="ja-JP" altLang="en-US" sz="1000" dirty="0" smtClean="0"/>
              <a:t>青ﾊﾟﾄ</a:t>
            </a:r>
            <a:r>
              <a:rPr lang="en-US" altLang="ja-JP" sz="1000" dirty="0" smtClean="0"/>
              <a:t>｣</a:t>
            </a:r>
            <a:r>
              <a:rPr lang="ja-JP" altLang="en-US" sz="1000" dirty="0" smtClean="0"/>
              <a:t>車に興味津々。熱い視線を送ってました。　子供達の視線・応援・感謝の言葉は、</a:t>
            </a:r>
            <a:r>
              <a:rPr lang="en-US" altLang="ja-JP" sz="1000" dirty="0" smtClean="0"/>
              <a:t>｢</a:t>
            </a:r>
            <a:r>
              <a:rPr lang="ja-JP" altLang="en-US" sz="1000" dirty="0" smtClean="0"/>
              <a:t>青ﾊﾟﾄ</a:t>
            </a:r>
            <a:r>
              <a:rPr lang="en-US" altLang="ja-JP" sz="1000" dirty="0" smtClean="0"/>
              <a:t>｣</a:t>
            </a:r>
            <a:r>
              <a:rPr lang="ja-JP" altLang="en-US" sz="1000" dirty="0" smtClean="0"/>
              <a:t>活動する隊員さんのｴﾈﾙｷﾞｰになります。</a:t>
            </a:r>
          </a:p>
          <a:p>
            <a:pPr marL="0" indent="0">
              <a:buNone/>
            </a:pPr>
            <a:r>
              <a:rPr lang="en-US" altLang="ja-JP" sz="1000" dirty="0"/>
              <a:t>｢</a:t>
            </a:r>
            <a:r>
              <a:rPr lang="ja-JP" altLang="en-US" sz="1000" dirty="0"/>
              <a:t>青ﾊﾟﾄ</a:t>
            </a:r>
            <a:r>
              <a:rPr lang="en-US" altLang="ja-JP" sz="1000" dirty="0" smtClean="0"/>
              <a:t>｣</a:t>
            </a:r>
            <a:r>
              <a:rPr lang="ja-JP" altLang="en-US" sz="1000" dirty="0" smtClean="0"/>
              <a:t>を見たら、手を振ったり、挨拶したり、感謝の気持ちを伝えたりしてほしいと思っています。</a:t>
            </a:r>
          </a:p>
          <a:p>
            <a:pPr marL="0" indent="0">
              <a:buNone/>
            </a:pPr>
            <a:r>
              <a:rPr lang="ja-JP" altLang="en-US" sz="1000" dirty="0" smtClean="0"/>
              <a:t>日本</a:t>
            </a:r>
            <a:r>
              <a:rPr lang="ja-JP" altLang="en-US" sz="1000" dirty="0"/>
              <a:t>財団</a:t>
            </a:r>
            <a:r>
              <a:rPr lang="ja-JP" altLang="en-US" sz="1000" dirty="0" smtClean="0"/>
              <a:t>の</a:t>
            </a:r>
            <a:r>
              <a:rPr lang="en-US" altLang="ja-JP" sz="1000" dirty="0" smtClean="0"/>
              <a:t>｢</a:t>
            </a:r>
            <a:r>
              <a:rPr lang="ja-JP" altLang="en-US" sz="1000" dirty="0" smtClean="0"/>
              <a:t>青ﾊﾟﾄ</a:t>
            </a:r>
            <a:r>
              <a:rPr lang="en-US" altLang="ja-JP" sz="1000" dirty="0" smtClean="0"/>
              <a:t>｣</a:t>
            </a:r>
            <a:r>
              <a:rPr lang="ja-JP" altLang="en-US" sz="1000" dirty="0" smtClean="0"/>
              <a:t>配備事業は、</a:t>
            </a:r>
            <a:r>
              <a:rPr lang="en-US" altLang="ja-JP" sz="1000" dirty="0" smtClean="0"/>
              <a:t>｢</a:t>
            </a:r>
            <a:r>
              <a:rPr lang="ja-JP" altLang="en-US" sz="1000" dirty="0" smtClean="0"/>
              <a:t>青ﾊﾟﾄ</a:t>
            </a:r>
            <a:r>
              <a:rPr lang="en-US" altLang="ja-JP" sz="1000" dirty="0" smtClean="0"/>
              <a:t>｣</a:t>
            </a:r>
            <a:r>
              <a:rPr lang="ja-JP" altLang="en-US" sz="1000" dirty="0" smtClean="0"/>
              <a:t>活動を通して、地域の輪を広げることを目的として行われています。</a:t>
            </a:r>
          </a:p>
          <a:p>
            <a:pPr marL="0" indent="0">
              <a:buNone/>
            </a:pPr>
            <a:r>
              <a:rPr lang="ja-JP" altLang="en-US" sz="1000" dirty="0" smtClean="0"/>
              <a:t>今回、金森中央町内会に配備された</a:t>
            </a:r>
            <a:r>
              <a:rPr lang="en-US" altLang="ja-JP" sz="1000" dirty="0" smtClean="0"/>
              <a:t>｢</a:t>
            </a:r>
            <a:r>
              <a:rPr lang="ja-JP" altLang="en-US" sz="1000" dirty="0" smtClean="0"/>
              <a:t>青ﾊﾟﾄ</a:t>
            </a:r>
            <a:r>
              <a:rPr lang="en-US" altLang="ja-JP" sz="1000" dirty="0" smtClean="0"/>
              <a:t>｣</a:t>
            </a:r>
            <a:r>
              <a:rPr lang="ja-JP" altLang="en-US" sz="1000" dirty="0" smtClean="0"/>
              <a:t>は、全国でも初めて車椅子の方も乗車出来る</a:t>
            </a:r>
            <a:r>
              <a:rPr lang="en-US" altLang="ja-JP" sz="1000" dirty="0" smtClean="0"/>
              <a:t>｢</a:t>
            </a:r>
            <a:r>
              <a:rPr lang="ja-JP" altLang="en-US" sz="1000" dirty="0" smtClean="0"/>
              <a:t>青ﾊﾟﾄ</a:t>
            </a:r>
            <a:r>
              <a:rPr lang="en-US" altLang="ja-JP" sz="1000" dirty="0" smtClean="0"/>
              <a:t>｣</a:t>
            </a:r>
            <a:r>
              <a:rPr lang="ja-JP" altLang="en-US" sz="1000" dirty="0" smtClean="0"/>
              <a:t>車です。　この</a:t>
            </a:r>
            <a:r>
              <a:rPr lang="en-US" altLang="ja-JP" sz="1000" dirty="0" smtClean="0"/>
              <a:t>｢</a:t>
            </a:r>
            <a:r>
              <a:rPr lang="ja-JP" altLang="en-US" sz="1000" dirty="0" smtClean="0"/>
              <a:t>青ﾊﾟﾄ</a:t>
            </a:r>
            <a:r>
              <a:rPr lang="en-US" altLang="ja-JP" sz="1000" dirty="0" smtClean="0"/>
              <a:t>｣</a:t>
            </a:r>
            <a:r>
              <a:rPr lang="ja-JP" altLang="en-US" sz="1000" dirty="0" smtClean="0"/>
              <a:t>車が地域の皆様に愛され、地域のつながりをさらに強いものにしてくれることを願ってます。</a:t>
            </a:r>
            <a:endParaRPr lang="ja-JP" altLang="en-US" sz="1000" dirty="0"/>
          </a:p>
        </p:txBody>
      </p:sp>
      <p:pic>
        <p:nvPicPr>
          <p:cNvPr id="1026" name="Picture 2" descr="D:\250530大貫ｕｓｂｺﾋﾟｰ\26年度事業\Oお知らせ広報\花束贈呈デジカメ.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656" y="2606240"/>
            <a:ext cx="2695430" cy="2016224"/>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332656" y="2178260"/>
            <a:ext cx="2808312" cy="369332"/>
          </a:xfrm>
          <a:prstGeom prst="rect">
            <a:avLst/>
          </a:prstGeom>
          <a:noFill/>
        </p:spPr>
        <p:txBody>
          <a:bodyPr wrap="square" rtlCol="0">
            <a:spAutoFit/>
          </a:bodyPr>
          <a:lstStyle/>
          <a:p>
            <a:r>
              <a:rPr lang="ja-JP" altLang="en-US" sz="900" b="1" dirty="0"/>
              <a:t>＜ﾌｪｲｽﾌﾞｯｸ</a:t>
            </a:r>
            <a:r>
              <a:rPr lang="en-US" altLang="ja-JP" sz="900" b="1" dirty="0"/>
              <a:t>/</a:t>
            </a:r>
            <a:r>
              <a:rPr lang="ja-JP" altLang="en-US" sz="900" b="1" dirty="0"/>
              <a:t>日本財団の掲載記事の</a:t>
            </a:r>
            <a:r>
              <a:rPr lang="en-US" altLang="ja-JP" sz="900" b="1" dirty="0"/>
              <a:t>copy</a:t>
            </a:r>
            <a:r>
              <a:rPr lang="ja-JP" altLang="en-US" sz="900" b="1" dirty="0"/>
              <a:t>です。</a:t>
            </a:r>
            <a:r>
              <a:rPr lang="en-US" altLang="ja-JP" sz="900" b="1" u="sng" dirty="0">
                <a:hlinkClick r:id="rId4"/>
              </a:rPr>
              <a:t>https://www.facebook.com/NipponZaidan?fref=ts</a:t>
            </a:r>
            <a:r>
              <a:rPr lang="ja-JP" altLang="en-US" sz="900" b="1" dirty="0"/>
              <a:t>＞</a:t>
            </a:r>
            <a:r>
              <a:rPr lang="en-US" altLang="ja-JP" sz="900" b="1" dirty="0"/>
              <a:t> </a:t>
            </a:r>
            <a:endParaRPr lang="ja-JP" altLang="en-US" sz="900" b="1" dirty="0"/>
          </a:p>
        </p:txBody>
      </p:sp>
      <p:sp>
        <p:nvSpPr>
          <p:cNvPr id="8" name="テキスト ボックス 7"/>
          <p:cNvSpPr txBox="1"/>
          <p:nvPr/>
        </p:nvSpPr>
        <p:spPr>
          <a:xfrm>
            <a:off x="635065" y="5530975"/>
            <a:ext cx="2505903" cy="246221"/>
          </a:xfrm>
          <a:prstGeom prst="rect">
            <a:avLst/>
          </a:prstGeom>
          <a:noFill/>
        </p:spPr>
        <p:txBody>
          <a:bodyPr wrap="square" rtlCol="0">
            <a:spAutoFit/>
          </a:bodyPr>
          <a:lstStyle/>
          <a:p>
            <a:r>
              <a:rPr kumimoji="1" lang="ja-JP" altLang="en-US" sz="1000" dirty="0" smtClean="0"/>
              <a:t>＜武相新聞</a:t>
            </a:r>
            <a:r>
              <a:rPr kumimoji="1" lang="en-US" altLang="ja-JP" sz="1000" dirty="0" smtClean="0"/>
              <a:t>26/8/23(</a:t>
            </a:r>
            <a:r>
              <a:rPr kumimoji="1" lang="ja-JP" altLang="en-US" sz="1000" dirty="0" smtClean="0"/>
              <a:t>土</a:t>
            </a:r>
            <a:r>
              <a:rPr kumimoji="1" lang="en-US" altLang="ja-JP" sz="1000" dirty="0" smtClean="0"/>
              <a:t>)</a:t>
            </a:r>
            <a:r>
              <a:rPr kumimoji="1" lang="ja-JP" altLang="en-US" sz="1000" dirty="0" smtClean="0"/>
              <a:t>記事より転載＞</a:t>
            </a:r>
            <a:endParaRPr kumimoji="1" lang="ja-JP" altLang="en-US" sz="1000" dirty="0"/>
          </a:p>
        </p:txBody>
      </p:sp>
      <p:sp>
        <p:nvSpPr>
          <p:cNvPr id="12" name="テキスト ボックス 11"/>
          <p:cNvSpPr txBox="1"/>
          <p:nvPr/>
        </p:nvSpPr>
        <p:spPr>
          <a:xfrm>
            <a:off x="389504" y="5214362"/>
            <a:ext cx="3672408" cy="369332"/>
          </a:xfrm>
          <a:prstGeom prst="rect">
            <a:avLst/>
          </a:prstGeom>
          <a:noFill/>
        </p:spPr>
        <p:txBody>
          <a:bodyPr wrap="square" rtlCol="0">
            <a:spAutoFit/>
          </a:bodyPr>
          <a:lstStyle/>
          <a:p>
            <a:r>
              <a:rPr kumimoji="1" lang="ja-JP" altLang="en-US" dirty="0" smtClean="0"/>
              <a:t>金森で“青ﾊﾟﾄ”出発　</a:t>
            </a:r>
            <a:r>
              <a:rPr kumimoji="1" lang="ja-JP" altLang="en-US" sz="1200" b="1" dirty="0" smtClean="0"/>
              <a:t>全国初「車椅子も</a:t>
            </a:r>
            <a:r>
              <a:rPr kumimoji="1" lang="en-US" altLang="ja-JP" sz="1200" b="1" dirty="0" smtClean="0"/>
              <a:t>OK</a:t>
            </a:r>
            <a:r>
              <a:rPr kumimoji="1" lang="ja-JP" altLang="en-US" sz="1200" b="1" dirty="0" smtClean="0"/>
              <a:t>」</a:t>
            </a:r>
            <a:endParaRPr kumimoji="1" lang="ja-JP" altLang="en-US" sz="1200" b="1" dirty="0"/>
          </a:p>
        </p:txBody>
      </p:sp>
      <p:sp>
        <p:nvSpPr>
          <p:cNvPr id="13" name="テキスト ボックス 12"/>
          <p:cNvSpPr txBox="1"/>
          <p:nvPr/>
        </p:nvSpPr>
        <p:spPr>
          <a:xfrm>
            <a:off x="364623" y="5721747"/>
            <a:ext cx="2998008" cy="3677930"/>
          </a:xfrm>
          <a:prstGeom prst="rect">
            <a:avLst/>
          </a:prstGeom>
          <a:noFill/>
        </p:spPr>
        <p:txBody>
          <a:bodyPr wrap="square" rtlCol="0">
            <a:spAutoFit/>
          </a:bodyPr>
          <a:lstStyle/>
          <a:p>
            <a:r>
              <a:rPr kumimoji="1" lang="ja-JP" altLang="en-US" sz="900" dirty="0" smtClean="0"/>
              <a:t>町田市金森中央町内会</a:t>
            </a:r>
            <a:r>
              <a:rPr kumimoji="1" lang="en-US" altLang="ja-JP" sz="900" dirty="0" smtClean="0"/>
              <a:t>(</a:t>
            </a:r>
            <a:r>
              <a:rPr kumimoji="1" lang="ja-JP" altLang="en-US" sz="900" dirty="0" smtClean="0"/>
              <a:t>戸塚雅夫会長、</a:t>
            </a:r>
            <a:r>
              <a:rPr kumimoji="1" lang="en-US" altLang="ja-JP" sz="900" dirty="0" smtClean="0"/>
              <a:t>1,600</a:t>
            </a:r>
            <a:r>
              <a:rPr kumimoji="1" lang="ja-JP" altLang="en-US" sz="900" dirty="0" smtClean="0"/>
              <a:t>世帯</a:t>
            </a:r>
            <a:r>
              <a:rPr kumimoji="1" lang="en-US" altLang="ja-JP" sz="900" dirty="0" smtClean="0"/>
              <a:t>)</a:t>
            </a:r>
            <a:r>
              <a:rPr kumimoji="1" lang="ja-JP" altLang="en-US" sz="900" dirty="0" smtClean="0"/>
              <a:t>は２日、公益財団法人日本財団から寄贈された、全国初の車いす利用者も乗車できる青色回転灯装備車</a:t>
            </a:r>
            <a:r>
              <a:rPr kumimoji="1" lang="en-US" altLang="ja-JP" sz="900" dirty="0" smtClean="0"/>
              <a:t>(</a:t>
            </a:r>
            <a:r>
              <a:rPr kumimoji="1" lang="ja-JP" altLang="en-US" sz="900" dirty="0" smtClean="0"/>
              <a:t>通称＝青ﾊﾟﾄ</a:t>
            </a:r>
            <a:r>
              <a:rPr kumimoji="1" lang="en-US" altLang="ja-JP" sz="900" dirty="0" smtClean="0"/>
              <a:t>)</a:t>
            </a:r>
            <a:r>
              <a:rPr kumimoji="1" lang="ja-JP" altLang="en-US" sz="900" dirty="0" smtClean="0"/>
              <a:t>の出発式を金森中央会館前で行い、さっそく同日から防犯ﾊﾟﾄﾛｰﾙに活用している。</a:t>
            </a:r>
          </a:p>
          <a:p>
            <a:r>
              <a:rPr lang="ja-JP" altLang="en-US" sz="900" dirty="0"/>
              <a:t>　</a:t>
            </a:r>
            <a:r>
              <a:rPr lang="ja-JP" altLang="en-US" sz="900" dirty="0" smtClean="0"/>
              <a:t>同町内会では、「安全・安心に暮らせる街づくり」を目標に、防犯・防災活動などを展開しており、昨秋からは夜間の徒歩ﾊﾟﾄﾛｰﾙに加え、日中に役員のﾏｲｶｰを利用した青ﾊﾟﾄ見回りも始めた。</a:t>
            </a:r>
          </a:p>
          <a:p>
            <a:r>
              <a:rPr kumimoji="1" lang="ja-JP" altLang="en-US" sz="900" dirty="0"/>
              <a:t>　</a:t>
            </a:r>
            <a:r>
              <a:rPr kumimoji="1" lang="ja-JP" altLang="en-US" sz="900" dirty="0" smtClean="0"/>
              <a:t>町田警察署の講習を受けた会員ら約５０人でﾊﾟﾄﾛｰﾙ隊を結成しているが、個人車輌では限界があったため、専用車両の購入を計画、地域支援活動に力を入れている日本財団に助成を申し込んだところ快諾された。市内での青ﾊﾟﾄ導入は１１団体１７台で、専用車両は５台目。</a:t>
            </a:r>
          </a:p>
          <a:p>
            <a:r>
              <a:rPr lang="ja-JP" altLang="en-US" sz="900" dirty="0"/>
              <a:t>　</a:t>
            </a:r>
            <a:r>
              <a:rPr lang="ja-JP" altLang="en-US" sz="900" dirty="0" smtClean="0"/>
              <a:t>出発式は同町内会の夏祭りに合わせて行われ、会員と祭りに来ていた子どもたちを始め、地元の宇田陽一南四小校長、吉山郁代南三小副校長、町田署や市関係者など約１００人が見守るなか行われた。</a:t>
            </a:r>
          </a:p>
          <a:p>
            <a:r>
              <a:rPr kumimoji="1" lang="ja-JP" altLang="en-US" sz="900" dirty="0"/>
              <a:t>　</a:t>
            </a:r>
            <a:r>
              <a:rPr kumimoji="1" lang="ja-JP" altLang="en-US" sz="900" dirty="0" smtClean="0"/>
              <a:t>戸塚会長が「子どもや女性に対する、いたずらや、連れ去りなどの犯罪が多発しているので、被害が起こらない様活用していく」と決意を述べ、新学期から子どもたちの下校に合わせたﾊﾟﾄﾛｰﾙも開始する事を報告し、日本財団公益・ﾎﾞﾗﾝﾃｨｱ支援ｸﾞﾙｰﾌﾟの渡邉民雄さんからｺﾞｰﾙﾄﾞｷｰが贈呈された。</a:t>
            </a:r>
          </a:p>
          <a:p>
            <a:r>
              <a:rPr lang="ja-JP" altLang="en-US" sz="800" b="1" dirty="0"/>
              <a:t>　</a:t>
            </a:r>
            <a:endParaRPr kumimoji="1" lang="ja-JP" altLang="en-US" sz="800" b="1" dirty="0" smtClean="0"/>
          </a:p>
          <a:p>
            <a:endParaRPr kumimoji="1" lang="ja-JP" altLang="en-US" sz="900" b="1" dirty="0"/>
          </a:p>
        </p:txBody>
      </p:sp>
      <p:sp>
        <p:nvSpPr>
          <p:cNvPr id="14" name="テキスト ボックス 13"/>
          <p:cNvSpPr txBox="1"/>
          <p:nvPr/>
        </p:nvSpPr>
        <p:spPr>
          <a:xfrm>
            <a:off x="3521370" y="6084168"/>
            <a:ext cx="3030756" cy="784830"/>
          </a:xfrm>
          <a:prstGeom prst="rect">
            <a:avLst/>
          </a:prstGeom>
          <a:noFill/>
        </p:spPr>
        <p:txBody>
          <a:bodyPr wrap="square" rtlCol="0">
            <a:spAutoFit/>
          </a:bodyPr>
          <a:lstStyle/>
          <a:p>
            <a:r>
              <a:rPr kumimoji="1" lang="ja-JP" altLang="en-US" sz="800" dirty="0" smtClean="0"/>
              <a:t>　</a:t>
            </a:r>
            <a:r>
              <a:rPr kumimoji="1" lang="ja-JP" altLang="en-US" sz="900" dirty="0" smtClean="0"/>
              <a:t>同町内会では、「青ﾊﾟﾄ活動は、地域の目がしっかり光っているという犯罪抑止につなげることが大切。車いすの方にも協力していただけることで巡回強化にもつながる」とし、「地域の輪と和を広げていきたいので、友人づくりや社会貢献したい方など、気軽に声をかけてほしい」と話している。</a:t>
            </a:r>
            <a:endParaRPr kumimoji="1" lang="ja-JP" altLang="en-US" sz="900" dirty="0"/>
          </a:p>
        </p:txBody>
      </p:sp>
      <p:sp>
        <p:nvSpPr>
          <p:cNvPr id="15" name="テキスト ボックス 14"/>
          <p:cNvSpPr txBox="1"/>
          <p:nvPr/>
        </p:nvSpPr>
        <p:spPr>
          <a:xfrm>
            <a:off x="3624621" y="8928556"/>
            <a:ext cx="2736304" cy="230832"/>
          </a:xfrm>
          <a:prstGeom prst="rect">
            <a:avLst/>
          </a:prstGeom>
          <a:noFill/>
        </p:spPr>
        <p:txBody>
          <a:bodyPr wrap="square" rtlCol="0">
            <a:spAutoFit/>
          </a:bodyPr>
          <a:lstStyle/>
          <a:p>
            <a:r>
              <a:rPr kumimoji="1" lang="ja-JP" altLang="en-US" sz="900" dirty="0" smtClean="0"/>
              <a:t>寄贈された青ﾊﾟﾄの出発を喜ぶ関係者ら</a:t>
            </a:r>
            <a:endParaRPr kumimoji="1" lang="ja-JP" altLang="en-US" sz="900" dirty="0"/>
          </a:p>
        </p:txBody>
      </p:sp>
      <p:pic>
        <p:nvPicPr>
          <p:cNvPr id="1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89710" y="5005418"/>
            <a:ext cx="1041819" cy="988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図 18" descr="http://ord.yahoo.co.jp/o/image/SIG=12q72s09v/EXP=1391283121;_ylc=X3IDMgRmc3QDMARpZHgDMARvaWQDQU5kOUdjUlc0WEp3MWF0OWh6WWFpN0tYaUtUV1pFR2dOanJQcGxhcmtmVnB6VnA1cUlxVjlKT3hmSDhOS2ZZBHADNlppeTU0cXY0NE9SNDRPSTQ0T3Q0NE84NDRPcklPT0NwT09EcWVPQ3VlT0RpQS0tBHBvcwMxMARzZWMDc2h3BHNsawNyaQ--/**http%3a/city.yatomi.aichi.jp/bosai-anzen/koubandayori01/jisyubouha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43576" y="5068021"/>
            <a:ext cx="884499" cy="925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4098" y="179512"/>
            <a:ext cx="6317269" cy="1815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03627" y="1581352"/>
            <a:ext cx="731837"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45028" y="1515626"/>
            <a:ext cx="877887" cy="1090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596197" y="6868998"/>
            <a:ext cx="2897769" cy="20351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23293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61072" y="323527"/>
            <a:ext cx="6408288" cy="2448273"/>
          </a:xfrm>
        </p:spPr>
        <p:txBody>
          <a:bodyPr>
            <a:normAutofit fontScale="90000"/>
          </a:bodyPr>
          <a:lstStyle/>
          <a:p>
            <a:pPr algn="l"/>
            <a:r>
              <a:rPr kumimoji="1" lang="ja-JP" altLang="en-US" sz="2400" dirty="0" smtClean="0">
                <a:latin typeface="HGP創英ﾌﾟﾚｾﾞﾝｽEB" panose="02020800000000000000" pitchFamily="18" charset="-128"/>
                <a:ea typeface="HGP創英ﾌﾟﾚｾﾞﾝｽEB" panose="02020800000000000000" pitchFamily="18" charset="-128"/>
              </a:rPr>
              <a:t/>
            </a:r>
            <a:br>
              <a:rPr kumimoji="1" lang="ja-JP" altLang="en-US" sz="2400" dirty="0" smtClean="0">
                <a:latin typeface="HGP創英ﾌﾟﾚｾﾞﾝｽEB" panose="02020800000000000000" pitchFamily="18" charset="-128"/>
                <a:ea typeface="HGP創英ﾌﾟﾚｾﾞﾝｽEB" panose="02020800000000000000" pitchFamily="18" charset="-128"/>
              </a:rPr>
            </a:br>
            <a:r>
              <a:rPr lang="ja-JP" altLang="en-US" sz="2400" dirty="0">
                <a:latin typeface="HGP創英ﾌﾟﾚｾﾞﾝｽEB" panose="02020800000000000000" pitchFamily="18" charset="-128"/>
                <a:ea typeface="HGP創英ﾌﾟﾚｾﾞﾝｽEB" panose="02020800000000000000" pitchFamily="18" charset="-128"/>
              </a:rPr>
              <a:t/>
            </a:r>
            <a:br>
              <a:rPr lang="ja-JP" altLang="en-US" sz="2400" dirty="0">
                <a:latin typeface="HGP創英ﾌﾟﾚｾﾞﾝｽEB" panose="02020800000000000000" pitchFamily="18" charset="-128"/>
                <a:ea typeface="HGP創英ﾌﾟﾚｾﾞﾝｽEB" panose="02020800000000000000" pitchFamily="18" charset="-128"/>
              </a:rPr>
            </a:br>
            <a:r>
              <a:rPr lang="en-US" altLang="ja-JP" sz="2400" dirty="0" smtClean="0">
                <a:latin typeface="HGP創英ﾌﾟﾚｾﾞﾝｽEB" panose="02020800000000000000" pitchFamily="18" charset="-128"/>
                <a:ea typeface="HGP創英ﾌﾟﾚｾﾞﾝｽEB" panose="02020800000000000000" pitchFamily="18" charset="-128"/>
              </a:rPr>
              <a:t/>
            </a:r>
            <a:br>
              <a:rPr lang="en-US" altLang="ja-JP" sz="2400" dirty="0" smtClean="0">
                <a:latin typeface="HGP創英ﾌﾟﾚｾﾞﾝｽEB" panose="02020800000000000000" pitchFamily="18" charset="-128"/>
                <a:ea typeface="HGP創英ﾌﾟﾚｾﾞﾝｽEB" panose="02020800000000000000" pitchFamily="18" charset="-128"/>
              </a:rPr>
            </a:br>
            <a:r>
              <a:rPr lang="ja-JP" altLang="en-US" sz="1300" dirty="0" smtClean="0">
                <a:latin typeface="HGP創英ﾌﾟﾚｾﾞﾝｽEB" panose="02020800000000000000" pitchFamily="18" charset="-128"/>
                <a:ea typeface="HGP創英ﾌﾟﾚｾﾞﾝｽEB" panose="02020800000000000000" pitchFamily="18" charset="-128"/>
              </a:rPr>
              <a:t>「夜ﾊﾟﾄﾛｰﾙ」に加えて、「午後ﾊﾟﾄﾛｰﾙ」で</a:t>
            </a:r>
            <a:r>
              <a:rPr lang="en-US" altLang="ja-JP" sz="1300" dirty="0" smtClean="0">
                <a:latin typeface="HGP創英ﾌﾟﾚｾﾞﾝｽEB" panose="02020800000000000000" pitchFamily="18" charset="-128"/>
                <a:ea typeface="HGP創英ﾌﾟﾚｾﾞﾝｽEB" panose="02020800000000000000" pitchFamily="18" charset="-128"/>
              </a:rPr>
              <a:t>｢</a:t>
            </a:r>
            <a:r>
              <a:rPr lang="ja-JP" altLang="en-US" sz="1300" dirty="0" smtClean="0">
                <a:latin typeface="HGP創英ﾌﾟﾚｾﾞﾝｽEB" panose="02020800000000000000" pitchFamily="18" charset="-128"/>
                <a:ea typeface="HGP創英ﾌﾟﾚｾﾞﾝｽEB" panose="02020800000000000000" pitchFamily="18" charset="-128"/>
              </a:rPr>
              <a:t>青ﾊﾟﾄ</a:t>
            </a:r>
            <a:r>
              <a:rPr lang="en-US" altLang="ja-JP" sz="1300" dirty="0" smtClean="0">
                <a:latin typeface="HGP創英ﾌﾟﾚｾﾞﾝｽEB" panose="02020800000000000000" pitchFamily="18" charset="-128"/>
                <a:ea typeface="HGP創英ﾌﾟﾚｾﾞﾝｽEB" panose="02020800000000000000" pitchFamily="18" charset="-128"/>
              </a:rPr>
              <a:t>｣</a:t>
            </a:r>
            <a:r>
              <a:rPr lang="ja-JP" altLang="en-US" sz="1300" dirty="0" smtClean="0">
                <a:latin typeface="HGP創英ﾌﾟﾚｾﾞﾝｽEB" panose="02020800000000000000" pitchFamily="18" charset="-128"/>
                <a:ea typeface="HGP創英ﾌﾟﾚｾﾞﾝｽEB" panose="02020800000000000000" pitchFamily="18" charset="-128"/>
              </a:rPr>
              <a:t>が走る！</a:t>
            </a:r>
            <a:r>
              <a:rPr lang="en-US" altLang="ja-JP" sz="1300" dirty="0" smtClean="0">
                <a:latin typeface="HGP創英ﾌﾟﾚｾﾞﾝｽEB" panose="02020800000000000000" pitchFamily="18" charset="-128"/>
                <a:ea typeface="HGP創英ﾌﾟﾚｾﾞﾝｽEB" panose="02020800000000000000" pitchFamily="18" charset="-128"/>
              </a:rPr>
              <a:t/>
            </a:r>
            <a:br>
              <a:rPr lang="en-US" altLang="ja-JP" sz="1300" dirty="0" smtClean="0">
                <a:latin typeface="HGP創英ﾌﾟﾚｾﾞﾝｽEB" panose="02020800000000000000" pitchFamily="18" charset="-128"/>
                <a:ea typeface="HGP創英ﾌﾟﾚｾﾞﾝｽEB" panose="02020800000000000000" pitchFamily="18" charset="-128"/>
              </a:rPr>
            </a:br>
            <a:r>
              <a:rPr lang="ja-JP" altLang="en-US" sz="1300" dirty="0" smtClean="0">
                <a:solidFill>
                  <a:srgbClr val="FF0000"/>
                </a:solidFill>
                <a:latin typeface="HGP創英ﾌﾟﾚｾﾞﾝｽEB" panose="02020800000000000000" pitchFamily="18" charset="-128"/>
                <a:ea typeface="HGP創英ﾌﾟﾚｾﾞﾝｽEB" panose="02020800000000000000" pitchFamily="18" charset="-128"/>
              </a:rPr>
              <a:t>子供達や高齢者が「安心して暮らせる街」</a:t>
            </a:r>
            <a:r>
              <a:rPr lang="ja-JP" altLang="en-US" sz="1300" dirty="0" smtClean="0">
                <a:latin typeface="HGP創英ﾌﾟﾚｾﾞﾝｽEB" panose="02020800000000000000" pitchFamily="18" charset="-128"/>
                <a:ea typeface="HGP創英ﾌﾟﾚｾﾞﾝｽEB" panose="02020800000000000000" pitchFamily="18" charset="-128"/>
              </a:rPr>
              <a:t>を、</a:t>
            </a:r>
            <a:br>
              <a:rPr lang="ja-JP" altLang="en-US" sz="1300" dirty="0" smtClean="0">
                <a:latin typeface="HGP創英ﾌﾟﾚｾﾞﾝｽEB" panose="02020800000000000000" pitchFamily="18" charset="-128"/>
                <a:ea typeface="HGP創英ﾌﾟﾚｾﾞﾝｽEB" panose="02020800000000000000" pitchFamily="18" charset="-128"/>
              </a:rPr>
            </a:br>
            <a:r>
              <a:rPr lang="ja-JP" altLang="en-US" sz="1300" dirty="0" smtClean="0">
                <a:solidFill>
                  <a:srgbClr val="FF0000"/>
                </a:solidFill>
                <a:latin typeface="HGP創英ﾌﾟﾚｾﾞﾝｽEB" panose="02020800000000000000" pitchFamily="18" charset="-128"/>
                <a:ea typeface="HGP創英ﾌﾟﾚｾﾞﾝｽEB" panose="02020800000000000000" pitchFamily="18" charset="-128"/>
              </a:rPr>
              <a:t>空き巣・侵入犯　ｽﾄｯﾌﾟ</a:t>
            </a:r>
            <a:r>
              <a:rPr lang="ja-JP" altLang="en-US" sz="1300" dirty="0" err="1" smtClean="0">
                <a:solidFill>
                  <a:srgbClr val="FF0000"/>
                </a:solidFill>
                <a:latin typeface="HGP創英ﾌﾟﾚｾﾞﾝｽEB" panose="02020800000000000000" pitchFamily="18" charset="-128"/>
                <a:ea typeface="HGP創英ﾌﾟﾚｾﾞﾝｽEB" panose="02020800000000000000" pitchFamily="18" charset="-128"/>
              </a:rPr>
              <a:t>！、</a:t>
            </a:r>
            <a:r>
              <a:rPr lang="ja-JP" altLang="en-US" sz="1300" dirty="0" smtClean="0">
                <a:solidFill>
                  <a:srgbClr val="FF0000"/>
                </a:solidFill>
                <a:latin typeface="HGP創英ﾌﾟﾚｾﾞﾝｽEB" panose="02020800000000000000" pitchFamily="18" charset="-128"/>
                <a:ea typeface="HGP創英ﾌﾟﾚｾﾞﾝｽEB" panose="02020800000000000000" pitchFamily="18" charset="-128"/>
              </a:rPr>
              <a:t>ﾊﾟﾄﾛｰﾙは犯罪抑止力。</a:t>
            </a:r>
            <a:r>
              <a:rPr lang="ja-JP" altLang="en-US" sz="1300" dirty="0" smtClean="0">
                <a:latin typeface="HGP創英ﾌﾟﾚｾﾞﾝｽEB" panose="02020800000000000000" pitchFamily="18" charset="-128"/>
                <a:ea typeface="HGP創英ﾌﾟﾚｾﾞﾝｽEB" panose="02020800000000000000" pitchFamily="18" charset="-128"/>
              </a:rPr>
              <a:t/>
            </a:r>
            <a:br>
              <a:rPr lang="ja-JP" altLang="en-US" sz="1300" dirty="0" smtClean="0">
                <a:latin typeface="HGP創英ﾌﾟﾚｾﾞﾝｽEB" panose="02020800000000000000" pitchFamily="18" charset="-128"/>
                <a:ea typeface="HGP創英ﾌﾟﾚｾﾞﾝｽEB" panose="02020800000000000000" pitchFamily="18" charset="-128"/>
              </a:rPr>
            </a:br>
            <a:r>
              <a:rPr lang="en-US" altLang="ja-JP" sz="1300" dirty="0" smtClean="0">
                <a:latin typeface="HGP創英ﾌﾟﾚｾﾞﾝｽEB" panose="02020800000000000000" pitchFamily="18" charset="-128"/>
                <a:ea typeface="HGP創英ﾌﾟﾚｾﾞﾝｽEB" panose="02020800000000000000" pitchFamily="18" charset="-128"/>
              </a:rPr>
              <a:t>50</a:t>
            </a:r>
            <a:r>
              <a:rPr lang="ja-JP" altLang="en-US" sz="1300" dirty="0" smtClean="0">
                <a:latin typeface="HGP創英ﾌﾟﾚｾﾞﾝｽEB" panose="02020800000000000000" pitchFamily="18" charset="-128"/>
                <a:ea typeface="HGP創英ﾌﾟﾚｾﾞﾝｽEB" panose="02020800000000000000" pitchFamily="18" charset="-128"/>
              </a:rPr>
              <a:t>人のﾊﾟﾄﾛｰﾙ隊員が監視の目を光らせます。</a:t>
            </a:r>
            <a:br>
              <a:rPr lang="ja-JP" altLang="en-US" sz="1300" dirty="0" smtClean="0">
                <a:latin typeface="HGP創英ﾌﾟﾚｾﾞﾝｽEB" panose="02020800000000000000" pitchFamily="18" charset="-128"/>
                <a:ea typeface="HGP創英ﾌﾟﾚｾﾞﾝｽEB" panose="02020800000000000000" pitchFamily="18" charset="-128"/>
              </a:rPr>
            </a:br>
            <a:r>
              <a:rPr lang="en-US" altLang="ja-JP" sz="1200" dirty="0" smtClean="0">
                <a:latin typeface="HGP創英ﾌﾟﾚｾﾞﾝｽEB" panose="02020800000000000000" pitchFamily="18" charset="-128"/>
                <a:ea typeface="HGP創英ﾌﾟﾚｾﾞﾝｽEB" panose="02020800000000000000" pitchFamily="18" charset="-128"/>
              </a:rPr>
              <a:t>(</a:t>
            </a:r>
            <a:r>
              <a:rPr lang="ja-JP" altLang="en-US" sz="1200" dirty="0" smtClean="0">
                <a:latin typeface="HGP創英ﾌﾟﾚｾﾞﾝｽEB" panose="02020800000000000000" pitchFamily="18" charset="-128"/>
                <a:ea typeface="HGP創英ﾌﾟﾚｾﾞﾝｽEB" panose="02020800000000000000" pitchFamily="18" charset="-128"/>
              </a:rPr>
              <a:t>ﾊﾟﾄﾛｰﾙ隊員募集中でー</a:t>
            </a:r>
            <a:r>
              <a:rPr lang="ja-JP" altLang="en-US" sz="1200" dirty="0" err="1" smtClean="0">
                <a:latin typeface="HGP創英ﾌﾟﾚｾﾞﾝｽEB" panose="02020800000000000000" pitchFamily="18" charset="-128"/>
                <a:ea typeface="HGP創英ﾌﾟﾚｾﾞﾝｽEB" panose="02020800000000000000" pitchFamily="18" charset="-128"/>
              </a:rPr>
              <a:t>す！。</a:t>
            </a:r>
            <a:r>
              <a:rPr lang="en-US" altLang="ja-JP" sz="1200" dirty="0" smtClean="0">
                <a:latin typeface="HGP創英ﾌﾟﾚｾﾞﾝｽEB" panose="02020800000000000000" pitchFamily="18" charset="-128"/>
                <a:ea typeface="HGP創英ﾌﾟﾚｾﾞﾝｽEB" panose="02020800000000000000" pitchFamily="18" charset="-128"/>
              </a:rPr>
              <a:t>)</a:t>
            </a:r>
            <a:r>
              <a:rPr lang="ja-JP" altLang="en-US" sz="1200" dirty="0" smtClean="0">
                <a:latin typeface="HGP創英ﾌﾟﾚｾﾞﾝｽEB" panose="02020800000000000000" pitchFamily="18" charset="-128"/>
                <a:ea typeface="HGP創英ﾌﾟﾚｾﾞﾝｽEB" panose="02020800000000000000" pitchFamily="18" charset="-128"/>
              </a:rPr>
              <a:t/>
            </a:r>
            <a:br>
              <a:rPr lang="ja-JP" altLang="en-US" sz="1200" dirty="0" smtClean="0">
                <a:latin typeface="HGP創英ﾌﾟﾚｾﾞﾝｽEB" panose="02020800000000000000" pitchFamily="18" charset="-128"/>
                <a:ea typeface="HGP創英ﾌﾟﾚｾﾞﾝｽEB" panose="02020800000000000000" pitchFamily="18" charset="-128"/>
              </a:rPr>
            </a:br>
            <a:r>
              <a:rPr lang="en-US" altLang="ja-JP" sz="1200" dirty="0" smtClean="0">
                <a:latin typeface="HGP創英ﾌﾟﾚｾﾞﾝｽEB" panose="02020800000000000000" pitchFamily="18" charset="-128"/>
                <a:ea typeface="HGP創英ﾌﾟﾚｾﾞﾝｽEB" panose="02020800000000000000" pitchFamily="18" charset="-128"/>
              </a:rPr>
              <a:t/>
            </a:r>
            <a:br>
              <a:rPr lang="en-US" altLang="ja-JP" sz="1200" dirty="0" smtClean="0">
                <a:latin typeface="HGP創英ﾌﾟﾚｾﾞﾝｽEB" panose="02020800000000000000" pitchFamily="18" charset="-128"/>
                <a:ea typeface="HGP創英ﾌﾟﾚｾﾞﾝｽEB" panose="02020800000000000000" pitchFamily="18" charset="-128"/>
              </a:rPr>
            </a:br>
            <a:r>
              <a:rPr lang="ja-JP" altLang="en-US" sz="1200" dirty="0" smtClean="0">
                <a:latin typeface="+mj-ea"/>
              </a:rPr>
              <a:t>日本財団様から金森中央町内会へ、ﾋﾟｶﾋﾟｶの</a:t>
            </a:r>
            <a:r>
              <a:rPr lang="en-US" altLang="ja-JP" sz="1200" dirty="0" smtClean="0">
                <a:latin typeface="+mj-ea"/>
              </a:rPr>
              <a:t>｢</a:t>
            </a:r>
            <a:r>
              <a:rPr lang="ja-JP" altLang="en-US" sz="1200" dirty="0" smtClean="0">
                <a:latin typeface="+mj-ea"/>
              </a:rPr>
              <a:t>青ﾊﾟﾄ</a:t>
            </a:r>
            <a:r>
              <a:rPr lang="en-US" altLang="ja-JP" sz="1200" dirty="0" smtClean="0">
                <a:latin typeface="+mj-ea"/>
              </a:rPr>
              <a:t>｣</a:t>
            </a:r>
            <a:r>
              <a:rPr lang="ja-JP" altLang="en-US" sz="1200" dirty="0" smtClean="0">
                <a:latin typeface="+mj-ea"/>
              </a:rPr>
              <a:t>が寄贈されました。</a:t>
            </a:r>
            <a:r>
              <a:rPr lang="en-US" altLang="ja-JP" sz="1300" dirty="0" smtClean="0">
                <a:latin typeface="HGP創英ﾌﾟﾚｾﾞﾝｽEB" panose="02020800000000000000" pitchFamily="18" charset="-128"/>
                <a:ea typeface="HGP創英ﾌﾟﾚｾﾞﾝｽEB" panose="02020800000000000000" pitchFamily="18" charset="-128"/>
              </a:rPr>
              <a:t/>
            </a:r>
            <a:br>
              <a:rPr lang="en-US" altLang="ja-JP" sz="1300" dirty="0" smtClean="0">
                <a:latin typeface="HGP創英ﾌﾟﾚｾﾞﾝｽEB" panose="02020800000000000000" pitchFamily="18" charset="-128"/>
                <a:ea typeface="HGP創英ﾌﾟﾚｾﾞﾝｽEB" panose="02020800000000000000" pitchFamily="18" charset="-128"/>
              </a:rPr>
            </a:br>
            <a:r>
              <a:rPr lang="en-US" altLang="ja-JP" sz="2400" dirty="0" smtClean="0">
                <a:latin typeface="HGP創英ﾌﾟﾚｾﾞﾝｽEB" panose="02020800000000000000" pitchFamily="18" charset="-128"/>
                <a:ea typeface="HGP創英ﾌﾟﾚｾﾞﾝｽEB" panose="02020800000000000000" pitchFamily="18" charset="-128"/>
              </a:rPr>
              <a:t>｢</a:t>
            </a:r>
            <a:r>
              <a:rPr lang="ja-JP" altLang="en-US" sz="2400" dirty="0" smtClean="0">
                <a:latin typeface="HGP創英ﾌﾟﾚｾﾞﾝｽEB" panose="02020800000000000000" pitchFamily="18" charset="-128"/>
                <a:ea typeface="HGP創英ﾌﾟﾚｾﾞﾝｽEB" panose="02020800000000000000" pitchFamily="18" charset="-128"/>
              </a:rPr>
              <a:t>青ﾊﾟﾄ</a:t>
            </a:r>
            <a:r>
              <a:rPr lang="en-US" altLang="ja-JP" sz="2400" dirty="0" smtClean="0">
                <a:latin typeface="HGP創英ﾌﾟﾚｾﾞﾝｽEB" panose="02020800000000000000" pitchFamily="18" charset="-128"/>
                <a:ea typeface="HGP創英ﾌﾟﾚｾﾞﾝｽEB" panose="02020800000000000000" pitchFamily="18" charset="-128"/>
              </a:rPr>
              <a:t>｣</a:t>
            </a:r>
            <a:r>
              <a:rPr lang="ja-JP" altLang="en-US" sz="2400" dirty="0" smtClean="0">
                <a:latin typeface="HGP創英ﾌﾟﾚｾﾞﾝｽEB" panose="02020800000000000000" pitchFamily="18" charset="-128"/>
                <a:ea typeface="HGP創英ﾌﾟﾚｾﾞﾝｽEB" panose="02020800000000000000" pitchFamily="18" charset="-128"/>
              </a:rPr>
              <a:t>出発式（車輌贈呈式）　</a:t>
            </a:r>
            <a:r>
              <a:rPr lang="en-US" altLang="ja-JP" sz="2400" dirty="0">
                <a:latin typeface="HGP創英ﾌﾟﾚｾﾞﾝｽEB" panose="02020800000000000000" pitchFamily="18" charset="-128"/>
                <a:ea typeface="HGP創英ﾌﾟﾚｾﾞﾝｽEB" panose="02020800000000000000" pitchFamily="18" charset="-128"/>
              </a:rPr>
              <a:t> </a:t>
            </a:r>
            <a:r>
              <a:rPr lang="en-US" altLang="ja-JP" sz="1300" dirty="0">
                <a:latin typeface="HGP創英ﾌﾟﾚｾﾞﾝｽEB" panose="02020800000000000000" pitchFamily="18" charset="-128"/>
                <a:ea typeface="HGP創英ﾌﾟﾚｾﾞﾝｽEB" panose="02020800000000000000" pitchFamily="18" charset="-128"/>
              </a:rPr>
              <a:t>26</a:t>
            </a:r>
            <a:r>
              <a:rPr lang="ja-JP" altLang="en-US" sz="1300" dirty="0">
                <a:latin typeface="HGP創英ﾌﾟﾚｾﾞﾝｽEB" panose="02020800000000000000" pitchFamily="18" charset="-128"/>
                <a:ea typeface="HGP創英ﾌﾟﾚｾﾞﾝｽEB" panose="02020800000000000000" pitchFamily="18" charset="-128"/>
              </a:rPr>
              <a:t>年</a:t>
            </a:r>
            <a:r>
              <a:rPr lang="en-US" altLang="ja-JP" sz="1300" dirty="0">
                <a:latin typeface="HGP創英ﾌﾟﾚｾﾞﾝｽEB" panose="02020800000000000000" pitchFamily="18" charset="-128"/>
                <a:ea typeface="HGP創英ﾌﾟﾚｾﾞﾝｽEB" panose="02020800000000000000" pitchFamily="18" charset="-128"/>
              </a:rPr>
              <a:t>8</a:t>
            </a:r>
            <a:r>
              <a:rPr lang="ja-JP" altLang="en-US" sz="1300" dirty="0">
                <a:latin typeface="HGP創英ﾌﾟﾚｾﾞﾝｽEB" panose="02020800000000000000" pitchFamily="18" charset="-128"/>
                <a:ea typeface="HGP創英ﾌﾟﾚｾﾞﾝｽEB" panose="02020800000000000000" pitchFamily="18" charset="-128"/>
              </a:rPr>
              <a:t>月</a:t>
            </a:r>
            <a:r>
              <a:rPr lang="en-US" altLang="ja-JP" sz="1300" dirty="0">
                <a:latin typeface="HGP創英ﾌﾟﾚｾﾞﾝｽEB" panose="02020800000000000000" pitchFamily="18" charset="-128"/>
                <a:ea typeface="HGP創英ﾌﾟﾚｾﾞﾝｽEB" panose="02020800000000000000" pitchFamily="18" charset="-128"/>
              </a:rPr>
              <a:t>2</a:t>
            </a:r>
            <a:r>
              <a:rPr lang="ja-JP" altLang="en-US" sz="1300" dirty="0">
                <a:latin typeface="HGP創英ﾌﾟﾚｾﾞﾝｽEB" panose="02020800000000000000" pitchFamily="18" charset="-128"/>
                <a:ea typeface="HGP創英ﾌﾟﾚｾﾞﾝｽEB" panose="02020800000000000000" pitchFamily="18" charset="-128"/>
              </a:rPr>
              <a:t>日</a:t>
            </a:r>
            <a:r>
              <a:rPr lang="en-US" altLang="ja-JP" sz="1300" dirty="0">
                <a:latin typeface="HGP創英ﾌﾟﾚｾﾞﾝｽEB" panose="02020800000000000000" pitchFamily="18" charset="-128"/>
                <a:ea typeface="HGP創英ﾌﾟﾚｾﾞﾝｽEB" panose="02020800000000000000" pitchFamily="18" charset="-128"/>
              </a:rPr>
              <a:t>(</a:t>
            </a:r>
            <a:r>
              <a:rPr lang="ja-JP" altLang="en-US" sz="1300" dirty="0">
                <a:latin typeface="HGP創英ﾌﾟﾚｾﾞﾝｽEB" panose="02020800000000000000" pitchFamily="18" charset="-128"/>
                <a:ea typeface="HGP創英ﾌﾟﾚｾﾞﾝｽEB" panose="02020800000000000000" pitchFamily="18" charset="-128"/>
              </a:rPr>
              <a:t>土</a:t>
            </a:r>
            <a:r>
              <a:rPr lang="en-US" altLang="ja-JP" sz="1300" dirty="0">
                <a:latin typeface="HGP創英ﾌﾟﾚｾﾞﾝｽEB" panose="02020800000000000000" pitchFamily="18" charset="-128"/>
                <a:ea typeface="HGP創英ﾌﾟﾚｾﾞﾝｽEB" panose="02020800000000000000" pitchFamily="18" charset="-128"/>
              </a:rPr>
              <a:t>)</a:t>
            </a:r>
            <a:r>
              <a:rPr lang="ja-JP" altLang="en-US" sz="1300" dirty="0">
                <a:latin typeface="HGP創英ﾌﾟﾚｾﾞﾝｽEB" panose="02020800000000000000" pitchFamily="18" charset="-128"/>
                <a:ea typeface="HGP創英ﾌﾟﾚｾﾞﾝｽEB" panose="02020800000000000000" pitchFamily="18" charset="-128"/>
              </a:rPr>
              <a:t>　於：金森中央</a:t>
            </a:r>
            <a:r>
              <a:rPr lang="ja-JP" altLang="en-US" sz="1300" dirty="0" smtClean="0">
                <a:latin typeface="HGP創英ﾌﾟﾚｾﾞﾝｽEB" panose="02020800000000000000" pitchFamily="18" charset="-128"/>
                <a:ea typeface="HGP創英ﾌﾟﾚｾﾞﾝｽEB" panose="02020800000000000000" pitchFamily="18" charset="-128"/>
              </a:rPr>
              <a:t>会館</a:t>
            </a:r>
            <a:br>
              <a:rPr lang="ja-JP" altLang="en-US" sz="1300" dirty="0" smtClean="0">
                <a:latin typeface="HGP創英ﾌﾟﾚｾﾞﾝｽEB" panose="02020800000000000000" pitchFamily="18" charset="-128"/>
                <a:ea typeface="HGP創英ﾌﾟﾚｾﾞﾝｽEB" panose="02020800000000000000" pitchFamily="18" charset="-128"/>
              </a:rPr>
            </a:br>
            <a:r>
              <a:rPr lang="ja-JP" altLang="en-US" sz="1300" dirty="0">
                <a:latin typeface="HGP創英ﾌﾟﾚｾﾞﾝｽEB" panose="02020800000000000000" pitchFamily="18" charset="-128"/>
                <a:ea typeface="HGP創英ﾌﾟﾚｾﾞﾝｽEB" panose="02020800000000000000" pitchFamily="18" charset="-128"/>
              </a:rPr>
              <a:t/>
            </a:r>
            <a:br>
              <a:rPr lang="ja-JP" altLang="en-US" sz="1300" dirty="0">
                <a:latin typeface="HGP創英ﾌﾟﾚｾﾞﾝｽEB" panose="02020800000000000000" pitchFamily="18" charset="-128"/>
                <a:ea typeface="HGP創英ﾌﾟﾚｾﾞﾝｽEB" panose="02020800000000000000" pitchFamily="18" charset="-128"/>
              </a:rPr>
            </a:br>
            <a:r>
              <a:rPr lang="ja-JP" altLang="en-US" sz="1300" dirty="0" smtClean="0">
                <a:latin typeface="HGP創英ﾌﾟﾚｾﾞﾝｽEB" panose="02020800000000000000" pitchFamily="18" charset="-128"/>
                <a:ea typeface="HGP創英ﾌﾟﾚｾﾞﾝｽEB" panose="02020800000000000000" pitchFamily="18" charset="-128"/>
              </a:rPr>
              <a:t>　　　</a:t>
            </a:r>
            <a:r>
              <a:rPr lang="ja-JP" altLang="en-US" sz="1300" dirty="0" smtClean="0">
                <a:latin typeface="+mj-ea"/>
              </a:rPr>
              <a:t>酷暑の中にもかかわらず皆様のご協力により、にぎやかな「出発式」になりました。</a:t>
            </a:r>
            <a:br>
              <a:rPr lang="ja-JP" altLang="en-US" sz="1300" dirty="0" smtClean="0">
                <a:latin typeface="+mj-ea"/>
              </a:rPr>
            </a:br>
            <a:r>
              <a:rPr lang="ja-JP" altLang="en-US" sz="1300" dirty="0">
                <a:latin typeface="+mj-ea"/>
              </a:rPr>
              <a:t>　</a:t>
            </a:r>
            <a:r>
              <a:rPr lang="ja-JP" altLang="en-US" sz="1300" dirty="0" smtClean="0">
                <a:latin typeface="+mj-ea"/>
              </a:rPr>
              <a:t>　　</a:t>
            </a:r>
            <a:r>
              <a:rPr lang="en-US" altLang="ja-JP" sz="1100" dirty="0" smtClean="0">
                <a:latin typeface="+mj-ea"/>
              </a:rPr>
              <a:t>(</a:t>
            </a:r>
            <a:r>
              <a:rPr lang="ja-JP" altLang="en-US" sz="1100" dirty="0" smtClean="0">
                <a:latin typeface="+mj-ea"/>
              </a:rPr>
              <a:t>東京都「地域の底力再生事業」補助金も活用し、購入した「幟旗」は、町内各所に掲示し「防犯の街」ＰＲします）</a:t>
            </a:r>
            <a:br>
              <a:rPr lang="ja-JP" altLang="en-US" sz="1100" dirty="0" smtClean="0">
                <a:latin typeface="+mj-ea"/>
              </a:rPr>
            </a:br>
            <a:r>
              <a:rPr lang="ja-JP" altLang="en-US" sz="1100" dirty="0">
                <a:latin typeface="+mj-ea"/>
              </a:rPr>
              <a:t>　</a:t>
            </a:r>
            <a:r>
              <a:rPr lang="ja-JP" altLang="en-US" sz="1100" dirty="0" smtClean="0">
                <a:latin typeface="+mj-ea"/>
              </a:rPr>
              <a:t>　　　</a:t>
            </a:r>
            <a:r>
              <a:rPr lang="ja-JP" altLang="en-US" sz="1200" dirty="0" smtClean="0">
                <a:latin typeface="+mj-ea"/>
              </a:rPr>
              <a:t>　</a:t>
            </a:r>
            <a:br>
              <a:rPr lang="ja-JP" altLang="en-US" sz="1200" dirty="0" smtClean="0">
                <a:latin typeface="+mj-ea"/>
              </a:rPr>
            </a:br>
            <a:r>
              <a:rPr lang="ja-JP" altLang="en-US" sz="1200" dirty="0">
                <a:latin typeface="+mj-ea"/>
              </a:rPr>
              <a:t>　</a:t>
            </a:r>
            <a:r>
              <a:rPr lang="ja-JP" altLang="en-US" sz="1200" dirty="0" smtClean="0">
                <a:latin typeface="+mj-ea"/>
              </a:rPr>
              <a:t>　　　</a:t>
            </a:r>
            <a:r>
              <a:rPr lang="ja-JP" altLang="en-US" sz="1200" dirty="0" smtClean="0">
                <a:latin typeface="HGP創英ﾌﾟﾚｾﾞﾝｽEB" panose="02020800000000000000" pitchFamily="18" charset="-128"/>
                <a:ea typeface="HGP創英ﾌﾟﾚｾﾞﾝｽEB" panose="02020800000000000000" pitchFamily="18" charset="-128"/>
              </a:rPr>
              <a:t>　　　　　</a:t>
            </a:r>
            <a:br>
              <a:rPr lang="ja-JP" altLang="en-US" sz="1200" dirty="0" smtClean="0">
                <a:latin typeface="HGP創英ﾌﾟﾚｾﾞﾝｽEB" panose="02020800000000000000" pitchFamily="18" charset="-128"/>
                <a:ea typeface="HGP創英ﾌﾟﾚｾﾞﾝｽEB" panose="02020800000000000000" pitchFamily="18" charset="-128"/>
              </a:rPr>
            </a:br>
            <a:r>
              <a:rPr lang="ja-JP" altLang="en-US" sz="1300" dirty="0">
                <a:latin typeface="HGP創英ﾌﾟﾚｾﾞﾝｽEB" panose="02020800000000000000" pitchFamily="18" charset="-128"/>
                <a:ea typeface="HGP創英ﾌﾟﾚｾﾞﾝｽEB" panose="02020800000000000000" pitchFamily="18" charset="-128"/>
              </a:rPr>
              <a:t/>
            </a:r>
            <a:br>
              <a:rPr lang="ja-JP" altLang="en-US" sz="1300" dirty="0">
                <a:latin typeface="HGP創英ﾌﾟﾚｾﾞﾝｽEB" panose="02020800000000000000" pitchFamily="18" charset="-128"/>
                <a:ea typeface="HGP創英ﾌﾟﾚｾﾞﾝｽEB" panose="02020800000000000000" pitchFamily="18" charset="-128"/>
              </a:rPr>
            </a:br>
            <a:r>
              <a:rPr lang="ja-JP" altLang="en-US" sz="1300" dirty="0" smtClean="0">
                <a:latin typeface="HGP創英ﾌﾟﾚｾﾞﾝｽEB" panose="02020800000000000000" pitchFamily="18" charset="-128"/>
                <a:ea typeface="HGP創英ﾌﾟﾚｾﾞﾝｽEB" panose="02020800000000000000" pitchFamily="18" charset="-128"/>
              </a:rPr>
              <a:t/>
            </a:r>
            <a:br>
              <a:rPr lang="ja-JP" altLang="en-US" sz="1300" dirty="0" smtClean="0">
                <a:latin typeface="HGP創英ﾌﾟﾚｾﾞﾝｽEB" panose="02020800000000000000" pitchFamily="18" charset="-128"/>
                <a:ea typeface="HGP創英ﾌﾟﾚｾﾞﾝｽEB" panose="02020800000000000000" pitchFamily="18" charset="-128"/>
              </a:rPr>
            </a:br>
            <a:r>
              <a:rPr lang="ja-JP" altLang="en-US" sz="1300" dirty="0">
                <a:latin typeface="HGP創英ﾌﾟﾚｾﾞﾝｽEB" panose="02020800000000000000" pitchFamily="18" charset="-128"/>
                <a:ea typeface="HGP創英ﾌﾟﾚｾﾞﾝｽEB" panose="02020800000000000000" pitchFamily="18" charset="-128"/>
              </a:rPr>
              <a:t/>
            </a:r>
            <a:br>
              <a:rPr lang="ja-JP" altLang="en-US" sz="1300" dirty="0">
                <a:latin typeface="HGP創英ﾌﾟﾚｾﾞﾝｽEB" panose="02020800000000000000" pitchFamily="18" charset="-128"/>
                <a:ea typeface="HGP創英ﾌﾟﾚｾﾞﾝｽEB" panose="02020800000000000000" pitchFamily="18" charset="-128"/>
              </a:rPr>
            </a:br>
            <a:r>
              <a:rPr lang="ja-JP" altLang="en-US" sz="1300" dirty="0" smtClean="0">
                <a:latin typeface="HGP創英ﾌﾟﾚｾﾞﾝｽEB" panose="02020800000000000000" pitchFamily="18" charset="-128"/>
                <a:ea typeface="HGP創英ﾌﾟﾚｾﾞﾝｽEB" panose="02020800000000000000" pitchFamily="18" charset="-128"/>
              </a:rPr>
              <a:t/>
            </a:r>
            <a:br>
              <a:rPr lang="ja-JP" altLang="en-US" sz="1300" dirty="0" smtClean="0">
                <a:latin typeface="HGP創英ﾌﾟﾚｾﾞﾝｽEB" panose="02020800000000000000" pitchFamily="18" charset="-128"/>
                <a:ea typeface="HGP創英ﾌﾟﾚｾﾞﾝｽEB" panose="02020800000000000000" pitchFamily="18" charset="-128"/>
              </a:rPr>
            </a:br>
            <a:r>
              <a:rPr lang="ja-JP" altLang="en-US" sz="2400" dirty="0">
                <a:latin typeface="HGP創英ﾌﾟﾚｾﾞﾝｽEB" panose="02020800000000000000" pitchFamily="18" charset="-128"/>
                <a:ea typeface="HGP創英ﾌﾟﾚｾﾞﾝｽEB" panose="02020800000000000000" pitchFamily="18" charset="-128"/>
              </a:rPr>
              <a:t/>
            </a:r>
            <a:br>
              <a:rPr lang="ja-JP" altLang="en-US" sz="2400" dirty="0">
                <a:latin typeface="HGP創英ﾌﾟﾚｾﾞﾝｽEB" panose="02020800000000000000" pitchFamily="18" charset="-128"/>
                <a:ea typeface="HGP創英ﾌﾟﾚｾﾞﾝｽEB" panose="02020800000000000000" pitchFamily="18" charset="-128"/>
              </a:rPr>
            </a:br>
            <a:endParaRPr kumimoji="1" lang="ja-JP" altLang="en-US" sz="2400" dirty="0">
              <a:latin typeface="HGP創英ﾌﾟﾚｾﾞﾝｽEB" panose="02020800000000000000" pitchFamily="18" charset="-128"/>
              <a:ea typeface="HGP創英ﾌﾟﾚｾﾞﾝｽEB" panose="02020800000000000000" pitchFamily="18" charset="-128"/>
            </a:endParaRPr>
          </a:p>
        </p:txBody>
      </p:sp>
      <p:sp>
        <p:nvSpPr>
          <p:cNvPr id="3" name="サブタイトル 2"/>
          <p:cNvSpPr>
            <a:spLocks noGrp="1"/>
          </p:cNvSpPr>
          <p:nvPr>
            <p:ph type="subTitle" idx="1"/>
          </p:nvPr>
        </p:nvSpPr>
        <p:spPr>
          <a:xfrm>
            <a:off x="630885" y="4067944"/>
            <a:ext cx="2375215" cy="240029"/>
          </a:xfrm>
        </p:spPr>
        <p:txBody>
          <a:bodyPr>
            <a:noAutofit/>
          </a:bodyPr>
          <a:lstStyle/>
          <a:p>
            <a:pPr algn="l"/>
            <a:r>
              <a:rPr kumimoji="1" lang="ja-JP" altLang="en-US" sz="900" b="1" dirty="0" smtClean="0">
                <a:solidFill>
                  <a:schemeClr val="tx1"/>
                </a:solidFill>
                <a:latin typeface="+mj-ea"/>
                <a:ea typeface="+mj-ea"/>
              </a:rPr>
              <a:t>町田警察署福富係長様ご挨拶</a:t>
            </a:r>
            <a:r>
              <a:rPr kumimoji="1" lang="ja-JP" altLang="en-US" sz="1000" b="1" dirty="0" smtClean="0">
                <a:solidFill>
                  <a:schemeClr val="tx1"/>
                </a:solidFill>
                <a:latin typeface="+mj-ea"/>
                <a:ea typeface="+mj-ea"/>
              </a:rPr>
              <a:t>　　　　　　　　　　　　　　　　　　　　　　　　　　　　　　　　　　　　</a:t>
            </a:r>
          </a:p>
          <a:p>
            <a:pPr algn="l"/>
            <a:endParaRPr lang="ja-JP" altLang="en-US" sz="1000" b="1" dirty="0">
              <a:solidFill>
                <a:schemeClr val="tx1"/>
              </a:solidFill>
              <a:latin typeface="+mj-ea"/>
              <a:ea typeface="+mj-ea"/>
            </a:endParaRPr>
          </a:p>
          <a:p>
            <a:pPr algn="l"/>
            <a:endParaRPr kumimoji="1" lang="ja-JP" altLang="en-US" sz="1000" b="1" dirty="0" smtClean="0">
              <a:solidFill>
                <a:schemeClr val="tx1"/>
              </a:solidFill>
              <a:latin typeface="+mj-ea"/>
              <a:ea typeface="+mj-ea"/>
            </a:endParaRPr>
          </a:p>
          <a:p>
            <a:pPr algn="l"/>
            <a:endParaRPr lang="ja-JP" altLang="en-US" sz="1000" b="1" dirty="0">
              <a:solidFill>
                <a:schemeClr val="tx1"/>
              </a:solidFill>
              <a:latin typeface="+mj-ea"/>
              <a:ea typeface="+mj-ea"/>
            </a:endParaRPr>
          </a:p>
          <a:p>
            <a:pPr algn="l"/>
            <a:endParaRPr kumimoji="1" lang="ja-JP" altLang="en-US" sz="1000" b="1" dirty="0" smtClean="0">
              <a:solidFill>
                <a:schemeClr val="tx1"/>
              </a:solidFill>
              <a:latin typeface="+mj-ea"/>
              <a:ea typeface="+mj-ea"/>
            </a:endParaRPr>
          </a:p>
          <a:p>
            <a:pPr algn="l"/>
            <a:endParaRPr lang="ja-JP" altLang="en-US" sz="1000" b="1" dirty="0">
              <a:solidFill>
                <a:schemeClr val="tx1"/>
              </a:solidFill>
              <a:latin typeface="+mj-ea"/>
              <a:ea typeface="+mj-ea"/>
            </a:endParaRPr>
          </a:p>
          <a:p>
            <a:pPr algn="l"/>
            <a:endParaRPr kumimoji="1" lang="ja-JP" altLang="en-US" sz="1000" b="1" dirty="0" smtClean="0">
              <a:solidFill>
                <a:schemeClr val="tx1"/>
              </a:solidFill>
              <a:latin typeface="+mj-ea"/>
              <a:ea typeface="+mj-ea"/>
            </a:endParaRPr>
          </a:p>
          <a:p>
            <a:pPr algn="l"/>
            <a:endParaRPr lang="ja-JP" altLang="en-US" sz="1000" b="1" dirty="0">
              <a:solidFill>
                <a:schemeClr val="tx1"/>
              </a:solidFill>
              <a:latin typeface="+mj-ea"/>
              <a:ea typeface="+mj-ea"/>
            </a:endParaRPr>
          </a:p>
          <a:p>
            <a:pPr algn="l"/>
            <a:endParaRPr kumimoji="1" lang="ja-JP" altLang="en-US" sz="1000" b="1" dirty="0" smtClean="0">
              <a:solidFill>
                <a:schemeClr val="tx1"/>
              </a:solidFill>
              <a:latin typeface="+mj-ea"/>
              <a:ea typeface="+mj-ea"/>
            </a:endParaRPr>
          </a:p>
          <a:p>
            <a:pPr algn="l"/>
            <a:r>
              <a:rPr lang="ja-JP" altLang="en-US" sz="1000" b="1" dirty="0" smtClean="0">
                <a:solidFill>
                  <a:schemeClr val="tx1"/>
                </a:solidFill>
                <a:latin typeface="+mj-ea"/>
                <a:ea typeface="+mj-ea"/>
              </a:rPr>
              <a:t>　</a:t>
            </a:r>
            <a:r>
              <a:rPr kumimoji="1" lang="ja-JP" altLang="en-US" sz="1000" b="1" dirty="0" smtClean="0">
                <a:solidFill>
                  <a:schemeClr val="tx1"/>
                </a:solidFill>
                <a:latin typeface="+mj-ea"/>
                <a:ea typeface="+mj-ea"/>
              </a:rPr>
              <a:t>　</a:t>
            </a:r>
          </a:p>
          <a:p>
            <a:pPr algn="l"/>
            <a:r>
              <a:rPr lang="ja-JP" altLang="en-US" sz="1000" b="1" dirty="0">
                <a:solidFill>
                  <a:schemeClr val="tx1"/>
                </a:solidFill>
                <a:latin typeface="+mj-ea"/>
                <a:ea typeface="+mj-ea"/>
              </a:rPr>
              <a:t>　</a:t>
            </a:r>
            <a:endParaRPr lang="ja-JP" altLang="en-US" sz="1000" b="1" dirty="0" smtClean="0">
              <a:solidFill>
                <a:schemeClr val="tx1"/>
              </a:solidFill>
              <a:latin typeface="+mj-ea"/>
              <a:ea typeface="+mj-ea"/>
            </a:endParaRPr>
          </a:p>
          <a:p>
            <a:pPr algn="l"/>
            <a:r>
              <a:rPr kumimoji="1" lang="ja-JP" altLang="en-US" sz="1000" b="1" dirty="0" smtClean="0">
                <a:solidFill>
                  <a:schemeClr val="tx1"/>
                </a:solidFill>
                <a:latin typeface="+mj-ea"/>
                <a:ea typeface="+mj-ea"/>
              </a:rPr>
              <a:t>　　</a:t>
            </a:r>
          </a:p>
          <a:p>
            <a:pPr algn="l"/>
            <a:endParaRPr lang="ja-JP" altLang="en-US" sz="1000" b="1" dirty="0">
              <a:solidFill>
                <a:schemeClr val="tx1"/>
              </a:solidFill>
              <a:latin typeface="+mj-ea"/>
              <a:ea typeface="+mj-ea"/>
            </a:endParaRPr>
          </a:p>
          <a:p>
            <a:pPr algn="l"/>
            <a:endParaRPr kumimoji="1" lang="ja-JP" altLang="en-US" sz="1000" b="1" dirty="0" smtClean="0">
              <a:solidFill>
                <a:schemeClr val="tx1"/>
              </a:solidFill>
              <a:latin typeface="+mj-ea"/>
              <a:ea typeface="+mj-ea"/>
            </a:endParaRPr>
          </a:p>
          <a:p>
            <a:pPr algn="l"/>
            <a:r>
              <a:rPr lang="ja-JP" altLang="en-US" sz="1000" b="1" dirty="0">
                <a:solidFill>
                  <a:schemeClr val="tx1"/>
                </a:solidFill>
                <a:latin typeface="+mj-ea"/>
                <a:ea typeface="+mj-ea"/>
              </a:rPr>
              <a:t>　</a:t>
            </a:r>
            <a:r>
              <a:rPr lang="ja-JP" altLang="en-US" sz="1000" b="1" dirty="0" smtClean="0">
                <a:solidFill>
                  <a:schemeClr val="tx1"/>
                </a:solidFill>
                <a:latin typeface="+mj-ea"/>
                <a:ea typeface="+mj-ea"/>
              </a:rPr>
              <a:t>　</a:t>
            </a:r>
            <a:r>
              <a:rPr kumimoji="1" lang="ja-JP" altLang="en-US" sz="1000" b="1" dirty="0" smtClean="0">
                <a:solidFill>
                  <a:schemeClr val="tx1"/>
                </a:solidFill>
                <a:latin typeface="+mj-ea"/>
                <a:ea typeface="+mj-ea"/>
              </a:rPr>
              <a:t>　</a:t>
            </a:r>
          </a:p>
          <a:p>
            <a:pPr algn="l"/>
            <a:endParaRPr lang="ja-JP" altLang="en-US" sz="1000" b="1" dirty="0" smtClean="0">
              <a:solidFill>
                <a:schemeClr val="tx1"/>
              </a:solidFill>
              <a:latin typeface="+mj-ea"/>
              <a:ea typeface="+mj-ea"/>
            </a:endParaRPr>
          </a:p>
          <a:p>
            <a:pPr algn="l"/>
            <a:endParaRPr lang="ja-JP" altLang="en-US" sz="1000" b="1" dirty="0">
              <a:solidFill>
                <a:schemeClr val="tx1"/>
              </a:solidFill>
              <a:latin typeface="+mj-ea"/>
              <a:ea typeface="+mj-ea"/>
            </a:endParaRPr>
          </a:p>
          <a:p>
            <a:pPr algn="l"/>
            <a:endParaRPr kumimoji="1" lang="ja-JP" altLang="en-US" sz="1000" b="1" dirty="0" smtClean="0">
              <a:solidFill>
                <a:schemeClr val="tx1"/>
              </a:solidFill>
              <a:latin typeface="+mj-ea"/>
              <a:ea typeface="+mj-ea"/>
            </a:endParaRPr>
          </a:p>
          <a:p>
            <a:pPr algn="l"/>
            <a:endParaRPr lang="ja-JP" altLang="en-US" sz="1000" b="1" dirty="0">
              <a:solidFill>
                <a:schemeClr val="tx1"/>
              </a:solidFill>
              <a:latin typeface="+mj-ea"/>
              <a:ea typeface="+mj-ea"/>
            </a:endParaRPr>
          </a:p>
          <a:p>
            <a:pPr algn="l"/>
            <a:endParaRPr kumimoji="1" lang="ja-JP" altLang="en-US" sz="1000" b="1" dirty="0" smtClean="0">
              <a:solidFill>
                <a:schemeClr val="tx1"/>
              </a:solidFill>
              <a:latin typeface="+mj-ea"/>
              <a:ea typeface="+mj-ea"/>
            </a:endParaRPr>
          </a:p>
          <a:p>
            <a:pPr algn="l"/>
            <a:endParaRPr lang="ja-JP" altLang="en-US" sz="1000" b="1" dirty="0">
              <a:solidFill>
                <a:schemeClr val="tx1"/>
              </a:solidFill>
              <a:latin typeface="+mj-ea"/>
              <a:ea typeface="+mj-ea"/>
            </a:endParaRPr>
          </a:p>
          <a:p>
            <a:pPr algn="l"/>
            <a:endParaRPr kumimoji="1" lang="ja-JP" altLang="en-US" sz="1000" b="1" dirty="0" smtClean="0">
              <a:solidFill>
                <a:schemeClr val="tx1"/>
              </a:solidFill>
              <a:latin typeface="+mj-ea"/>
              <a:ea typeface="+mj-ea"/>
            </a:endParaRPr>
          </a:p>
          <a:p>
            <a:pPr algn="l"/>
            <a:endParaRPr lang="ja-JP" altLang="en-US" sz="1000" b="1" dirty="0">
              <a:solidFill>
                <a:schemeClr val="tx1"/>
              </a:solidFill>
              <a:latin typeface="+mj-ea"/>
              <a:ea typeface="+mj-ea"/>
            </a:endParaRPr>
          </a:p>
          <a:p>
            <a:pPr algn="l"/>
            <a:endParaRPr kumimoji="1" lang="ja-JP" altLang="en-US" sz="1000" b="1" dirty="0" smtClean="0">
              <a:solidFill>
                <a:schemeClr val="tx1"/>
              </a:solidFill>
              <a:latin typeface="+mj-ea"/>
              <a:ea typeface="+mj-ea"/>
            </a:endParaRPr>
          </a:p>
          <a:p>
            <a:pPr algn="l"/>
            <a:endParaRPr lang="ja-JP" altLang="en-US" sz="1000" b="1" dirty="0">
              <a:solidFill>
                <a:schemeClr val="tx1"/>
              </a:solidFill>
              <a:latin typeface="+mj-ea"/>
              <a:ea typeface="+mj-ea"/>
            </a:endParaRPr>
          </a:p>
          <a:p>
            <a:pPr algn="l"/>
            <a:endParaRPr kumimoji="1" lang="ja-JP" altLang="en-US" sz="1000" b="1" dirty="0" smtClean="0">
              <a:solidFill>
                <a:schemeClr val="tx1"/>
              </a:solidFill>
              <a:latin typeface="+mj-ea"/>
              <a:ea typeface="+mj-ea"/>
            </a:endParaRPr>
          </a:p>
          <a:p>
            <a:pPr algn="l"/>
            <a:endParaRPr lang="ja-JP" altLang="en-US" sz="1000" b="1" dirty="0">
              <a:solidFill>
                <a:schemeClr val="tx1"/>
              </a:solidFill>
              <a:latin typeface="+mj-ea"/>
              <a:ea typeface="+mj-ea"/>
            </a:endParaRPr>
          </a:p>
          <a:p>
            <a:pPr algn="l"/>
            <a:r>
              <a:rPr kumimoji="1" lang="ja-JP" altLang="en-US" sz="1000" b="1" dirty="0" smtClean="0">
                <a:solidFill>
                  <a:schemeClr val="tx1"/>
                </a:solidFill>
                <a:latin typeface="+mj-ea"/>
                <a:ea typeface="+mj-ea"/>
              </a:rPr>
              <a:t>　</a:t>
            </a:r>
          </a:p>
          <a:p>
            <a:pPr algn="l"/>
            <a:endParaRPr lang="ja-JP" altLang="en-US" sz="1000" b="1" dirty="0">
              <a:solidFill>
                <a:schemeClr val="tx1"/>
              </a:solidFill>
              <a:latin typeface="+mj-ea"/>
              <a:ea typeface="+mj-ea"/>
            </a:endParaRPr>
          </a:p>
          <a:p>
            <a:pPr algn="l"/>
            <a:endParaRPr kumimoji="1" lang="ja-JP" altLang="en-US" sz="1000" b="1" dirty="0" smtClean="0">
              <a:solidFill>
                <a:schemeClr val="tx1"/>
              </a:solidFill>
              <a:latin typeface="+mj-ea"/>
              <a:ea typeface="+mj-ea"/>
            </a:endParaRPr>
          </a:p>
          <a:p>
            <a:pPr algn="l"/>
            <a:r>
              <a:rPr lang="ja-JP" altLang="en-US" sz="1000" b="1" dirty="0">
                <a:solidFill>
                  <a:schemeClr val="tx1"/>
                </a:solidFill>
                <a:latin typeface="+mj-ea"/>
                <a:ea typeface="+mj-ea"/>
              </a:rPr>
              <a:t>　</a:t>
            </a:r>
            <a:r>
              <a:rPr kumimoji="1" lang="ja-JP" altLang="en-US" sz="1000" b="1" dirty="0" smtClean="0">
                <a:solidFill>
                  <a:schemeClr val="tx1"/>
                </a:solidFill>
                <a:latin typeface="+mj-ea"/>
                <a:ea typeface="+mj-ea"/>
              </a:rPr>
              <a:t>　　　　　　　　　　　　　</a:t>
            </a:r>
            <a:endParaRPr lang="ja-JP" altLang="en-US" sz="1000" b="1" dirty="0" smtClean="0">
              <a:solidFill>
                <a:schemeClr val="tx1"/>
              </a:solidFill>
              <a:latin typeface="+mj-ea"/>
              <a:ea typeface="+mj-ea"/>
            </a:endParaRPr>
          </a:p>
        </p:txBody>
      </p:sp>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324" y="6426616"/>
            <a:ext cx="2851126" cy="1900750"/>
          </a:xfrm>
          <a:prstGeom prst="rect">
            <a:avLst/>
          </a:prstGeom>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6783" y="23456"/>
            <a:ext cx="1120492" cy="1063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図 12" descr="http://ord.yahoo.co.jp/o/image/SIG=12q72s09v/EXP=1391283121;_ylc=X3IDMgRmc3QDMARpZHgDMARvaWQDQU5kOUdjUlc0WEp3MWF0OWh6WWFpN0tYaUtUV1pFR2dOanJQcGxhcmtmVnB6VnA1cUlxVjlKT3hmSDhOS2ZZBHADNlppeTU0cXY0NE9SNDRPSTQ0T3Q0NE84NDRPcklPT0NwT09EcWVPQ3VlT0RpQS0tBHBvcwMxMARzZWMDc2h3BHNsawNyaQ--/**http%3a/city.yatomi.aichi.jp/bosai-anzen/koubandayori01/jisyubouha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9080" y="31306"/>
            <a:ext cx="1008112" cy="1055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テキスト ボックス 21"/>
          <p:cNvSpPr txBox="1"/>
          <p:nvPr/>
        </p:nvSpPr>
        <p:spPr>
          <a:xfrm>
            <a:off x="4423299" y="8345796"/>
            <a:ext cx="2083975" cy="230832"/>
          </a:xfrm>
          <a:prstGeom prst="rect">
            <a:avLst/>
          </a:prstGeom>
          <a:noFill/>
        </p:spPr>
        <p:txBody>
          <a:bodyPr wrap="square" rtlCol="0">
            <a:spAutoFit/>
          </a:bodyPr>
          <a:lstStyle/>
          <a:p>
            <a:r>
              <a:rPr kumimoji="1" lang="ja-JP" altLang="en-US" sz="900" b="1" dirty="0" smtClean="0"/>
              <a:t>ﾋﾟｶﾋﾟｶのｆｕｌｌ装備</a:t>
            </a:r>
            <a:r>
              <a:rPr kumimoji="1" lang="en-US" altLang="ja-JP" sz="900" b="1" dirty="0" smtClean="0"/>
              <a:t>｢</a:t>
            </a:r>
            <a:r>
              <a:rPr kumimoji="1" lang="ja-JP" altLang="en-US" sz="900" b="1" dirty="0" smtClean="0"/>
              <a:t>青ﾊﾟﾄ</a:t>
            </a:r>
            <a:r>
              <a:rPr kumimoji="1" lang="en-US" altLang="ja-JP" sz="900" b="1" dirty="0" smtClean="0"/>
              <a:t>｣</a:t>
            </a:r>
            <a:r>
              <a:rPr kumimoji="1" lang="ja-JP" altLang="en-US" sz="900" b="1" dirty="0" smtClean="0"/>
              <a:t>が走ります</a:t>
            </a:r>
            <a:endParaRPr kumimoji="1" lang="ja-JP" altLang="en-US" sz="900" b="1" dirty="0"/>
          </a:p>
        </p:txBody>
      </p:sp>
      <p:sp>
        <p:nvSpPr>
          <p:cNvPr id="21" name="正方形/長方形 20"/>
          <p:cNvSpPr/>
          <p:nvPr/>
        </p:nvSpPr>
        <p:spPr>
          <a:xfrm>
            <a:off x="764704" y="8361660"/>
            <a:ext cx="2421013" cy="369332"/>
          </a:xfrm>
          <a:prstGeom prst="rect">
            <a:avLst/>
          </a:prstGeom>
        </p:spPr>
        <p:txBody>
          <a:bodyPr wrap="square">
            <a:spAutoFit/>
          </a:bodyPr>
          <a:lstStyle/>
          <a:p>
            <a:r>
              <a:rPr lang="ja-JP" altLang="en-US" sz="900" b="1" dirty="0" smtClean="0">
                <a:latin typeface="+mj-ea"/>
              </a:rPr>
              <a:t>いざ</a:t>
            </a:r>
            <a:r>
              <a:rPr lang="ja-JP" altLang="en-US" sz="900" b="1" dirty="0">
                <a:latin typeface="+mj-ea"/>
              </a:rPr>
              <a:t>出発！（放送</a:t>
            </a:r>
            <a:r>
              <a:rPr lang="ja-JP" altLang="en-US" sz="900" b="1" dirty="0" smtClean="0">
                <a:latin typeface="+mj-ea"/>
              </a:rPr>
              <a:t>は</a:t>
            </a:r>
            <a:r>
              <a:rPr lang="ja-JP" altLang="ja-JP" sz="900" b="1" dirty="0"/>
              <a:t>防犯パトロール隊員</a:t>
            </a:r>
            <a:r>
              <a:rPr lang="ja-JP" altLang="ja-JP" sz="900" b="1" dirty="0" smtClean="0"/>
              <a:t>後藤</a:t>
            </a:r>
            <a:r>
              <a:rPr lang="ja-JP" altLang="en-US" sz="900" b="1" dirty="0" smtClean="0"/>
              <a:t>　　</a:t>
            </a:r>
            <a:r>
              <a:rPr lang="ja-JP" altLang="ja-JP" sz="900" b="1" dirty="0" smtClean="0"/>
              <a:t>貴史</a:t>
            </a:r>
            <a:r>
              <a:rPr lang="ja-JP" altLang="ja-JP" sz="900" b="1" dirty="0"/>
              <a:t>さんの</a:t>
            </a:r>
            <a:r>
              <a:rPr lang="ja-JP" altLang="ja-JP" sz="900" b="1" dirty="0" smtClean="0"/>
              <a:t>奥</a:t>
            </a:r>
            <a:r>
              <a:rPr lang="ja-JP" altLang="en-US" sz="900" b="1" dirty="0" smtClean="0"/>
              <a:t>様の</a:t>
            </a:r>
            <a:r>
              <a:rPr lang="ja-JP" altLang="ja-JP" sz="900" b="1" dirty="0" smtClean="0"/>
              <a:t>和泉さんです</a:t>
            </a:r>
            <a:endParaRPr lang="ja-JP" altLang="en-US" sz="900" b="1" dirty="0">
              <a:latin typeface="+mj-ea"/>
            </a:endParaRPr>
          </a:p>
        </p:txBody>
      </p:sp>
      <p:sp>
        <p:nvSpPr>
          <p:cNvPr id="24" name="正方形/長方形 23"/>
          <p:cNvSpPr/>
          <p:nvPr/>
        </p:nvSpPr>
        <p:spPr>
          <a:xfrm>
            <a:off x="600436" y="8726636"/>
            <a:ext cx="5804142" cy="923330"/>
          </a:xfrm>
          <a:prstGeom prst="rect">
            <a:avLst/>
          </a:prstGeom>
        </p:spPr>
        <p:txBody>
          <a:bodyPr wrap="square">
            <a:spAutoFit/>
          </a:bodyPr>
          <a:lstStyle/>
          <a:p>
            <a:r>
              <a:rPr lang="ja-JP" altLang="en-US" sz="900" dirty="0" smtClean="0">
                <a:latin typeface="+mj-ea"/>
              </a:rPr>
              <a:t>注</a:t>
            </a:r>
            <a:r>
              <a:rPr lang="ja-JP" altLang="en-US" sz="900" dirty="0">
                <a:latin typeface="+mj-ea"/>
              </a:rPr>
              <a:t>）</a:t>
            </a:r>
            <a:r>
              <a:rPr lang="en-US" altLang="ja-JP" sz="900" dirty="0">
                <a:latin typeface="+mj-ea"/>
              </a:rPr>
              <a:t>full</a:t>
            </a:r>
            <a:r>
              <a:rPr lang="ja-JP" altLang="en-US" sz="900" dirty="0">
                <a:latin typeface="+mj-ea"/>
              </a:rPr>
              <a:t>装備の貴重な</a:t>
            </a:r>
            <a:r>
              <a:rPr lang="en-US" altLang="ja-JP" sz="900" dirty="0">
                <a:latin typeface="+mj-ea"/>
              </a:rPr>
              <a:t>｢</a:t>
            </a:r>
            <a:r>
              <a:rPr lang="ja-JP" altLang="en-US" sz="900" dirty="0">
                <a:latin typeface="+mj-ea"/>
              </a:rPr>
              <a:t>青ﾊﾟﾄ</a:t>
            </a:r>
            <a:r>
              <a:rPr lang="en-US" altLang="ja-JP" sz="900" dirty="0">
                <a:latin typeface="+mj-ea"/>
              </a:rPr>
              <a:t>｣</a:t>
            </a:r>
            <a:r>
              <a:rPr lang="ja-JP" altLang="en-US" sz="900" dirty="0" err="1">
                <a:latin typeface="+mj-ea"/>
              </a:rPr>
              <a:t>、</a:t>
            </a:r>
            <a:r>
              <a:rPr lang="ja-JP" altLang="en-US" sz="900" dirty="0">
                <a:latin typeface="+mj-ea"/>
              </a:rPr>
              <a:t>近隣の町内会・自治会へも広域稼働を呼びかけたところ</a:t>
            </a:r>
            <a:r>
              <a:rPr lang="ja-JP" altLang="en-US" sz="900" dirty="0" smtClean="0">
                <a:latin typeface="+mj-ea"/>
              </a:rPr>
              <a:t>、「</a:t>
            </a:r>
            <a:r>
              <a:rPr lang="ja-JP" altLang="en-US" sz="900" dirty="0">
                <a:latin typeface="+mj-ea"/>
              </a:rPr>
              <a:t>利用したい」との</a:t>
            </a:r>
            <a:r>
              <a:rPr lang="ja-JP" altLang="en-US" sz="900" dirty="0" smtClean="0">
                <a:latin typeface="+mj-ea"/>
              </a:rPr>
              <a:t>打診も</a:t>
            </a:r>
            <a:r>
              <a:rPr lang="ja-JP" altLang="en-US" sz="900" dirty="0">
                <a:latin typeface="+mj-ea"/>
              </a:rPr>
              <a:t>あり</a:t>
            </a:r>
            <a:r>
              <a:rPr lang="ja-JP" altLang="en-US" sz="900" dirty="0" smtClean="0">
                <a:latin typeface="+mj-ea"/>
              </a:rPr>
              <a:t>、「</a:t>
            </a:r>
            <a:r>
              <a:rPr lang="ja-JP" altLang="en-US" sz="900" dirty="0">
                <a:latin typeface="+mj-ea"/>
              </a:rPr>
              <a:t>近隣と連携した広域防犯ﾊﾟﾄﾛｰﾙ」の運用を始める予定です</a:t>
            </a:r>
            <a:r>
              <a:rPr lang="ja-JP" altLang="en-US" sz="900" dirty="0" smtClean="0">
                <a:latin typeface="+mj-ea"/>
              </a:rPr>
              <a:t>。</a:t>
            </a:r>
            <a:r>
              <a:rPr lang="en-US" altLang="ja-JP" sz="900" dirty="0" smtClean="0">
                <a:latin typeface="+mj-ea"/>
              </a:rPr>
              <a:t>(</a:t>
            </a:r>
            <a:r>
              <a:rPr lang="ja-JP" altLang="en-US" sz="900" dirty="0" smtClean="0">
                <a:latin typeface="+mj-ea"/>
              </a:rPr>
              <a:t>諸官庁認可は、各町内会・自治会単位に申請</a:t>
            </a:r>
            <a:r>
              <a:rPr lang="en-US" altLang="ja-JP" sz="900" dirty="0" smtClean="0">
                <a:latin typeface="+mj-ea"/>
              </a:rPr>
              <a:t>)</a:t>
            </a:r>
            <a:endParaRPr lang="ja-JP" altLang="en-US" sz="900" dirty="0" smtClean="0">
              <a:latin typeface="+mj-ea"/>
            </a:endParaRPr>
          </a:p>
          <a:p>
            <a:endParaRPr lang="ja-JP" altLang="en-US" sz="900" b="1" dirty="0">
              <a:latin typeface="+mj-ea"/>
            </a:endParaRPr>
          </a:p>
          <a:p>
            <a:r>
              <a:rPr lang="ja-JP" altLang="en-US" sz="900" b="1" dirty="0" smtClean="0">
                <a:latin typeface="+mj-ea"/>
              </a:rPr>
              <a:t>　</a:t>
            </a:r>
          </a:p>
          <a:p>
            <a:endParaRPr lang="ja-JP" altLang="en-US" sz="900" b="1" dirty="0">
              <a:latin typeface="+mj-ea"/>
            </a:endParaRPr>
          </a:p>
          <a:p>
            <a:endParaRPr lang="ja-JP" altLang="en-US" sz="900" b="1" dirty="0">
              <a:latin typeface="+mj-ea"/>
            </a:endParaRPr>
          </a:p>
        </p:txBody>
      </p:sp>
      <p:sp>
        <p:nvSpPr>
          <p:cNvPr id="27" name="テキスト ボックス 26"/>
          <p:cNvSpPr txBox="1"/>
          <p:nvPr/>
        </p:nvSpPr>
        <p:spPr>
          <a:xfrm>
            <a:off x="4005246" y="4067944"/>
            <a:ext cx="2502029" cy="230832"/>
          </a:xfrm>
          <a:prstGeom prst="rect">
            <a:avLst/>
          </a:prstGeom>
          <a:noFill/>
        </p:spPr>
        <p:txBody>
          <a:bodyPr wrap="square" rtlCol="0">
            <a:spAutoFit/>
          </a:bodyPr>
          <a:lstStyle/>
          <a:p>
            <a:r>
              <a:rPr kumimoji="1" lang="ja-JP" altLang="en-US" sz="900" b="1" dirty="0" smtClean="0"/>
              <a:t>ﾚﾌﾟﾘｶｷｰを日本財団渡邉様から</a:t>
            </a:r>
            <a:r>
              <a:rPr lang="ja-JP" altLang="en-US" sz="900" b="1" dirty="0" smtClean="0"/>
              <a:t>平田副会長へ</a:t>
            </a:r>
            <a:endParaRPr kumimoji="1" lang="ja-JP" altLang="en-US" sz="900" b="1" dirty="0"/>
          </a:p>
        </p:txBody>
      </p:sp>
      <p:sp>
        <p:nvSpPr>
          <p:cNvPr id="28" name="テキスト ボックス 27"/>
          <p:cNvSpPr txBox="1"/>
          <p:nvPr/>
        </p:nvSpPr>
        <p:spPr>
          <a:xfrm>
            <a:off x="4378429" y="6426616"/>
            <a:ext cx="2085840" cy="369332"/>
          </a:xfrm>
          <a:prstGeom prst="rect">
            <a:avLst/>
          </a:prstGeom>
          <a:noFill/>
        </p:spPr>
        <p:txBody>
          <a:bodyPr wrap="square" rtlCol="0">
            <a:spAutoFit/>
          </a:bodyPr>
          <a:lstStyle/>
          <a:p>
            <a:r>
              <a:rPr kumimoji="1" lang="ja-JP" altLang="en-US" sz="900" b="1" dirty="0" smtClean="0"/>
              <a:t>小学１年生から、最高齢</a:t>
            </a:r>
            <a:r>
              <a:rPr kumimoji="1" lang="en-US" altLang="ja-JP" sz="900" b="1" dirty="0" smtClean="0"/>
              <a:t>83</a:t>
            </a:r>
            <a:r>
              <a:rPr kumimoji="1" lang="ja-JP" altLang="en-US" sz="900" b="1" dirty="0" smtClean="0"/>
              <a:t>歳池田静一隊員へ</a:t>
            </a:r>
            <a:r>
              <a:rPr lang="ja-JP" altLang="en-US" sz="900" b="1" dirty="0" smtClean="0"/>
              <a:t>花束贈呈</a:t>
            </a:r>
            <a:endParaRPr kumimoji="1" lang="ja-JP" altLang="en-US" sz="900" b="1" dirty="0"/>
          </a:p>
        </p:txBody>
      </p:sp>
      <p:sp>
        <p:nvSpPr>
          <p:cNvPr id="29" name="テキスト ボックス 28"/>
          <p:cNvSpPr txBox="1"/>
          <p:nvPr/>
        </p:nvSpPr>
        <p:spPr>
          <a:xfrm>
            <a:off x="570600" y="6117426"/>
            <a:ext cx="2945850" cy="230832"/>
          </a:xfrm>
          <a:prstGeom prst="rect">
            <a:avLst/>
          </a:prstGeom>
          <a:noFill/>
        </p:spPr>
        <p:txBody>
          <a:bodyPr wrap="square" rtlCol="0">
            <a:spAutoFit/>
          </a:bodyPr>
          <a:lstStyle/>
          <a:p>
            <a:r>
              <a:rPr kumimoji="1" lang="ja-JP" altLang="en-US" sz="900" b="1" dirty="0" smtClean="0"/>
              <a:t>ﾃｰﾌﾟｶｯﾄ：南四小宇田校長先生、南三小吉山副校長先生</a:t>
            </a:r>
            <a:endParaRPr kumimoji="1" lang="ja-JP" altLang="en-US" sz="900" b="1" dirty="0"/>
          </a:p>
        </p:txBody>
      </p:sp>
      <p:pic>
        <p:nvPicPr>
          <p:cNvPr id="4" name="Picture 2" descr="D:\出発式ﾃﾞｼﾞｶﾒ　集約版\出発式ﾃﾞｼﾞｶﾒ\H26青パト車両贈呈出発式写真集（140802）\IMGP1818.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6077" y="4355156"/>
            <a:ext cx="2812718" cy="176226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D:\出発式ﾃﾞｼﾞｶﾒ　集約版\出発式ﾃﾞｼﾞｶﾒ\H26青パト車両贈呈出発式写真集（140802）\[20140825]Image001303.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49080" y="4556721"/>
            <a:ext cx="2255498" cy="186989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出発式ﾃﾞｼﾞｶﾒ　集約版\出発式ﾃﾞｼﾞｶﾒ\H26青パト車両贈呈出発式写真集（140802）\[20140825]IMGP177930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7349" y="2387754"/>
            <a:ext cx="2588368" cy="172557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D:\出発式ﾃﾞｼﾞｶﾒ　集約版\出発式ﾃﾞｼﾞｶﾒ\H26青パト車両贈呈出発式写真集（140802）\[20140825]IMGP1801302.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039125" y="2387754"/>
            <a:ext cx="2452220" cy="1634813"/>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D:\250530大貫ｕｓｂｺﾋﾟｰ\26年度事業\A防災防犯\日本財団報告\CIMG2540.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509120" y="6807847"/>
            <a:ext cx="1858396" cy="1495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49501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75124" y="844647"/>
            <a:ext cx="5445830" cy="677424"/>
          </a:xfrm>
        </p:spPr>
        <p:txBody>
          <a:bodyPr>
            <a:normAutofit fontScale="90000"/>
          </a:bodyPr>
          <a:lstStyle/>
          <a:p>
            <a:pPr algn="l"/>
            <a:r>
              <a:rPr kumimoji="1" lang="ja-JP" altLang="en-US" dirty="0" smtClean="0"/>
              <a:t/>
            </a:r>
            <a:br>
              <a:rPr kumimoji="1" lang="ja-JP" altLang="en-US" dirty="0" smtClean="0"/>
            </a:br>
            <a:r>
              <a:rPr kumimoji="1" lang="ja-JP" altLang="en-US" sz="4000" dirty="0" smtClean="0">
                <a:latin typeface="HGP創英ﾌﾟﾚｾﾞﾝｽEB" panose="02020800000000000000" pitchFamily="18" charset="-128"/>
                <a:ea typeface="HGP創英ﾌﾟﾚｾﾞﾝｽEB" panose="02020800000000000000" pitchFamily="18" charset="-128"/>
              </a:rPr>
              <a:t>合同防災訓練</a:t>
            </a:r>
            <a:r>
              <a:rPr kumimoji="1" lang="ja-JP" altLang="en-US" sz="1600" dirty="0" smtClean="0"/>
              <a:t>　</a:t>
            </a:r>
            <a:r>
              <a:rPr kumimoji="1" lang="en-US" altLang="ja-JP" sz="1300" b="1" dirty="0" smtClean="0"/>
              <a:t>26</a:t>
            </a:r>
            <a:r>
              <a:rPr kumimoji="1" lang="ja-JP" altLang="en-US" sz="1300" b="1" dirty="0" smtClean="0"/>
              <a:t>年</a:t>
            </a:r>
            <a:r>
              <a:rPr kumimoji="1" lang="en-US" altLang="ja-JP" sz="1300" b="1" dirty="0" smtClean="0"/>
              <a:t>6</a:t>
            </a:r>
            <a:r>
              <a:rPr kumimoji="1" lang="ja-JP" altLang="en-US" sz="1300" b="1" dirty="0" smtClean="0"/>
              <a:t>月</a:t>
            </a:r>
            <a:r>
              <a:rPr kumimoji="1" lang="en-US" altLang="ja-JP" sz="1300" b="1" dirty="0" smtClean="0"/>
              <a:t>8</a:t>
            </a:r>
            <a:r>
              <a:rPr kumimoji="1" lang="ja-JP" altLang="en-US" sz="1300" b="1" dirty="0" smtClean="0"/>
              <a:t>日</a:t>
            </a:r>
            <a:r>
              <a:rPr kumimoji="1" lang="en-US" altLang="ja-JP" sz="1300" b="1" dirty="0" smtClean="0"/>
              <a:t>(</a:t>
            </a:r>
            <a:r>
              <a:rPr kumimoji="1" lang="ja-JP" altLang="en-US" sz="1300" b="1" dirty="0" smtClean="0"/>
              <a:t>日</a:t>
            </a:r>
            <a:r>
              <a:rPr kumimoji="1" lang="en-US" altLang="ja-JP" sz="1300" b="1" dirty="0" smtClean="0"/>
              <a:t>)</a:t>
            </a:r>
            <a:r>
              <a:rPr kumimoji="1" lang="ja-JP" altLang="en-US" sz="1300" b="1" dirty="0" smtClean="0"/>
              <a:t>　於：南三小</a:t>
            </a:r>
            <a:r>
              <a:rPr kumimoji="1" lang="ja-JP" altLang="en-US" dirty="0" smtClean="0"/>
              <a:t/>
            </a:r>
            <a:br>
              <a:rPr kumimoji="1" lang="ja-JP" altLang="en-US" dirty="0" smtClean="0"/>
            </a:br>
            <a:endParaRPr kumimoji="1" lang="ja-JP" altLang="en-US" dirty="0"/>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511" y="4572000"/>
            <a:ext cx="2618285" cy="1698833"/>
          </a:xfrm>
          <a:prstGeom prst="rect">
            <a:avLst/>
          </a:prstGeom>
        </p:spPr>
      </p:pic>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5511" y="2555776"/>
            <a:ext cx="2609231" cy="1728192"/>
          </a:xfrm>
          <a:prstGeom prst="rect">
            <a:avLst/>
          </a:prstGeom>
        </p:spPr>
      </p:pic>
      <p:pic>
        <p:nvPicPr>
          <p:cNvPr id="7" name="図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59201" y="4491390"/>
            <a:ext cx="2808312" cy="1860051"/>
          </a:xfrm>
          <a:prstGeom prst="rect">
            <a:avLst/>
          </a:prstGeom>
        </p:spPr>
      </p:pic>
      <p:pic>
        <p:nvPicPr>
          <p:cNvPr id="10" name="図 9" descr="http://msp.c.yimg.jp/yjimage?q=ymgo2SQXyLGoybp7nmDJZb7a4yE4DcpCdvNUxaC_IcOvRg3rLcuje8AmiBEoogHzmPRKDIHH3jXxqcGB6eI5O3WJi7pgzRTGXm3JsCT8R11XBpyG_ZOI8BHIbR7NGrf9DDk-&amp;sig=12tg19l8k&amp;x=170&amp;y=17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01208" y="179511"/>
            <a:ext cx="1457638" cy="147229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64921" y="6660232"/>
            <a:ext cx="1520706" cy="1312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5349" y="-19332"/>
            <a:ext cx="4789836" cy="1072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descr="D:\250530大貫ｕｓｂｺﾋﾟｰ\26年度事業\A防災防犯\防災訓練\H26年度防災訓練写真（140608）\IMGP1606.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25511" y="6516216"/>
            <a:ext cx="2535825" cy="1800200"/>
          </a:xfrm>
          <a:prstGeom prst="rect">
            <a:avLst/>
          </a:prstGeom>
          <a:noFill/>
          <a:extLst>
            <a:ext uri="{909E8E84-426E-40DD-AFC4-6F175D3DCCD1}">
              <a14:hiddenFill xmlns:a14="http://schemas.microsoft.com/office/drawing/2010/main">
                <a:solidFill>
                  <a:srgbClr val="FFFFFF"/>
                </a:solidFill>
              </a14:hiddenFill>
            </a:ext>
          </a:extLst>
        </p:spPr>
      </p:pic>
      <p:sp>
        <p:nvSpPr>
          <p:cNvPr id="11" name="コンテンツ プレースホルダー 10"/>
          <p:cNvSpPr>
            <a:spLocks noGrp="1"/>
          </p:cNvSpPr>
          <p:nvPr>
            <p:ph idx="1"/>
          </p:nvPr>
        </p:nvSpPr>
        <p:spPr>
          <a:xfrm>
            <a:off x="496123" y="1763688"/>
            <a:ext cx="6120680" cy="432049"/>
          </a:xfrm>
        </p:spPr>
        <p:txBody>
          <a:bodyPr>
            <a:normAutofit fontScale="25000" lnSpcReduction="20000"/>
          </a:bodyPr>
          <a:lstStyle/>
          <a:p>
            <a:pPr marL="0" indent="0">
              <a:buNone/>
            </a:pPr>
            <a:r>
              <a:rPr kumimoji="1" lang="ja-JP" altLang="en-US" sz="4800" b="1" dirty="0" smtClean="0">
                <a:latin typeface="+mj-ea"/>
                <a:ea typeface="+mj-ea"/>
              </a:rPr>
              <a:t>消防署・消防団・南三小・関係諸団体様のご協力を頂き、金森一丁目町内会と合同防災訓練を実施。　生憎の雨模様にも拘わらず、大勢の方々が「ｽﾀﾝﾄﾞﾊﾟｲﾌﾟ」等を初体験されました。</a:t>
            </a:r>
          </a:p>
          <a:p>
            <a:pPr marL="0" indent="0">
              <a:buNone/>
            </a:pPr>
            <a:endParaRPr lang="ja-JP" altLang="en-US" sz="4800" b="1" dirty="0">
              <a:latin typeface="HGP創英ﾌﾟﾚｾﾞﾝｽEB" panose="02020800000000000000" pitchFamily="18" charset="-128"/>
              <a:ea typeface="HGP創英ﾌﾟﾚｾﾞﾝｽEB" panose="02020800000000000000" pitchFamily="18" charset="-128"/>
            </a:endParaRPr>
          </a:p>
          <a:p>
            <a:pPr marL="0" indent="0">
              <a:buNone/>
            </a:pPr>
            <a:endParaRPr kumimoji="1" lang="ja-JP" altLang="en-US" sz="4800" b="1" dirty="0" smtClean="0">
              <a:latin typeface="HGP創英ﾌﾟﾚｾﾞﾝｽEB" panose="02020800000000000000" pitchFamily="18" charset="-128"/>
              <a:ea typeface="HGP創英ﾌﾟﾚｾﾞﾝｽEB" panose="02020800000000000000" pitchFamily="18" charset="-128"/>
            </a:endParaRPr>
          </a:p>
          <a:p>
            <a:pPr marL="0" indent="0">
              <a:buNone/>
            </a:pPr>
            <a:endParaRPr lang="ja-JP" altLang="en-US" sz="1200" b="1" dirty="0">
              <a:latin typeface="HGP創英ﾌﾟﾚｾﾞﾝｽEB" panose="02020800000000000000" pitchFamily="18" charset="-128"/>
              <a:ea typeface="HGP創英ﾌﾟﾚｾﾞﾝｽEB" panose="02020800000000000000" pitchFamily="18" charset="-128"/>
            </a:endParaRPr>
          </a:p>
          <a:p>
            <a:pPr marL="0" indent="0">
              <a:buNone/>
            </a:pPr>
            <a:endParaRPr kumimoji="1" lang="ja-JP" altLang="en-US" sz="1200" b="1" dirty="0" smtClean="0">
              <a:latin typeface="HGP創英ﾌﾟﾚｾﾞﾝｽEB" panose="02020800000000000000" pitchFamily="18" charset="-128"/>
              <a:ea typeface="HGP創英ﾌﾟﾚｾﾞﾝｽEB" panose="02020800000000000000" pitchFamily="18" charset="-128"/>
            </a:endParaRPr>
          </a:p>
          <a:p>
            <a:pPr marL="0" indent="0">
              <a:buNone/>
            </a:pPr>
            <a:endParaRPr lang="ja-JP" altLang="en-US" sz="1200" b="1" dirty="0">
              <a:latin typeface="HGP創英ﾌﾟﾚｾﾞﾝｽEB" panose="02020800000000000000" pitchFamily="18" charset="-128"/>
              <a:ea typeface="HGP創英ﾌﾟﾚｾﾞﾝｽEB" panose="02020800000000000000" pitchFamily="18" charset="-128"/>
            </a:endParaRPr>
          </a:p>
          <a:p>
            <a:pPr marL="0" indent="0">
              <a:buNone/>
            </a:pPr>
            <a:endParaRPr kumimoji="1" lang="ja-JP" altLang="en-US" sz="1200" b="1" dirty="0" smtClean="0">
              <a:latin typeface="HGP創英ﾌﾟﾚｾﾞﾝｽEB" panose="02020800000000000000" pitchFamily="18" charset="-128"/>
              <a:ea typeface="HGP創英ﾌﾟﾚｾﾞﾝｽEB" panose="02020800000000000000" pitchFamily="18" charset="-128"/>
            </a:endParaRPr>
          </a:p>
          <a:p>
            <a:pPr marL="0" indent="0">
              <a:buNone/>
            </a:pPr>
            <a:endParaRPr lang="ja-JP" altLang="en-US" sz="1200" b="1" dirty="0">
              <a:latin typeface="HGP創英ﾌﾟﾚｾﾞﾝｽEB" panose="02020800000000000000" pitchFamily="18" charset="-128"/>
              <a:ea typeface="HGP創英ﾌﾟﾚｾﾞﾝｽEB" panose="02020800000000000000" pitchFamily="18" charset="-128"/>
            </a:endParaRPr>
          </a:p>
          <a:p>
            <a:pPr marL="0" indent="0">
              <a:buNone/>
            </a:pPr>
            <a:endParaRPr kumimoji="1" lang="ja-JP" altLang="en-US" sz="1200" b="1" dirty="0" smtClean="0">
              <a:latin typeface="HGP創英ﾌﾟﾚｾﾞﾝｽEB" panose="02020800000000000000" pitchFamily="18" charset="-128"/>
              <a:ea typeface="HGP創英ﾌﾟﾚｾﾞﾝｽEB" panose="02020800000000000000" pitchFamily="18" charset="-128"/>
            </a:endParaRPr>
          </a:p>
          <a:p>
            <a:pPr marL="0" indent="0">
              <a:buNone/>
            </a:pPr>
            <a:endParaRPr lang="ja-JP" altLang="en-US" sz="1200" b="1" dirty="0">
              <a:latin typeface="HGP創英ﾌﾟﾚｾﾞﾝｽEB" panose="02020800000000000000" pitchFamily="18" charset="-128"/>
              <a:ea typeface="HGP創英ﾌﾟﾚｾﾞﾝｽEB" panose="02020800000000000000" pitchFamily="18" charset="-128"/>
            </a:endParaRPr>
          </a:p>
          <a:p>
            <a:pPr marL="0" indent="0">
              <a:buNone/>
            </a:pPr>
            <a:endParaRPr kumimoji="1" lang="ja-JP" altLang="en-US" sz="1200" b="1" dirty="0" smtClean="0">
              <a:latin typeface="HGP創英ﾌﾟﾚｾﾞﾝｽEB" panose="02020800000000000000" pitchFamily="18" charset="-128"/>
              <a:ea typeface="HGP創英ﾌﾟﾚｾﾞﾝｽEB" panose="02020800000000000000" pitchFamily="18" charset="-128"/>
            </a:endParaRPr>
          </a:p>
          <a:p>
            <a:pPr marL="0" indent="0">
              <a:buNone/>
            </a:pPr>
            <a:endParaRPr lang="ja-JP" altLang="en-US" sz="1200" b="1" dirty="0">
              <a:latin typeface="HGP創英ﾌﾟﾚｾﾞﾝｽEB" panose="02020800000000000000" pitchFamily="18" charset="-128"/>
              <a:ea typeface="HGP創英ﾌﾟﾚｾﾞﾝｽEB" panose="02020800000000000000" pitchFamily="18" charset="-128"/>
            </a:endParaRPr>
          </a:p>
          <a:p>
            <a:pPr marL="0" indent="0">
              <a:buNone/>
            </a:pPr>
            <a:endParaRPr kumimoji="1" lang="ja-JP" altLang="en-US" sz="1200" b="1" dirty="0" smtClean="0">
              <a:latin typeface="HGP創英ﾌﾟﾚｾﾞﾝｽEB" panose="02020800000000000000" pitchFamily="18" charset="-128"/>
              <a:ea typeface="HGP創英ﾌﾟﾚｾﾞﾝｽEB" panose="02020800000000000000" pitchFamily="18" charset="-128"/>
            </a:endParaRPr>
          </a:p>
          <a:p>
            <a:pPr marL="0" indent="0">
              <a:buNone/>
            </a:pPr>
            <a:endParaRPr lang="ja-JP" altLang="en-US" sz="1200" b="1" dirty="0">
              <a:latin typeface="HGP創英ﾌﾟﾚｾﾞﾝｽEB" panose="02020800000000000000" pitchFamily="18" charset="-128"/>
              <a:ea typeface="HGP創英ﾌﾟﾚｾﾞﾝｽEB" panose="02020800000000000000" pitchFamily="18" charset="-128"/>
            </a:endParaRPr>
          </a:p>
          <a:p>
            <a:pPr marL="0" indent="0">
              <a:buNone/>
            </a:pPr>
            <a:endParaRPr kumimoji="1" lang="ja-JP" altLang="en-US" sz="1200" b="1" dirty="0" smtClean="0">
              <a:latin typeface="HGP創英ﾌﾟﾚｾﾞﾝｽEB" panose="02020800000000000000" pitchFamily="18" charset="-128"/>
              <a:ea typeface="HGP創英ﾌﾟﾚｾﾞﾝｽEB" panose="02020800000000000000" pitchFamily="18" charset="-128"/>
            </a:endParaRPr>
          </a:p>
          <a:p>
            <a:pPr marL="0" indent="0">
              <a:buNone/>
            </a:pPr>
            <a:endParaRPr lang="ja-JP" altLang="en-US" sz="1200" b="1" dirty="0">
              <a:latin typeface="HGP創英ﾌﾟﾚｾﾞﾝｽEB" panose="02020800000000000000" pitchFamily="18" charset="-128"/>
              <a:ea typeface="HGP創英ﾌﾟﾚｾﾞﾝｽEB" panose="02020800000000000000" pitchFamily="18" charset="-128"/>
            </a:endParaRPr>
          </a:p>
          <a:p>
            <a:pPr marL="0" indent="0">
              <a:buNone/>
            </a:pPr>
            <a:endParaRPr kumimoji="1" lang="ja-JP" altLang="en-US" sz="1200" b="1" dirty="0" smtClean="0">
              <a:latin typeface="HGP創英ﾌﾟﾚｾﾞﾝｽEB" panose="02020800000000000000" pitchFamily="18" charset="-128"/>
              <a:ea typeface="HGP創英ﾌﾟﾚｾﾞﾝｽEB" panose="02020800000000000000" pitchFamily="18" charset="-128"/>
            </a:endParaRPr>
          </a:p>
          <a:p>
            <a:pPr marL="0" indent="0">
              <a:buNone/>
            </a:pPr>
            <a:endParaRPr lang="ja-JP" altLang="en-US" sz="1200" b="1" dirty="0">
              <a:latin typeface="HGP創英ﾌﾟﾚｾﾞﾝｽEB" panose="02020800000000000000" pitchFamily="18" charset="-128"/>
              <a:ea typeface="HGP創英ﾌﾟﾚｾﾞﾝｽEB" panose="02020800000000000000" pitchFamily="18" charset="-128"/>
            </a:endParaRPr>
          </a:p>
          <a:p>
            <a:pPr marL="0" indent="0">
              <a:buNone/>
            </a:pPr>
            <a:endParaRPr kumimoji="1" lang="ja-JP" altLang="en-US" sz="1200" b="1" dirty="0" smtClean="0">
              <a:latin typeface="HGP創英ﾌﾟﾚｾﾞﾝｽEB" panose="02020800000000000000" pitchFamily="18" charset="-128"/>
              <a:ea typeface="HGP創英ﾌﾟﾚｾﾞﾝｽEB" panose="02020800000000000000" pitchFamily="18" charset="-128"/>
            </a:endParaRPr>
          </a:p>
          <a:p>
            <a:pPr marL="0" indent="0">
              <a:buNone/>
            </a:pPr>
            <a:endParaRPr lang="ja-JP" altLang="en-US" sz="1200" b="1" dirty="0">
              <a:latin typeface="HGP創英ﾌﾟﾚｾﾞﾝｽEB" panose="02020800000000000000" pitchFamily="18" charset="-128"/>
              <a:ea typeface="HGP創英ﾌﾟﾚｾﾞﾝｽEB" panose="02020800000000000000" pitchFamily="18" charset="-128"/>
            </a:endParaRPr>
          </a:p>
          <a:p>
            <a:pPr marL="0" indent="0">
              <a:buNone/>
            </a:pPr>
            <a:endParaRPr kumimoji="1" lang="ja-JP" altLang="en-US" sz="1200" b="1" dirty="0" smtClean="0">
              <a:latin typeface="HGP創英ﾌﾟﾚｾﾞﾝｽEB" panose="02020800000000000000" pitchFamily="18" charset="-128"/>
              <a:ea typeface="HGP創英ﾌﾟﾚｾﾞﾝｽEB" panose="02020800000000000000" pitchFamily="18" charset="-128"/>
            </a:endParaRPr>
          </a:p>
          <a:p>
            <a:pPr marL="0" indent="0">
              <a:buNone/>
            </a:pPr>
            <a:endParaRPr lang="ja-JP" altLang="en-US" sz="1200" b="1" dirty="0">
              <a:latin typeface="HGP創英ﾌﾟﾚｾﾞﾝｽEB" panose="02020800000000000000" pitchFamily="18" charset="-128"/>
              <a:ea typeface="HGP創英ﾌﾟﾚｾﾞﾝｽEB" panose="02020800000000000000" pitchFamily="18" charset="-128"/>
            </a:endParaRPr>
          </a:p>
          <a:p>
            <a:pPr marL="0" indent="0">
              <a:buNone/>
            </a:pPr>
            <a:endParaRPr kumimoji="1" lang="ja-JP" altLang="en-US" sz="1200" b="1" dirty="0" smtClean="0">
              <a:latin typeface="HGP創英ﾌﾟﾚｾﾞﾝｽEB" panose="02020800000000000000" pitchFamily="18" charset="-128"/>
              <a:ea typeface="HGP創英ﾌﾟﾚｾﾞﾝｽEB" panose="02020800000000000000" pitchFamily="18" charset="-128"/>
            </a:endParaRPr>
          </a:p>
          <a:p>
            <a:pPr marL="0" indent="0">
              <a:buNone/>
            </a:pPr>
            <a:endParaRPr lang="ja-JP" altLang="en-US" sz="1200" b="1" dirty="0">
              <a:latin typeface="HGP創英ﾌﾟﾚｾﾞﾝｽEB" panose="02020800000000000000" pitchFamily="18" charset="-128"/>
              <a:ea typeface="HGP創英ﾌﾟﾚｾﾞﾝｽEB" panose="02020800000000000000" pitchFamily="18" charset="-128"/>
            </a:endParaRPr>
          </a:p>
          <a:p>
            <a:pPr marL="0" indent="0">
              <a:buNone/>
            </a:pPr>
            <a:endParaRPr kumimoji="1" lang="ja-JP" altLang="en-US" sz="1200" b="1" dirty="0" smtClean="0">
              <a:latin typeface="HGP創英ﾌﾟﾚｾﾞﾝｽEB" panose="02020800000000000000" pitchFamily="18" charset="-128"/>
              <a:ea typeface="HGP創英ﾌﾟﾚｾﾞﾝｽEB" panose="02020800000000000000" pitchFamily="18" charset="-128"/>
            </a:endParaRPr>
          </a:p>
          <a:p>
            <a:pPr marL="0" indent="0">
              <a:buNone/>
            </a:pPr>
            <a:r>
              <a:rPr lang="ja-JP" altLang="en-US" sz="1200" b="1" dirty="0" smtClean="0">
                <a:latin typeface="HGP創英ﾌﾟﾚｾﾞﾝｽEB" panose="02020800000000000000" pitchFamily="18" charset="-128"/>
                <a:ea typeface="HGP創英ﾌﾟﾚｾﾞﾝｽEB" panose="02020800000000000000" pitchFamily="18" charset="-128"/>
              </a:rPr>
              <a:t>　　　　　　　　　　　　　　　　　　　　　　　　　　　　　　　　</a:t>
            </a:r>
          </a:p>
          <a:p>
            <a:pPr marL="0" indent="0">
              <a:buNone/>
            </a:pPr>
            <a:endParaRPr lang="ja-JP" altLang="en-US" sz="1200" b="1" dirty="0">
              <a:latin typeface="HGP創英ﾌﾟﾚｾﾞﾝｽEB" panose="02020800000000000000" pitchFamily="18" charset="-128"/>
              <a:ea typeface="HGP創英ﾌﾟﾚｾﾞﾝｽEB" panose="02020800000000000000" pitchFamily="18" charset="-128"/>
            </a:endParaRPr>
          </a:p>
          <a:p>
            <a:pPr marL="0" indent="0">
              <a:buNone/>
            </a:pPr>
            <a:endParaRPr lang="ja-JP" altLang="en-US" sz="1200" b="1" dirty="0" smtClean="0">
              <a:latin typeface="HGP創英ﾌﾟﾚｾﾞﾝｽEB" panose="02020800000000000000" pitchFamily="18" charset="-128"/>
              <a:ea typeface="HGP創英ﾌﾟﾚｾﾞﾝｽEB" panose="02020800000000000000" pitchFamily="18" charset="-128"/>
            </a:endParaRPr>
          </a:p>
          <a:p>
            <a:pPr marL="0" indent="0">
              <a:buNone/>
            </a:pPr>
            <a:r>
              <a:rPr lang="ja-JP" altLang="en-US" sz="1200" b="1" dirty="0">
                <a:latin typeface="HGP創英ﾌﾟﾚｾﾞﾝｽEB" panose="02020800000000000000" pitchFamily="18" charset="-128"/>
                <a:ea typeface="HGP創英ﾌﾟﾚｾﾞﾝｽEB" panose="02020800000000000000" pitchFamily="18" charset="-128"/>
              </a:rPr>
              <a:t>　</a:t>
            </a:r>
            <a:r>
              <a:rPr lang="ja-JP" altLang="en-US" sz="1200" b="1" dirty="0" smtClean="0">
                <a:latin typeface="HGP創英ﾌﾟﾚｾﾞﾝｽEB" panose="02020800000000000000" pitchFamily="18" charset="-128"/>
                <a:ea typeface="HGP創英ﾌﾟﾚｾﾞﾝｽEB" panose="02020800000000000000" pitchFamily="18" charset="-128"/>
              </a:rPr>
              <a:t>　　　　　　　　　　　　　　　　　　　　　　　　　　　　　　　　　　　　　　　　　　　　　　　　　　　　　　　　　　　</a:t>
            </a:r>
          </a:p>
          <a:p>
            <a:pPr marL="0" indent="0">
              <a:buNone/>
            </a:pPr>
            <a:r>
              <a:rPr lang="ja-JP" altLang="en-US" sz="1200" b="1" dirty="0">
                <a:latin typeface="HGP創英ﾌﾟﾚｾﾞﾝｽEB" panose="02020800000000000000" pitchFamily="18" charset="-128"/>
                <a:ea typeface="HGP創英ﾌﾟﾚｾﾞﾝｽEB" panose="02020800000000000000" pitchFamily="18" charset="-128"/>
              </a:rPr>
              <a:t>　</a:t>
            </a:r>
            <a:r>
              <a:rPr lang="ja-JP" altLang="en-US" sz="1200" b="1" dirty="0" smtClean="0">
                <a:latin typeface="HGP創英ﾌﾟﾚｾﾞﾝｽEB" panose="02020800000000000000" pitchFamily="18" charset="-128"/>
                <a:ea typeface="HGP創英ﾌﾟﾚｾﾞﾝｽEB" panose="02020800000000000000" pitchFamily="18" charset="-128"/>
              </a:rPr>
              <a:t>　　　　　　　　　　　　　　　　　　　　</a:t>
            </a:r>
          </a:p>
          <a:p>
            <a:pPr marL="0" indent="0">
              <a:buNone/>
            </a:pPr>
            <a:r>
              <a:rPr lang="ja-JP" altLang="en-US" sz="1200" b="1" dirty="0">
                <a:latin typeface="HGP創英ﾌﾟﾚｾﾞﾝｽEB" panose="02020800000000000000" pitchFamily="18" charset="-128"/>
                <a:ea typeface="HGP創英ﾌﾟﾚｾﾞﾝｽEB" panose="02020800000000000000" pitchFamily="18" charset="-128"/>
              </a:rPr>
              <a:t>　</a:t>
            </a:r>
            <a:r>
              <a:rPr lang="ja-JP" altLang="en-US" sz="1200" b="1" dirty="0" smtClean="0">
                <a:latin typeface="HGP創英ﾌﾟﾚｾﾞﾝｽEB" panose="02020800000000000000" pitchFamily="18" charset="-128"/>
                <a:ea typeface="HGP創英ﾌﾟﾚｾﾞﾝｽEB" panose="02020800000000000000" pitchFamily="18" charset="-128"/>
              </a:rPr>
              <a:t>　　　　　　　　　　　　　　　　　　　　　　　　　　　</a:t>
            </a:r>
          </a:p>
          <a:p>
            <a:pPr marL="0" indent="0">
              <a:buNone/>
            </a:pPr>
            <a:endParaRPr lang="ja-JP" altLang="en-US" sz="1200" b="1" dirty="0">
              <a:latin typeface="HGP創英ﾌﾟﾚｾﾞﾝｽEB" panose="02020800000000000000" pitchFamily="18" charset="-128"/>
              <a:ea typeface="HGP創英ﾌﾟﾚｾﾞﾝｽEB" panose="02020800000000000000" pitchFamily="18" charset="-128"/>
            </a:endParaRPr>
          </a:p>
          <a:p>
            <a:pPr marL="0" indent="0">
              <a:buNone/>
            </a:pPr>
            <a:endParaRPr lang="ja-JP" altLang="en-US" sz="1200" b="1" dirty="0" smtClean="0">
              <a:latin typeface="HGP創英ﾌﾟﾚｾﾞﾝｽEB" panose="02020800000000000000" pitchFamily="18" charset="-128"/>
              <a:ea typeface="HGP創英ﾌﾟﾚｾﾞﾝｽEB" panose="02020800000000000000" pitchFamily="18" charset="-128"/>
            </a:endParaRPr>
          </a:p>
          <a:p>
            <a:pPr marL="0" indent="0">
              <a:buNone/>
            </a:pPr>
            <a:endParaRPr lang="ja-JP" altLang="en-US" sz="1200" b="1" dirty="0">
              <a:latin typeface="HGP創英ﾌﾟﾚｾﾞﾝｽEB" panose="02020800000000000000" pitchFamily="18" charset="-128"/>
              <a:ea typeface="HGP創英ﾌﾟﾚｾﾞﾝｽEB" panose="02020800000000000000" pitchFamily="18" charset="-128"/>
            </a:endParaRPr>
          </a:p>
          <a:p>
            <a:pPr marL="0" indent="0">
              <a:buNone/>
            </a:pPr>
            <a:r>
              <a:rPr lang="ja-JP" altLang="en-US" sz="1200" b="1" dirty="0" smtClean="0">
                <a:latin typeface="HGP創英ﾌﾟﾚｾﾞﾝｽEB" panose="02020800000000000000" pitchFamily="18" charset="-128"/>
                <a:ea typeface="HGP創英ﾌﾟﾚｾﾞﾝｽEB" panose="02020800000000000000" pitchFamily="18" charset="-128"/>
              </a:rPr>
              <a:t>　　　　　　　　　　　　　　　　　　　　　　　　　　　　　　　　　　　　　　　　</a:t>
            </a:r>
          </a:p>
          <a:p>
            <a:pPr marL="0" indent="0">
              <a:buNone/>
            </a:pPr>
            <a:endParaRPr lang="ja-JP" altLang="en-US" sz="1200" b="1" dirty="0" smtClean="0">
              <a:latin typeface="HGP創英ﾌﾟﾚｾﾞﾝｽEB" panose="02020800000000000000" pitchFamily="18" charset="-128"/>
              <a:ea typeface="HGP創英ﾌﾟﾚｾﾞﾝｽEB" panose="02020800000000000000" pitchFamily="18" charset="-128"/>
            </a:endParaRPr>
          </a:p>
          <a:p>
            <a:pPr marL="0" indent="0">
              <a:buNone/>
            </a:pPr>
            <a:endParaRPr lang="ja-JP" altLang="en-US" sz="1200" b="1" dirty="0">
              <a:latin typeface="HGP創英ﾌﾟﾚｾﾞﾝｽEB" panose="02020800000000000000" pitchFamily="18" charset="-128"/>
              <a:ea typeface="HGP創英ﾌﾟﾚｾﾞﾝｽEB" panose="02020800000000000000" pitchFamily="18" charset="-128"/>
            </a:endParaRPr>
          </a:p>
          <a:p>
            <a:pPr marL="0" indent="0">
              <a:buNone/>
            </a:pPr>
            <a:endParaRPr lang="ja-JP" altLang="en-US" sz="1200" b="1" dirty="0" smtClean="0">
              <a:latin typeface="HGP創英ﾌﾟﾚｾﾞﾝｽEB" panose="02020800000000000000" pitchFamily="18" charset="-128"/>
              <a:ea typeface="HGP創英ﾌﾟﾚｾﾞﾝｽEB" panose="02020800000000000000" pitchFamily="18" charset="-128"/>
            </a:endParaRPr>
          </a:p>
          <a:p>
            <a:pPr marL="0" indent="0">
              <a:buNone/>
            </a:pPr>
            <a:endParaRPr lang="ja-JP" altLang="en-US" sz="1200" b="1" dirty="0">
              <a:latin typeface="HGP創英ﾌﾟﾚｾﾞﾝｽEB" panose="02020800000000000000" pitchFamily="18" charset="-128"/>
              <a:ea typeface="HGP創英ﾌﾟﾚｾﾞﾝｽEB" panose="02020800000000000000" pitchFamily="18" charset="-128"/>
            </a:endParaRPr>
          </a:p>
          <a:p>
            <a:pPr marL="0" indent="0">
              <a:buNone/>
            </a:pPr>
            <a:endParaRPr lang="ja-JP" altLang="en-US" sz="1200" b="1" dirty="0" smtClean="0">
              <a:latin typeface="HGP創英ﾌﾟﾚｾﾞﾝｽEB" panose="02020800000000000000" pitchFamily="18" charset="-128"/>
              <a:ea typeface="HGP創英ﾌﾟﾚｾﾞﾝｽEB" panose="02020800000000000000" pitchFamily="18" charset="-128"/>
            </a:endParaRPr>
          </a:p>
          <a:p>
            <a:pPr marL="0" indent="0">
              <a:buNone/>
            </a:pPr>
            <a:endParaRPr lang="ja-JP" altLang="en-US" sz="1200" b="1" dirty="0">
              <a:latin typeface="HGP創英ﾌﾟﾚｾﾞﾝｽEB" panose="02020800000000000000" pitchFamily="18" charset="-128"/>
              <a:ea typeface="HGP創英ﾌﾟﾚｾﾞﾝｽEB" panose="02020800000000000000" pitchFamily="18" charset="-128"/>
            </a:endParaRPr>
          </a:p>
          <a:p>
            <a:pPr marL="0" indent="0">
              <a:buNone/>
            </a:pPr>
            <a:endParaRPr lang="ja-JP" altLang="en-US" sz="1200" b="1" dirty="0">
              <a:latin typeface="HGP創英ﾌﾟﾚｾﾞﾝｽEB" panose="02020800000000000000" pitchFamily="18" charset="-128"/>
              <a:ea typeface="HGP創英ﾌﾟﾚｾﾞﾝｽEB" panose="02020800000000000000" pitchFamily="18" charset="-128"/>
            </a:endParaRPr>
          </a:p>
          <a:p>
            <a:pPr marL="0" indent="0">
              <a:buNone/>
            </a:pPr>
            <a:r>
              <a:rPr lang="ja-JP" altLang="en-US" sz="1200" b="1" dirty="0" smtClean="0">
                <a:latin typeface="HGP創英ﾌﾟﾚｾﾞﾝｽEB" panose="02020800000000000000" pitchFamily="18" charset="-128"/>
                <a:ea typeface="HGP創英ﾌﾟﾚｾﾞﾝｽEB" panose="02020800000000000000" pitchFamily="18" charset="-128"/>
              </a:rPr>
              <a:t>　　　　　　　　　　　　　　　　　　　　　　　　　　　　　　　　　　　　　　　　　　　</a:t>
            </a:r>
            <a:r>
              <a:rPr lang="ja-JP" altLang="en-US" sz="1400" b="1" dirty="0" smtClean="0">
                <a:latin typeface="+mj-ea"/>
                <a:ea typeface="+mj-ea"/>
              </a:rPr>
              <a:t>　　　　　</a:t>
            </a:r>
          </a:p>
          <a:p>
            <a:pPr marL="0" indent="0">
              <a:buNone/>
            </a:pPr>
            <a:endParaRPr lang="ja-JP" altLang="en-US" sz="1400" b="1" dirty="0">
              <a:latin typeface="+mj-ea"/>
              <a:ea typeface="+mj-ea"/>
            </a:endParaRPr>
          </a:p>
          <a:p>
            <a:pPr marL="0" indent="0">
              <a:buNone/>
            </a:pPr>
            <a:endParaRPr lang="ja-JP" altLang="en-US" sz="1400" b="1" dirty="0" smtClean="0">
              <a:latin typeface="+mj-ea"/>
              <a:ea typeface="+mj-ea"/>
            </a:endParaRPr>
          </a:p>
          <a:p>
            <a:pPr marL="0" indent="0">
              <a:buNone/>
            </a:pPr>
            <a:endParaRPr lang="ja-JP" altLang="en-US" sz="1400" b="1" dirty="0">
              <a:latin typeface="+mj-ea"/>
              <a:ea typeface="+mj-ea"/>
            </a:endParaRPr>
          </a:p>
          <a:p>
            <a:pPr marL="0" indent="0">
              <a:buNone/>
            </a:pPr>
            <a:endParaRPr lang="ja-JP" altLang="en-US" sz="1400" b="1" dirty="0" smtClean="0">
              <a:latin typeface="+mj-ea"/>
              <a:ea typeface="+mj-ea"/>
            </a:endParaRPr>
          </a:p>
          <a:p>
            <a:pPr marL="0" indent="0">
              <a:buNone/>
            </a:pPr>
            <a:endParaRPr lang="ja-JP" altLang="en-US" sz="1400" b="1" dirty="0">
              <a:latin typeface="+mj-ea"/>
              <a:ea typeface="+mj-ea"/>
            </a:endParaRPr>
          </a:p>
          <a:p>
            <a:pPr marL="0" indent="0">
              <a:buNone/>
            </a:pPr>
            <a:endParaRPr lang="ja-JP" altLang="en-US" sz="1400" b="1" dirty="0" smtClean="0">
              <a:latin typeface="+mj-ea"/>
              <a:ea typeface="+mj-ea"/>
            </a:endParaRPr>
          </a:p>
          <a:p>
            <a:pPr marL="0" indent="0">
              <a:buNone/>
            </a:pPr>
            <a:endParaRPr lang="ja-JP" altLang="en-US" sz="1400" b="1" dirty="0">
              <a:latin typeface="+mj-ea"/>
              <a:ea typeface="+mj-ea"/>
            </a:endParaRPr>
          </a:p>
          <a:p>
            <a:pPr marL="0" indent="0">
              <a:buNone/>
            </a:pPr>
            <a:endParaRPr lang="ja-JP" altLang="en-US" sz="1400" b="1" dirty="0" smtClean="0">
              <a:latin typeface="+mj-ea"/>
              <a:ea typeface="+mj-ea"/>
            </a:endParaRPr>
          </a:p>
          <a:p>
            <a:pPr marL="0" indent="0">
              <a:buNone/>
            </a:pPr>
            <a:r>
              <a:rPr lang="ja-JP" altLang="en-US" sz="1400" b="1" dirty="0">
                <a:latin typeface="+mj-ea"/>
                <a:ea typeface="+mj-ea"/>
              </a:rPr>
              <a:t>　</a:t>
            </a:r>
            <a:r>
              <a:rPr lang="ja-JP" altLang="en-US" sz="1400" b="1" dirty="0" smtClean="0">
                <a:latin typeface="+mj-ea"/>
                <a:ea typeface="+mj-ea"/>
              </a:rPr>
              <a:t>　　　　　　　　　　　　　　　　　　　　　　　　　　　　　　</a:t>
            </a:r>
            <a:endParaRPr kumimoji="1" lang="ja-JP" altLang="en-US" sz="1200" b="1" dirty="0" smtClean="0">
              <a:latin typeface="HGP創英ﾌﾟﾚｾﾞﾝｽEB" panose="02020800000000000000" pitchFamily="18" charset="-128"/>
              <a:ea typeface="HGP創英ﾌﾟﾚｾﾞﾝｽEB" panose="02020800000000000000" pitchFamily="18" charset="-128"/>
            </a:endParaRPr>
          </a:p>
          <a:p>
            <a:pPr marL="0" indent="0">
              <a:buNone/>
            </a:pPr>
            <a:endParaRPr lang="ja-JP" altLang="en-US" sz="1200" b="1" dirty="0">
              <a:latin typeface="HGP創英ﾌﾟﾚｾﾞﾝｽEB" panose="02020800000000000000" pitchFamily="18" charset="-128"/>
              <a:ea typeface="HGP創英ﾌﾟﾚｾﾞﾝｽEB" panose="02020800000000000000" pitchFamily="18" charset="-128"/>
            </a:endParaRPr>
          </a:p>
          <a:p>
            <a:pPr marL="0" indent="0">
              <a:buNone/>
            </a:pPr>
            <a:endParaRPr kumimoji="1" lang="ja-JP" altLang="en-US" sz="1200" b="1" dirty="0" smtClean="0">
              <a:latin typeface="HGP創英ﾌﾟﾚｾﾞﾝｽEB" panose="02020800000000000000" pitchFamily="18" charset="-128"/>
              <a:ea typeface="HGP創英ﾌﾟﾚｾﾞﾝｽEB" panose="02020800000000000000" pitchFamily="18" charset="-128"/>
            </a:endParaRPr>
          </a:p>
          <a:p>
            <a:pPr marL="0" indent="0">
              <a:buNone/>
            </a:pPr>
            <a:endParaRPr lang="ja-JP" altLang="en-US" sz="1200" b="1" dirty="0">
              <a:latin typeface="HGP創英ﾌﾟﾚｾﾞﾝｽEB" panose="02020800000000000000" pitchFamily="18" charset="-128"/>
              <a:ea typeface="HGP創英ﾌﾟﾚｾﾞﾝｽEB" panose="02020800000000000000" pitchFamily="18" charset="-128"/>
            </a:endParaRPr>
          </a:p>
          <a:p>
            <a:pPr marL="0" indent="0">
              <a:buNone/>
            </a:pPr>
            <a:endParaRPr kumimoji="1" lang="ja-JP" altLang="en-US" sz="1200" b="1" dirty="0" smtClean="0">
              <a:latin typeface="HGP創英ﾌﾟﾚｾﾞﾝｽEB" panose="02020800000000000000" pitchFamily="18" charset="-128"/>
              <a:ea typeface="HGP創英ﾌﾟﾚｾﾞﾝｽEB" panose="02020800000000000000" pitchFamily="18" charset="-128"/>
            </a:endParaRPr>
          </a:p>
          <a:p>
            <a:pPr marL="0" indent="0">
              <a:buNone/>
            </a:pPr>
            <a:endParaRPr kumimoji="1" lang="ja-JP" altLang="en-US" sz="1200" b="1" dirty="0" smtClean="0">
              <a:latin typeface="+mj-ea"/>
              <a:ea typeface="+mj-ea"/>
            </a:endParaRPr>
          </a:p>
          <a:p>
            <a:pPr marL="0" indent="0">
              <a:buNone/>
            </a:pPr>
            <a:endParaRPr lang="ja-JP" altLang="en-US" sz="1200" b="1" dirty="0">
              <a:latin typeface="+mj-ea"/>
              <a:ea typeface="+mj-ea"/>
            </a:endParaRPr>
          </a:p>
          <a:p>
            <a:pPr marL="0" indent="0">
              <a:buNone/>
            </a:pPr>
            <a:endParaRPr kumimoji="1" lang="ja-JP" altLang="en-US" sz="1200" b="1" dirty="0" smtClean="0">
              <a:latin typeface="+mj-ea"/>
              <a:ea typeface="+mj-ea"/>
            </a:endParaRPr>
          </a:p>
          <a:p>
            <a:pPr marL="0" indent="0">
              <a:buNone/>
            </a:pPr>
            <a:endParaRPr lang="ja-JP" altLang="en-US" sz="1200" b="1" dirty="0">
              <a:latin typeface="+mj-ea"/>
              <a:ea typeface="+mj-ea"/>
            </a:endParaRPr>
          </a:p>
          <a:p>
            <a:pPr marL="0" indent="0">
              <a:buNone/>
            </a:pPr>
            <a:endParaRPr kumimoji="1" lang="ja-JP" altLang="en-US" sz="1200" b="1" dirty="0" smtClean="0">
              <a:latin typeface="+mj-ea"/>
              <a:ea typeface="+mj-ea"/>
            </a:endParaRPr>
          </a:p>
          <a:p>
            <a:pPr marL="0" indent="0">
              <a:buNone/>
            </a:pPr>
            <a:endParaRPr kumimoji="1" lang="ja-JP" altLang="en-US" sz="1200" b="1" dirty="0" smtClean="0">
              <a:latin typeface="+mj-ea"/>
              <a:ea typeface="+mj-ea"/>
            </a:endParaRPr>
          </a:p>
          <a:p>
            <a:pPr marL="0" indent="0">
              <a:buNone/>
            </a:pPr>
            <a:endParaRPr lang="ja-JP" altLang="en-US" sz="1200" b="1" dirty="0">
              <a:latin typeface="+mj-ea"/>
              <a:ea typeface="+mj-ea"/>
            </a:endParaRPr>
          </a:p>
        </p:txBody>
      </p:sp>
      <p:pic>
        <p:nvPicPr>
          <p:cNvPr id="2053" name="Picture 5" descr="D:\250530大貫ｕｓｂｺﾋﾟｰ\26年度事業\A防災防犯\防災訓練\H26年度防災訓練写真（140608）\IMGP1637.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664921" y="2267744"/>
            <a:ext cx="2768399" cy="1833615"/>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479522" y="8468670"/>
            <a:ext cx="2535824" cy="369332"/>
          </a:xfrm>
          <a:prstGeom prst="rect">
            <a:avLst/>
          </a:prstGeom>
          <a:noFill/>
        </p:spPr>
        <p:txBody>
          <a:bodyPr wrap="square" rtlCol="0">
            <a:spAutoFit/>
          </a:bodyPr>
          <a:lstStyle/>
          <a:p>
            <a:r>
              <a:rPr lang="ja-JP" altLang="en-US" sz="900" dirty="0">
                <a:latin typeface="+mj-ea"/>
              </a:rPr>
              <a:t>東京都「地域の底力再生事業」補助金で</a:t>
            </a:r>
          </a:p>
          <a:p>
            <a:r>
              <a:rPr lang="ja-JP" altLang="en-US" sz="900" dirty="0">
                <a:latin typeface="+mj-ea"/>
              </a:rPr>
              <a:t>非常食の炊き出し訓練・試食が出来ました</a:t>
            </a:r>
          </a:p>
        </p:txBody>
      </p:sp>
      <p:sp>
        <p:nvSpPr>
          <p:cNvPr id="8" name="テキスト ボックス 7"/>
          <p:cNvSpPr txBox="1"/>
          <p:nvPr/>
        </p:nvSpPr>
        <p:spPr>
          <a:xfrm>
            <a:off x="3609020" y="8062500"/>
            <a:ext cx="2952327" cy="923330"/>
          </a:xfrm>
          <a:prstGeom prst="rect">
            <a:avLst/>
          </a:prstGeom>
          <a:noFill/>
        </p:spPr>
        <p:txBody>
          <a:bodyPr wrap="square" rtlCol="0">
            <a:spAutoFit/>
          </a:bodyPr>
          <a:lstStyle/>
          <a:p>
            <a:r>
              <a:rPr lang="ja-JP" altLang="en-US" sz="900" b="1" dirty="0">
                <a:latin typeface="+mj-ea"/>
              </a:rPr>
              <a:t>　</a:t>
            </a:r>
            <a:r>
              <a:rPr lang="ja-JP" altLang="en-US" sz="900" dirty="0">
                <a:latin typeface="+mj-ea"/>
              </a:rPr>
              <a:t>「ｽﾀﾝﾄﾞﾊﾟｲﾌﾟ」は、近くの消火栓から自分達の手で</a:t>
            </a:r>
            <a:r>
              <a:rPr lang="ja-JP" altLang="en-US" sz="900" dirty="0" smtClean="0">
                <a:latin typeface="+mj-ea"/>
              </a:rPr>
              <a:t>消火</a:t>
            </a:r>
            <a:r>
              <a:rPr lang="ja-JP" altLang="en-US" sz="900" dirty="0">
                <a:latin typeface="+mj-ea"/>
              </a:rPr>
              <a:t>　　　　　　　　　　　　　　　　　　　　　　　　　　　　　　　　　　　　　　　　　　出来る</a:t>
            </a:r>
            <a:r>
              <a:rPr lang="ja-JP" altLang="en-US" sz="900" dirty="0" smtClean="0">
                <a:latin typeface="+mj-ea"/>
              </a:rPr>
              <a:t>新兵器</a:t>
            </a:r>
            <a:r>
              <a:rPr lang="en-US" altLang="ja-JP" sz="900" dirty="0" smtClean="0">
                <a:latin typeface="+mj-ea"/>
              </a:rPr>
              <a:t>(</a:t>
            </a:r>
            <a:r>
              <a:rPr lang="ja-JP" altLang="en-US" sz="900" dirty="0" smtClean="0">
                <a:latin typeface="+mj-ea"/>
              </a:rPr>
              <a:t>可搬型無動力消火機器</a:t>
            </a:r>
            <a:r>
              <a:rPr lang="en-US" altLang="ja-JP" sz="900" dirty="0" smtClean="0">
                <a:latin typeface="+mj-ea"/>
              </a:rPr>
              <a:t>)</a:t>
            </a:r>
            <a:r>
              <a:rPr lang="ja-JP" altLang="en-US" sz="900" dirty="0" err="1" smtClean="0">
                <a:latin typeface="+mj-ea"/>
              </a:rPr>
              <a:t>。</a:t>
            </a:r>
            <a:r>
              <a:rPr lang="ja-JP" altLang="en-US" sz="900" dirty="0">
                <a:latin typeface="+mj-ea"/>
              </a:rPr>
              <a:t>　</a:t>
            </a:r>
            <a:r>
              <a:rPr lang="en-US" altLang="ja-JP" sz="900" dirty="0">
                <a:latin typeface="+mj-ea"/>
              </a:rPr>
              <a:t>26</a:t>
            </a:r>
            <a:r>
              <a:rPr lang="ja-JP" altLang="en-US" sz="900" dirty="0">
                <a:latin typeface="+mj-ea"/>
              </a:rPr>
              <a:t>年度特別積立金予算で購入し、町内会防災倉庫に常備します。 　　　　　　　　　　　　　　　　　　　　　　　　　　　　　　　　　　</a:t>
            </a:r>
            <a:endParaRPr lang="ja-JP" altLang="en-US" sz="900" dirty="0" smtClean="0">
              <a:latin typeface="+mj-ea"/>
            </a:endParaRPr>
          </a:p>
          <a:p>
            <a:endParaRPr lang="ja-JP" altLang="en-US" sz="900" dirty="0">
              <a:latin typeface="+mj-ea"/>
            </a:endParaRPr>
          </a:p>
          <a:p>
            <a:r>
              <a:rPr lang="ja-JP" altLang="en-US" sz="900" dirty="0" smtClean="0">
                <a:latin typeface="+mj-ea"/>
              </a:rPr>
              <a:t>是非一度「ｽﾀﾝﾄﾞﾊﾟｲﾌﾟ」訓練に参加しましょう！</a:t>
            </a:r>
            <a:endParaRPr lang="en-US" altLang="ja-JP" sz="900" dirty="0" smtClean="0">
              <a:latin typeface="+mj-ea"/>
            </a:endParaRPr>
          </a:p>
          <a:p>
            <a:r>
              <a:rPr lang="en-US" altLang="ja-JP" sz="900" dirty="0" smtClean="0">
                <a:latin typeface="+mj-ea"/>
              </a:rPr>
              <a:t>11/2(</a:t>
            </a:r>
            <a:r>
              <a:rPr lang="ja-JP" altLang="en-US" sz="900" dirty="0" smtClean="0">
                <a:latin typeface="+mj-ea"/>
              </a:rPr>
              <a:t>日</a:t>
            </a:r>
            <a:r>
              <a:rPr lang="en-US" altLang="ja-JP" sz="900" dirty="0" smtClean="0">
                <a:latin typeface="+mj-ea"/>
              </a:rPr>
              <a:t>)</a:t>
            </a:r>
            <a:r>
              <a:rPr lang="ja-JP" altLang="en-US" sz="900" dirty="0" smtClean="0">
                <a:latin typeface="+mj-ea"/>
              </a:rPr>
              <a:t>合掌苑防災訓練で、第</a:t>
            </a:r>
            <a:r>
              <a:rPr lang="en-US" altLang="ja-JP" sz="900" dirty="0" smtClean="0">
                <a:latin typeface="+mj-ea"/>
              </a:rPr>
              <a:t>2</a:t>
            </a:r>
            <a:r>
              <a:rPr lang="ja-JP" altLang="en-US" sz="900" dirty="0" smtClean="0">
                <a:latin typeface="+mj-ea"/>
              </a:rPr>
              <a:t>回目の訓練予定です</a:t>
            </a:r>
            <a:endParaRPr lang="ja-JP" altLang="en-US" sz="900" dirty="0">
              <a:latin typeface="+mj-ea"/>
            </a:endParaRPr>
          </a:p>
        </p:txBody>
      </p:sp>
      <p:sp>
        <p:nvSpPr>
          <p:cNvPr id="9" name="テキスト ボックス 8"/>
          <p:cNvSpPr txBox="1"/>
          <p:nvPr/>
        </p:nvSpPr>
        <p:spPr>
          <a:xfrm>
            <a:off x="5268861" y="6675804"/>
            <a:ext cx="1292486" cy="784830"/>
          </a:xfrm>
          <a:prstGeom prst="rect">
            <a:avLst/>
          </a:prstGeom>
          <a:noFill/>
        </p:spPr>
        <p:txBody>
          <a:bodyPr wrap="square" rtlCol="0">
            <a:spAutoFit/>
          </a:bodyPr>
          <a:lstStyle/>
          <a:p>
            <a:r>
              <a:rPr kumimoji="1" lang="ja-JP" altLang="en-US" sz="900" dirty="0" smtClean="0"/>
              <a:t>消火栓は町内に</a:t>
            </a:r>
            <a:r>
              <a:rPr kumimoji="1" lang="en-US" altLang="ja-JP" sz="900" dirty="0" smtClean="0"/>
              <a:t>200</a:t>
            </a:r>
            <a:r>
              <a:rPr kumimoji="1" lang="ja-JP" altLang="en-US" sz="900" dirty="0" smtClean="0"/>
              <a:t>箇所も設置されており、大災害時には、貴重な消火用水・飲料水に使えます。</a:t>
            </a:r>
            <a:endParaRPr kumimoji="1" lang="ja-JP" altLang="en-US" sz="900" dirty="0"/>
          </a:p>
        </p:txBody>
      </p:sp>
    </p:spTree>
    <p:extLst>
      <p:ext uri="{BB962C8B-B14F-4D97-AF65-F5344CB8AC3E}">
        <p14:creationId xmlns:p14="http://schemas.microsoft.com/office/powerpoint/2010/main" val="19759009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76672" y="1295636"/>
            <a:ext cx="6264696" cy="5688632"/>
          </a:xfrm>
        </p:spPr>
        <p:txBody>
          <a:bodyPr>
            <a:normAutofit fontScale="90000"/>
          </a:bodyPr>
          <a:lstStyle/>
          <a:p>
            <a:pPr indent="266700" algn="l"/>
            <a:r>
              <a:rPr kumimoji="1" lang="ja-JP" altLang="en-US" sz="2400" dirty="0" smtClean="0">
                <a:latin typeface="HGP創英ﾌﾟﾚｾﾞﾝｽEB" panose="02020800000000000000" pitchFamily="18" charset="-128"/>
                <a:ea typeface="HGP創英ﾌﾟﾚｾﾞﾝｽEB" panose="02020800000000000000" pitchFamily="18" charset="-128"/>
              </a:rPr>
              <a:t/>
            </a:r>
            <a:br>
              <a:rPr kumimoji="1" lang="ja-JP" altLang="en-US" sz="2400" dirty="0" smtClean="0">
                <a:latin typeface="HGP創英ﾌﾟﾚｾﾞﾝｽEB" panose="02020800000000000000" pitchFamily="18" charset="-128"/>
                <a:ea typeface="HGP創英ﾌﾟﾚｾﾞﾝｽEB" panose="02020800000000000000" pitchFamily="18" charset="-128"/>
              </a:rPr>
            </a:br>
            <a:r>
              <a:rPr kumimoji="1" lang="ja-JP" altLang="en-US" sz="2400" dirty="0" smtClean="0">
                <a:latin typeface="HGP創英ﾌﾟﾚｾﾞﾝｽEB" panose="02020800000000000000" pitchFamily="18" charset="-128"/>
                <a:ea typeface="HGP創英ﾌﾟﾚｾﾞﾝｽEB" panose="02020800000000000000" pitchFamily="18" charset="-128"/>
              </a:rPr>
              <a:t>　　　　　　　　　　　　</a:t>
            </a:r>
            <a:r>
              <a:rPr kumimoji="1" lang="en-US" altLang="ja-JP" sz="2400" dirty="0" smtClean="0">
                <a:latin typeface="HGP創英ﾌﾟﾚｾﾞﾝｽEB" panose="02020800000000000000" pitchFamily="18" charset="-128"/>
                <a:ea typeface="HGP創英ﾌﾟﾚｾﾞﾝｽEB" panose="02020800000000000000" pitchFamily="18" charset="-128"/>
              </a:rPr>
              <a:t/>
            </a:r>
            <a:br>
              <a:rPr kumimoji="1" lang="en-US" altLang="ja-JP" sz="2400" dirty="0" smtClean="0">
                <a:latin typeface="HGP創英ﾌﾟﾚｾﾞﾝｽEB" panose="02020800000000000000" pitchFamily="18" charset="-128"/>
                <a:ea typeface="HGP創英ﾌﾟﾚｾﾞﾝｽEB" panose="02020800000000000000" pitchFamily="18" charset="-128"/>
              </a:rPr>
            </a:br>
            <a:r>
              <a:rPr lang="en-US" altLang="ja-JP" sz="2400" dirty="0">
                <a:latin typeface="HGP創英ﾌﾟﾚｾﾞﾝｽEB" panose="02020800000000000000" pitchFamily="18" charset="-128"/>
                <a:ea typeface="HGP創英ﾌﾟﾚｾﾞﾝｽEB" panose="02020800000000000000" pitchFamily="18" charset="-128"/>
              </a:rPr>
              <a:t/>
            </a:r>
            <a:br>
              <a:rPr lang="en-US" altLang="ja-JP" sz="2400" dirty="0">
                <a:latin typeface="HGP創英ﾌﾟﾚｾﾞﾝｽEB" panose="02020800000000000000" pitchFamily="18" charset="-128"/>
                <a:ea typeface="HGP創英ﾌﾟﾚｾﾞﾝｽEB" panose="02020800000000000000" pitchFamily="18" charset="-128"/>
              </a:rPr>
            </a:br>
            <a:r>
              <a:rPr lang="ja-JP" altLang="en-US" sz="2400" dirty="0" smtClean="0">
                <a:latin typeface="HGP創英ﾌﾟﾚｾﾞﾝｽEB" panose="02020800000000000000" pitchFamily="18" charset="-128"/>
                <a:ea typeface="HGP創英ﾌﾟﾚｾﾞﾝｽEB" panose="02020800000000000000" pitchFamily="18" charset="-128"/>
              </a:rPr>
              <a:t>　　　　　　　　　　　　　</a:t>
            </a:r>
            <a:r>
              <a:rPr lang="en-US" altLang="ja-JP" sz="2400" dirty="0" smtClean="0">
                <a:latin typeface="HGP創英ﾌﾟﾚｾﾞﾝｽEB" panose="02020800000000000000" pitchFamily="18" charset="-128"/>
                <a:ea typeface="HGP創英ﾌﾟﾚｾﾞﾝｽEB" panose="02020800000000000000" pitchFamily="18" charset="-128"/>
              </a:rPr>
              <a:t/>
            </a:r>
            <a:br>
              <a:rPr lang="en-US" altLang="ja-JP" sz="2400" dirty="0" smtClean="0">
                <a:latin typeface="HGP創英ﾌﾟﾚｾﾞﾝｽEB" panose="02020800000000000000" pitchFamily="18" charset="-128"/>
                <a:ea typeface="HGP創英ﾌﾟﾚｾﾞﾝｽEB" panose="02020800000000000000" pitchFamily="18" charset="-128"/>
              </a:rPr>
            </a:br>
            <a:r>
              <a:rPr lang="en-US" altLang="ja-JP" sz="2400" dirty="0">
                <a:latin typeface="HGP創英ﾌﾟﾚｾﾞﾝｽEB" panose="02020800000000000000" pitchFamily="18" charset="-128"/>
                <a:ea typeface="HGP創英ﾌﾟﾚｾﾞﾝｽEB" panose="02020800000000000000" pitchFamily="18" charset="-128"/>
              </a:rPr>
              <a:t/>
            </a:r>
            <a:br>
              <a:rPr lang="en-US" altLang="ja-JP" sz="2400" dirty="0">
                <a:latin typeface="HGP創英ﾌﾟﾚｾﾞﾝｽEB" panose="02020800000000000000" pitchFamily="18" charset="-128"/>
                <a:ea typeface="HGP創英ﾌﾟﾚｾﾞﾝｽEB" panose="02020800000000000000" pitchFamily="18" charset="-128"/>
              </a:rPr>
            </a:br>
            <a:r>
              <a:rPr lang="en-US" altLang="ja-JP" sz="2400" dirty="0" smtClean="0">
                <a:latin typeface="HGP創英ﾌﾟﾚｾﾞﾝｽEB" panose="02020800000000000000" pitchFamily="18" charset="-128"/>
                <a:ea typeface="HGP創英ﾌﾟﾚｾﾞﾝｽEB" panose="02020800000000000000" pitchFamily="18" charset="-128"/>
              </a:rPr>
              <a:t/>
            </a:r>
            <a:br>
              <a:rPr lang="en-US" altLang="ja-JP" sz="2400" dirty="0" smtClean="0">
                <a:latin typeface="HGP創英ﾌﾟﾚｾﾞﾝｽEB" panose="02020800000000000000" pitchFamily="18" charset="-128"/>
                <a:ea typeface="HGP創英ﾌﾟﾚｾﾞﾝｽEB" panose="02020800000000000000" pitchFamily="18" charset="-128"/>
              </a:rPr>
            </a:br>
            <a:r>
              <a:rPr lang="ja-JP" altLang="en-US" sz="2400" dirty="0">
                <a:latin typeface="HGP創英ﾌﾟﾚｾﾞﾝｽEB" panose="02020800000000000000" pitchFamily="18" charset="-128"/>
                <a:ea typeface="HGP創英ﾌﾟﾚｾﾞﾝｽEB" panose="02020800000000000000" pitchFamily="18" charset="-128"/>
              </a:rPr>
              <a:t>　</a:t>
            </a:r>
            <a:r>
              <a:rPr lang="ja-JP" altLang="en-US" sz="2400" dirty="0" smtClean="0">
                <a:latin typeface="HGP創英ﾌﾟﾚｾﾞﾝｽEB" panose="02020800000000000000" pitchFamily="18" charset="-128"/>
                <a:ea typeface="HGP創英ﾌﾟﾚｾﾞﾝｽEB" panose="02020800000000000000" pitchFamily="18" charset="-128"/>
              </a:rPr>
              <a:t>　　　　　　　　　</a:t>
            </a:r>
            <a:r>
              <a:rPr kumimoji="1" lang="ja-JP" altLang="en-US" sz="2400" dirty="0" smtClean="0">
                <a:latin typeface="HGP創英ﾌﾟﾚｾﾞﾝｽEB" panose="02020800000000000000" pitchFamily="18" charset="-128"/>
                <a:ea typeface="HGP創英ﾌﾟﾚｾﾞﾝｽEB" panose="02020800000000000000" pitchFamily="18" charset="-128"/>
              </a:rPr>
              <a:t>お知らせ　　　　　</a:t>
            </a:r>
            <a:r>
              <a:rPr kumimoji="1" lang="ja-JP" altLang="en-US" sz="1200" dirty="0" smtClean="0">
                <a:latin typeface="HGP創英ﾌﾟﾚｾﾞﾝｽEB" panose="02020800000000000000" pitchFamily="18" charset="-128"/>
                <a:ea typeface="HGP創英ﾌﾟﾚｾﾞﾝｽEB" panose="02020800000000000000" pitchFamily="18" charset="-128"/>
              </a:rPr>
              <a:t>問い合わせ先：副会長　大貫　博まで</a:t>
            </a:r>
            <a:br>
              <a:rPr kumimoji="1" lang="ja-JP" altLang="en-US" sz="1200" dirty="0" smtClean="0">
                <a:latin typeface="HGP創英ﾌﾟﾚｾﾞﾝｽEB" panose="02020800000000000000" pitchFamily="18" charset="-128"/>
                <a:ea typeface="HGP創英ﾌﾟﾚｾﾞﾝｽEB" panose="02020800000000000000" pitchFamily="18" charset="-128"/>
              </a:rPr>
            </a:br>
            <a:r>
              <a:rPr lang="ja-JP" altLang="en-US" sz="1200" dirty="0">
                <a:latin typeface="HGP創英ﾌﾟﾚｾﾞﾝｽEB" panose="02020800000000000000" pitchFamily="18" charset="-128"/>
                <a:ea typeface="HGP創英ﾌﾟﾚｾﾞﾝｽEB" panose="02020800000000000000" pitchFamily="18" charset="-128"/>
              </a:rPr>
              <a:t>　</a:t>
            </a:r>
            <a:r>
              <a:rPr lang="ja-JP" altLang="en-US" sz="1200" dirty="0" smtClean="0">
                <a:latin typeface="HGP創英ﾌﾟﾚｾﾞﾝｽEB" panose="02020800000000000000" pitchFamily="18" charset="-128"/>
                <a:ea typeface="HGP創英ﾌﾟﾚｾﾞﾝｽEB" panose="02020800000000000000" pitchFamily="18" charset="-128"/>
              </a:rPr>
              <a:t>　　　　　　　　　　　　　　　　　　　　　　　　　　　　　　　　　　　　　　　　　　　　　　　　　　　</a:t>
            </a:r>
            <a:r>
              <a:rPr lang="en-US" altLang="ja-JP" sz="1200" dirty="0" smtClean="0">
                <a:latin typeface="HGP創英ﾌﾟﾚｾﾞﾝｽEB" panose="02020800000000000000" pitchFamily="18" charset="-128"/>
                <a:ea typeface="HGP創英ﾌﾟﾚｾﾞﾝｽEB" panose="02020800000000000000" pitchFamily="18" charset="-128"/>
              </a:rPr>
              <a:t>(080-3491-5071)</a:t>
            </a:r>
            <a:r>
              <a:rPr kumimoji="1" lang="ja-JP" altLang="en-US" sz="2400" dirty="0" smtClean="0">
                <a:latin typeface="HGP創英ﾌﾟﾚｾﾞﾝｽEB" panose="02020800000000000000" pitchFamily="18" charset="-128"/>
                <a:ea typeface="HGP創英ﾌﾟﾚｾﾞﾝｽEB" panose="02020800000000000000" pitchFamily="18" charset="-128"/>
              </a:rPr>
              <a:t/>
            </a:r>
            <a:br>
              <a:rPr kumimoji="1" lang="ja-JP" altLang="en-US" sz="2400" dirty="0" smtClean="0">
                <a:latin typeface="HGP創英ﾌﾟﾚｾﾞﾝｽEB" panose="02020800000000000000" pitchFamily="18" charset="-128"/>
                <a:ea typeface="HGP創英ﾌﾟﾚｾﾞﾝｽEB" panose="02020800000000000000" pitchFamily="18" charset="-128"/>
              </a:rPr>
            </a:br>
            <a:r>
              <a:rPr kumimoji="1" lang="ja-JP" altLang="en-US" sz="1000" dirty="0" smtClean="0">
                <a:latin typeface="HGP創英ﾌﾟﾚｾﾞﾝｽEB" panose="02020800000000000000" pitchFamily="18" charset="-128"/>
                <a:ea typeface="HGP創英ﾌﾟﾚｾﾞﾝｽEB" panose="02020800000000000000" pitchFamily="18" charset="-128"/>
              </a:rPr>
              <a:t>　　　　　　　　　　　　　　　　　　　　　　　　　　　　　　　　　　　　　　　　　　　　　　　　　　　　</a:t>
            </a:r>
            <a:r>
              <a:rPr lang="ja-JP" altLang="en-US" sz="2400" dirty="0">
                <a:latin typeface="HGP創英ﾌﾟﾚｾﾞﾝｽEB" panose="02020800000000000000" pitchFamily="18" charset="-128"/>
                <a:ea typeface="HGP創英ﾌﾟﾚｾﾞﾝｽEB" panose="02020800000000000000" pitchFamily="18" charset="-128"/>
              </a:rPr>
              <a:t/>
            </a:r>
            <a:br>
              <a:rPr lang="ja-JP" altLang="en-US" sz="2400" dirty="0">
                <a:latin typeface="HGP創英ﾌﾟﾚｾﾞﾝｽEB" panose="02020800000000000000" pitchFamily="18" charset="-128"/>
                <a:ea typeface="HGP創英ﾌﾟﾚｾﾞﾝｽEB" panose="02020800000000000000" pitchFamily="18" charset="-128"/>
              </a:rPr>
            </a:br>
            <a:r>
              <a:rPr kumimoji="1" lang="ja-JP" altLang="en-US" sz="1600" u="sng" dirty="0" smtClean="0">
                <a:latin typeface="HGP創英ﾌﾟﾚｾﾞﾝｽEB" panose="02020800000000000000" pitchFamily="18" charset="-128"/>
                <a:ea typeface="HGP創英ﾌﾟﾚｾﾞﾝｽEB" panose="02020800000000000000" pitchFamily="18" charset="-128"/>
              </a:rPr>
              <a:t>１．予算進捗概要</a:t>
            </a:r>
            <a:r>
              <a:rPr kumimoji="1" lang="en-US" altLang="ja-JP" sz="1600" u="sng" dirty="0" smtClean="0">
                <a:latin typeface="HGP創英ﾌﾟﾚｾﾞﾝｽEB" panose="02020800000000000000" pitchFamily="18" charset="-128"/>
                <a:ea typeface="HGP創英ﾌﾟﾚｾﾞﾝｽEB" panose="02020800000000000000" pitchFamily="18" charset="-128"/>
              </a:rPr>
              <a:t>(</a:t>
            </a:r>
            <a:r>
              <a:rPr kumimoji="1" lang="ja-JP" altLang="en-US" sz="1600" u="sng" dirty="0" smtClean="0">
                <a:latin typeface="HGP創英ﾌﾟﾚｾﾞﾝｽEB" panose="02020800000000000000" pitchFamily="18" charset="-128"/>
                <a:ea typeface="HGP創英ﾌﾟﾚｾﾞﾝｽEB" panose="02020800000000000000" pitchFamily="18" charset="-128"/>
              </a:rPr>
              <a:t>中間報告</a:t>
            </a:r>
            <a:r>
              <a:rPr kumimoji="1" lang="en-US" altLang="ja-JP" sz="1600" u="sng" dirty="0" smtClean="0">
                <a:latin typeface="HGP創英ﾌﾟﾚｾﾞﾝｽEB" panose="02020800000000000000" pitchFamily="18" charset="-128"/>
                <a:ea typeface="HGP創英ﾌﾟﾚｾﾞﾝｽEB" panose="02020800000000000000" pitchFamily="18" charset="-128"/>
              </a:rPr>
              <a:t>)</a:t>
            </a:r>
            <a:r>
              <a:rPr kumimoji="1" lang="ja-JP" altLang="en-US" sz="1600" dirty="0" smtClean="0">
                <a:latin typeface="HGP創英ﾌﾟﾚｾﾞﾝｽEB" panose="02020800000000000000" pitchFamily="18" charset="-128"/>
                <a:ea typeface="HGP創英ﾌﾟﾚｾﾞﾝｽEB" panose="02020800000000000000" pitchFamily="18" charset="-128"/>
              </a:rPr>
              <a:t>　</a:t>
            </a:r>
            <a:r>
              <a:rPr kumimoji="1" lang="ja-JP" altLang="en-US" sz="1100" dirty="0" smtClean="0">
                <a:latin typeface="HGP創英ﾌﾟﾚｾﾞﾝｽEB" panose="02020800000000000000" pitchFamily="18" charset="-128"/>
                <a:ea typeface="HGP創英ﾌﾟﾚｾﾞﾝｽEB" panose="02020800000000000000" pitchFamily="18" charset="-128"/>
              </a:rPr>
              <a:t>詳細は、上半期決算確定後別途回覧の予定です</a:t>
            </a:r>
            <a:br>
              <a:rPr kumimoji="1" lang="ja-JP" altLang="en-US" sz="1100" dirty="0" smtClean="0">
                <a:latin typeface="HGP創英ﾌﾟﾚｾﾞﾝｽEB" panose="02020800000000000000" pitchFamily="18" charset="-128"/>
                <a:ea typeface="HGP創英ﾌﾟﾚｾﾞﾝｽEB" panose="02020800000000000000" pitchFamily="18" charset="-128"/>
              </a:rPr>
            </a:br>
            <a:r>
              <a:rPr lang="ja-JP" altLang="en-US" sz="1100" dirty="0">
                <a:latin typeface="HGP創英ﾌﾟﾚｾﾞﾝｽEB" panose="02020800000000000000" pitchFamily="18" charset="-128"/>
                <a:ea typeface="HGP創英ﾌﾟﾚｾﾞﾝｽEB" panose="02020800000000000000" pitchFamily="18" charset="-128"/>
              </a:rPr>
              <a:t>　</a:t>
            </a:r>
            <a:r>
              <a:rPr lang="ja-JP" altLang="en-US" sz="1100" dirty="0" smtClean="0">
                <a:latin typeface="HGP創英ﾌﾟﾚｾﾞﾝｽEB" panose="02020800000000000000" pitchFamily="18" charset="-128"/>
                <a:ea typeface="HGP創英ﾌﾟﾚｾﾞﾝｽEB" panose="02020800000000000000" pitchFamily="18" charset="-128"/>
              </a:rPr>
              <a:t>　　　</a:t>
            </a:r>
            <a:br>
              <a:rPr lang="ja-JP" altLang="en-US" sz="1100" dirty="0" smtClean="0">
                <a:latin typeface="HGP創英ﾌﾟﾚｾﾞﾝｽEB" panose="02020800000000000000" pitchFamily="18" charset="-128"/>
                <a:ea typeface="HGP創英ﾌﾟﾚｾﾞﾝｽEB" panose="02020800000000000000" pitchFamily="18" charset="-128"/>
              </a:rPr>
            </a:br>
            <a:r>
              <a:rPr lang="ja-JP" altLang="en-US" sz="1100" dirty="0">
                <a:latin typeface="HGP創英ﾌﾟﾚｾﾞﾝｽEB" panose="02020800000000000000" pitchFamily="18" charset="-128"/>
                <a:ea typeface="HGP創英ﾌﾟﾚｾﾞﾝｽEB" panose="02020800000000000000" pitchFamily="18" charset="-128"/>
              </a:rPr>
              <a:t>　</a:t>
            </a:r>
            <a:r>
              <a:rPr lang="ja-JP" altLang="en-US" sz="1100" dirty="0" smtClean="0">
                <a:latin typeface="HGP創英ﾌﾟﾚｾﾞﾝｽEB" panose="02020800000000000000" pitchFamily="18" charset="-128"/>
                <a:ea typeface="HGP創英ﾌﾟﾚｾﾞﾝｽEB" panose="02020800000000000000" pitchFamily="18" charset="-128"/>
              </a:rPr>
              <a:t>　　　</a:t>
            </a:r>
            <a:r>
              <a:rPr lang="ja-JP" altLang="en-US" sz="1100" dirty="0" smtClean="0">
                <a:solidFill>
                  <a:srgbClr val="FF0000"/>
                </a:solidFill>
                <a:latin typeface="HGP創英ﾌﾟﾚｾﾞﾝｽEB" panose="02020800000000000000" pitchFamily="18" charset="-128"/>
                <a:ea typeface="HGP創英ﾌﾟﾚｾﾞﾝｽEB" panose="02020800000000000000" pitchFamily="18" charset="-128"/>
              </a:rPr>
              <a:t>①東京都「地域の底力再生事業」補助金</a:t>
            </a:r>
            <a:r>
              <a:rPr lang="ja-JP" altLang="en-US" sz="1100" dirty="0" smtClean="0">
                <a:latin typeface="HGP創英ﾌﾟﾚｾﾞﾝｽEB" panose="02020800000000000000" pitchFamily="18" charset="-128"/>
                <a:ea typeface="HGP創英ﾌﾟﾚｾﾞﾝｽEB" panose="02020800000000000000" pitchFamily="18" charset="-128"/>
              </a:rPr>
              <a:t/>
            </a:r>
            <a:br>
              <a:rPr lang="ja-JP" altLang="en-US" sz="1100" dirty="0" smtClean="0">
                <a:latin typeface="HGP創英ﾌﾟﾚｾﾞﾝｽEB" panose="02020800000000000000" pitchFamily="18" charset="-128"/>
                <a:ea typeface="HGP創英ﾌﾟﾚｾﾞﾝｽEB" panose="02020800000000000000" pitchFamily="18" charset="-128"/>
              </a:rPr>
            </a:br>
            <a:r>
              <a:rPr lang="ja-JP" altLang="en-US" sz="1100" dirty="0">
                <a:latin typeface="HGP創英ﾌﾟﾚｾﾞﾝｽEB" panose="02020800000000000000" pitchFamily="18" charset="-128"/>
                <a:ea typeface="HGP創英ﾌﾟﾚｾﾞﾝｽEB" panose="02020800000000000000" pitchFamily="18" charset="-128"/>
              </a:rPr>
              <a:t>　</a:t>
            </a:r>
            <a:r>
              <a:rPr lang="ja-JP" altLang="en-US" sz="1100" dirty="0" smtClean="0">
                <a:latin typeface="HGP創英ﾌﾟﾚｾﾞﾝｽEB" panose="02020800000000000000" pitchFamily="18" charset="-128"/>
                <a:ea typeface="HGP創英ﾌﾟﾚｾﾞﾝｽEB" panose="02020800000000000000" pitchFamily="18" charset="-128"/>
              </a:rPr>
              <a:t>　　　　　　総額</a:t>
            </a:r>
            <a:r>
              <a:rPr lang="en-US" altLang="ja-JP" sz="1100" dirty="0" smtClean="0">
                <a:latin typeface="HGP創英ﾌﾟﾚｾﾞﾝｽEB" panose="02020800000000000000" pitchFamily="18" charset="-128"/>
                <a:ea typeface="HGP創英ﾌﾟﾚｾﾞﾝｽEB" panose="02020800000000000000" pitchFamily="18" charset="-128"/>
              </a:rPr>
              <a:t>20</a:t>
            </a:r>
            <a:r>
              <a:rPr lang="ja-JP" altLang="en-US" sz="1100" dirty="0" smtClean="0">
                <a:latin typeface="HGP創英ﾌﾟﾚｾﾞﾝｽEB" panose="02020800000000000000" pitchFamily="18" charset="-128"/>
                <a:ea typeface="HGP創英ﾌﾟﾚｾﾞﾝｽEB" panose="02020800000000000000" pitchFamily="18" charset="-128"/>
              </a:rPr>
              <a:t>万円、防災訓練非常食・</a:t>
            </a:r>
            <a:r>
              <a:rPr lang="en-US" altLang="ja-JP" sz="1100" dirty="0" smtClean="0">
                <a:latin typeface="HGP創英ﾌﾟﾚｾﾞﾝｽEB" panose="02020800000000000000" pitchFamily="18" charset="-128"/>
                <a:ea typeface="HGP創英ﾌﾟﾚｾﾞﾝｽEB" panose="02020800000000000000" pitchFamily="18" charset="-128"/>
              </a:rPr>
              <a:t>｢</a:t>
            </a:r>
            <a:r>
              <a:rPr lang="ja-JP" altLang="en-US" sz="1100" dirty="0" smtClean="0">
                <a:latin typeface="HGP創英ﾌﾟﾚｾﾞﾝｽEB" panose="02020800000000000000" pitchFamily="18" charset="-128"/>
                <a:ea typeface="HGP創英ﾌﾟﾚｾﾞﾝｽEB" panose="02020800000000000000" pitchFamily="18" charset="-128"/>
              </a:rPr>
              <a:t>青ﾊﾟﾄ</a:t>
            </a:r>
            <a:r>
              <a:rPr lang="en-US" altLang="ja-JP" sz="1100" dirty="0" smtClean="0">
                <a:latin typeface="HGP創英ﾌﾟﾚｾﾞﾝｽEB" panose="02020800000000000000" pitchFamily="18" charset="-128"/>
                <a:ea typeface="HGP創英ﾌﾟﾚｾﾞﾝｽEB" panose="02020800000000000000" pitchFamily="18" charset="-128"/>
              </a:rPr>
              <a:t>｣</a:t>
            </a:r>
            <a:r>
              <a:rPr lang="ja-JP" altLang="en-US" sz="1100" dirty="0" smtClean="0">
                <a:latin typeface="HGP創英ﾌﾟﾚｾﾞﾝｽEB" panose="02020800000000000000" pitchFamily="18" charset="-128"/>
                <a:ea typeface="HGP創英ﾌﾟﾚｾﾞﾝｽEB" panose="02020800000000000000" pitchFamily="18" charset="-128"/>
              </a:rPr>
              <a:t>出発式・「防犯ﾊﾟﾄﾛｰﾙ実施中」幟旗等購入。</a:t>
            </a:r>
            <a:br>
              <a:rPr lang="ja-JP" altLang="en-US" sz="1100" dirty="0" smtClean="0">
                <a:latin typeface="HGP創英ﾌﾟﾚｾﾞﾝｽEB" panose="02020800000000000000" pitchFamily="18" charset="-128"/>
                <a:ea typeface="HGP創英ﾌﾟﾚｾﾞﾝｽEB" panose="02020800000000000000" pitchFamily="18" charset="-128"/>
              </a:rPr>
            </a:br>
            <a:r>
              <a:rPr lang="ja-JP" altLang="en-US" sz="1100" dirty="0">
                <a:latin typeface="HGP創英ﾌﾟﾚｾﾞﾝｽEB" panose="02020800000000000000" pitchFamily="18" charset="-128"/>
                <a:ea typeface="HGP創英ﾌﾟﾚｾﾞﾝｽEB" panose="02020800000000000000" pitchFamily="18" charset="-128"/>
              </a:rPr>
              <a:t>　</a:t>
            </a:r>
            <a:r>
              <a:rPr lang="ja-JP" altLang="en-US" sz="1100" dirty="0" smtClean="0">
                <a:latin typeface="HGP創英ﾌﾟﾚｾﾞﾝｽEB" panose="02020800000000000000" pitchFamily="18" charset="-128"/>
                <a:ea typeface="HGP創英ﾌﾟﾚｾﾞﾝｽEB" panose="02020800000000000000" pitchFamily="18" charset="-128"/>
              </a:rPr>
              <a:t>　</a:t>
            </a:r>
            <a:br>
              <a:rPr lang="ja-JP" altLang="en-US" sz="1100" dirty="0" smtClean="0">
                <a:latin typeface="HGP創英ﾌﾟﾚｾﾞﾝｽEB" panose="02020800000000000000" pitchFamily="18" charset="-128"/>
                <a:ea typeface="HGP創英ﾌﾟﾚｾﾞﾝｽEB" panose="02020800000000000000" pitchFamily="18" charset="-128"/>
              </a:rPr>
            </a:br>
            <a:r>
              <a:rPr lang="ja-JP" altLang="en-US" sz="1100" dirty="0">
                <a:latin typeface="HGP創英ﾌﾟﾚｾﾞﾝｽEB" panose="02020800000000000000" pitchFamily="18" charset="-128"/>
                <a:ea typeface="HGP創英ﾌﾟﾚｾﾞﾝｽEB" panose="02020800000000000000" pitchFamily="18" charset="-128"/>
              </a:rPr>
              <a:t>　</a:t>
            </a:r>
            <a:r>
              <a:rPr lang="ja-JP" altLang="en-US" sz="1100" dirty="0" smtClean="0">
                <a:latin typeface="HGP創英ﾌﾟﾚｾﾞﾝｽEB" panose="02020800000000000000" pitchFamily="18" charset="-128"/>
                <a:ea typeface="HGP創英ﾌﾟﾚｾﾞﾝｽEB" panose="02020800000000000000" pitchFamily="18" charset="-128"/>
              </a:rPr>
              <a:t>　　　</a:t>
            </a:r>
            <a:r>
              <a:rPr lang="ja-JP" altLang="en-US" sz="1100" dirty="0" smtClean="0">
                <a:solidFill>
                  <a:srgbClr val="FF0000"/>
                </a:solidFill>
                <a:latin typeface="HGP創英ﾌﾟﾚｾﾞﾝｽEB" panose="02020800000000000000" pitchFamily="18" charset="-128"/>
                <a:ea typeface="HGP創英ﾌﾟﾚｾﾞﾝｽEB" panose="02020800000000000000" pitchFamily="18" charset="-128"/>
              </a:rPr>
              <a:t>②日本財団</a:t>
            </a:r>
            <a:r>
              <a:rPr lang="en-US" altLang="ja-JP" sz="1100" dirty="0" smtClean="0">
                <a:solidFill>
                  <a:srgbClr val="FF0000"/>
                </a:solidFill>
                <a:latin typeface="HGP創英ﾌﾟﾚｾﾞﾝｽEB" panose="02020800000000000000" pitchFamily="18" charset="-128"/>
                <a:ea typeface="HGP創英ﾌﾟﾚｾﾞﾝｽEB" panose="02020800000000000000" pitchFamily="18" charset="-128"/>
              </a:rPr>
              <a:t>｢</a:t>
            </a:r>
            <a:r>
              <a:rPr lang="ja-JP" altLang="en-US" sz="1100" dirty="0" smtClean="0">
                <a:solidFill>
                  <a:srgbClr val="FF0000"/>
                </a:solidFill>
                <a:latin typeface="HGP創英ﾌﾟﾚｾﾞﾝｽEB" panose="02020800000000000000" pitchFamily="18" charset="-128"/>
                <a:ea typeface="HGP創英ﾌﾟﾚｾﾞﾝｽEB" panose="02020800000000000000" pitchFamily="18" charset="-128"/>
              </a:rPr>
              <a:t>青ﾊﾟﾄ</a:t>
            </a:r>
            <a:r>
              <a:rPr lang="en-US" altLang="ja-JP" sz="1100" dirty="0" smtClean="0">
                <a:solidFill>
                  <a:srgbClr val="FF0000"/>
                </a:solidFill>
                <a:latin typeface="HGP創英ﾌﾟﾚｾﾞﾝｽEB" panose="02020800000000000000" pitchFamily="18" charset="-128"/>
                <a:ea typeface="HGP創英ﾌﾟﾚｾﾞﾝｽEB" panose="02020800000000000000" pitchFamily="18" charset="-128"/>
              </a:rPr>
              <a:t>｣</a:t>
            </a:r>
            <a:r>
              <a:rPr lang="ja-JP" altLang="en-US" sz="1100" dirty="0" smtClean="0">
                <a:solidFill>
                  <a:srgbClr val="FF0000"/>
                </a:solidFill>
                <a:latin typeface="HGP創英ﾌﾟﾚｾﾞﾝｽEB" panose="02020800000000000000" pitchFamily="18" charset="-128"/>
                <a:ea typeface="HGP創英ﾌﾟﾚｾﾞﾝｽEB" panose="02020800000000000000" pitchFamily="18" charset="-128"/>
              </a:rPr>
              <a:t>助成金</a:t>
            </a:r>
            <a:r>
              <a:rPr lang="ja-JP" altLang="en-US" sz="1100" dirty="0" smtClean="0">
                <a:latin typeface="HGP創英ﾌﾟﾚｾﾞﾝｽEB" panose="02020800000000000000" pitchFamily="18" charset="-128"/>
                <a:ea typeface="HGP創英ﾌﾟﾚｾﾞﾝｽEB" panose="02020800000000000000" pitchFamily="18" charset="-128"/>
              </a:rPr>
              <a:t/>
            </a:r>
            <a:br>
              <a:rPr lang="ja-JP" altLang="en-US" sz="1100" dirty="0" smtClean="0">
                <a:latin typeface="HGP創英ﾌﾟﾚｾﾞﾝｽEB" panose="02020800000000000000" pitchFamily="18" charset="-128"/>
                <a:ea typeface="HGP創英ﾌﾟﾚｾﾞﾝｽEB" panose="02020800000000000000" pitchFamily="18" charset="-128"/>
              </a:rPr>
            </a:br>
            <a:r>
              <a:rPr lang="ja-JP" altLang="en-US" sz="1100" dirty="0">
                <a:latin typeface="HGP創英ﾌﾟﾚｾﾞﾝｽEB" panose="02020800000000000000" pitchFamily="18" charset="-128"/>
                <a:ea typeface="HGP創英ﾌﾟﾚｾﾞﾝｽEB" panose="02020800000000000000" pitchFamily="18" charset="-128"/>
              </a:rPr>
              <a:t>　</a:t>
            </a:r>
            <a:r>
              <a:rPr lang="ja-JP" altLang="en-US" sz="1100" dirty="0" smtClean="0">
                <a:latin typeface="HGP創英ﾌﾟﾚｾﾞﾝｽEB" panose="02020800000000000000" pitchFamily="18" charset="-128"/>
                <a:ea typeface="HGP創英ﾌﾟﾚｾﾞﾝｽEB" panose="02020800000000000000" pitchFamily="18" charset="-128"/>
              </a:rPr>
              <a:t>　　　　　　総額</a:t>
            </a:r>
            <a:r>
              <a:rPr lang="en-US" altLang="ja-JP" sz="1100" dirty="0" smtClean="0">
                <a:latin typeface="HGP創英ﾌﾟﾚｾﾞﾝｽEB" panose="02020800000000000000" pitchFamily="18" charset="-128"/>
                <a:ea typeface="HGP創英ﾌﾟﾚｾﾞﾝｽEB" panose="02020800000000000000" pitchFamily="18" charset="-128"/>
              </a:rPr>
              <a:t>130</a:t>
            </a:r>
            <a:r>
              <a:rPr lang="ja-JP" altLang="en-US" sz="1100" dirty="0" smtClean="0">
                <a:latin typeface="HGP創英ﾌﾟﾚｾﾞﾝｽEB" panose="02020800000000000000" pitchFamily="18" charset="-128"/>
                <a:ea typeface="HGP創英ﾌﾟﾚｾﾞﾝｽEB" panose="02020800000000000000" pitchFamily="18" charset="-128"/>
              </a:rPr>
              <a:t>万円で車椅子付きﾀﾞｲﾊﾂ・ﾀﾝﾄを購入し、</a:t>
            </a:r>
            <a:r>
              <a:rPr lang="en-US" altLang="ja-JP" sz="1100" dirty="0" smtClean="0">
                <a:latin typeface="HGP創英ﾌﾟﾚｾﾞﾝｽEB" panose="02020800000000000000" pitchFamily="18" charset="-128"/>
                <a:ea typeface="HGP創英ﾌﾟﾚｾﾞﾝｽEB" panose="02020800000000000000" pitchFamily="18" charset="-128"/>
              </a:rPr>
              <a:t>26</a:t>
            </a:r>
            <a:r>
              <a:rPr lang="ja-JP" altLang="en-US" sz="1100" dirty="0" smtClean="0">
                <a:latin typeface="HGP創英ﾌﾟﾚｾﾞﾝｽEB" panose="02020800000000000000" pitchFamily="18" charset="-128"/>
                <a:ea typeface="HGP創英ﾌﾟﾚｾﾞﾝｽEB" panose="02020800000000000000" pitchFamily="18" charset="-128"/>
              </a:rPr>
              <a:t>年度特別積立金予算で</a:t>
            </a:r>
            <a:r>
              <a:rPr lang="en-US" altLang="ja-JP" sz="1100" dirty="0" smtClean="0">
                <a:latin typeface="HGP創英ﾌﾟﾚｾﾞﾝｽEB" panose="02020800000000000000" pitchFamily="18" charset="-128"/>
                <a:ea typeface="HGP創英ﾌﾟﾚｾﾞﾝｽEB" panose="02020800000000000000" pitchFamily="18" charset="-128"/>
              </a:rPr>
              <a:t/>
            </a:r>
            <a:br>
              <a:rPr lang="en-US" altLang="ja-JP" sz="1100" dirty="0" smtClean="0">
                <a:latin typeface="HGP創英ﾌﾟﾚｾﾞﾝｽEB" panose="02020800000000000000" pitchFamily="18" charset="-128"/>
                <a:ea typeface="HGP創英ﾌﾟﾚｾﾞﾝｽEB" panose="02020800000000000000" pitchFamily="18" charset="-128"/>
              </a:rPr>
            </a:br>
            <a:r>
              <a:rPr lang="ja-JP" altLang="en-US" sz="1100" dirty="0">
                <a:latin typeface="HGP創英ﾌﾟﾚｾﾞﾝｽEB" panose="02020800000000000000" pitchFamily="18" charset="-128"/>
                <a:ea typeface="HGP創英ﾌﾟﾚｾﾞﾝｽEB" panose="02020800000000000000" pitchFamily="18" charset="-128"/>
              </a:rPr>
              <a:t>　</a:t>
            </a:r>
            <a:r>
              <a:rPr lang="ja-JP" altLang="en-US" sz="1100" dirty="0" smtClean="0">
                <a:latin typeface="HGP創英ﾌﾟﾚｾﾞﾝｽEB" panose="02020800000000000000" pitchFamily="18" charset="-128"/>
                <a:ea typeface="HGP創英ﾌﾟﾚｾﾞﾝｽEB" panose="02020800000000000000" pitchFamily="18" charset="-128"/>
              </a:rPr>
              <a:t>　　　　　　青色回転灯・ﾊﾟﾄｶｰ塗装・放送機器等</a:t>
            </a:r>
            <a:r>
              <a:rPr lang="en-US" altLang="ja-JP" sz="1100" dirty="0" smtClean="0">
                <a:latin typeface="HGP創英ﾌﾟﾚｾﾞﾝｽEB" panose="02020800000000000000" pitchFamily="18" charset="-128"/>
                <a:ea typeface="HGP創英ﾌﾟﾚｾﾞﾝｽEB" panose="02020800000000000000" pitchFamily="18" charset="-128"/>
              </a:rPr>
              <a:t>80</a:t>
            </a:r>
            <a:r>
              <a:rPr lang="ja-JP" altLang="en-US" sz="1100" dirty="0" smtClean="0">
                <a:latin typeface="HGP創英ﾌﾟﾚｾﾞﾝｽEB" panose="02020800000000000000" pitchFamily="18" charset="-128"/>
                <a:ea typeface="HGP創英ﾌﾟﾚｾﾞﾝｽEB" panose="02020800000000000000" pitchFamily="18" charset="-128"/>
              </a:rPr>
              <a:t>万円の警察仕様ﾐﾆﾊﾟﾄ装備を付加。</a:t>
            </a:r>
            <a:br>
              <a:rPr lang="ja-JP" altLang="en-US" sz="1100" dirty="0" smtClean="0">
                <a:latin typeface="HGP創英ﾌﾟﾚｾﾞﾝｽEB" panose="02020800000000000000" pitchFamily="18" charset="-128"/>
                <a:ea typeface="HGP創英ﾌﾟﾚｾﾞﾝｽEB" panose="02020800000000000000" pitchFamily="18" charset="-128"/>
              </a:rPr>
            </a:br>
            <a:r>
              <a:rPr lang="ja-JP" altLang="en-US" sz="1100" dirty="0">
                <a:latin typeface="HGP創英ﾌﾟﾚｾﾞﾝｽEB" panose="02020800000000000000" pitchFamily="18" charset="-128"/>
                <a:ea typeface="HGP創英ﾌﾟﾚｾﾞﾝｽEB" panose="02020800000000000000" pitchFamily="18" charset="-128"/>
              </a:rPr>
              <a:t/>
            </a:r>
            <a:br>
              <a:rPr lang="ja-JP" altLang="en-US" sz="1100" dirty="0">
                <a:latin typeface="HGP創英ﾌﾟﾚｾﾞﾝｽEB" panose="02020800000000000000" pitchFamily="18" charset="-128"/>
                <a:ea typeface="HGP創英ﾌﾟﾚｾﾞﾝｽEB" panose="02020800000000000000" pitchFamily="18" charset="-128"/>
              </a:rPr>
            </a:br>
            <a:r>
              <a:rPr lang="ja-JP" altLang="en-US" sz="1100" dirty="0" smtClean="0">
                <a:latin typeface="HGP創英ﾌﾟﾚｾﾞﾝｽEB" panose="02020800000000000000" pitchFamily="18" charset="-128"/>
                <a:ea typeface="HGP創英ﾌﾟﾚｾﾞﾝｽEB" panose="02020800000000000000" pitchFamily="18" charset="-128"/>
              </a:rPr>
              <a:t>　　　　</a:t>
            </a:r>
            <a:r>
              <a:rPr lang="ja-JP" altLang="en-US" sz="1100" dirty="0" smtClean="0">
                <a:solidFill>
                  <a:srgbClr val="FF0000"/>
                </a:solidFill>
                <a:latin typeface="HGP創英ﾌﾟﾚｾﾞﾝｽEB" panose="02020800000000000000" pitchFamily="18" charset="-128"/>
                <a:ea typeface="HGP創英ﾌﾟﾚｾﾞﾝｽEB" panose="02020800000000000000" pitchFamily="18" charset="-128"/>
              </a:rPr>
              <a:t>③</a:t>
            </a:r>
            <a:r>
              <a:rPr lang="en-US" altLang="ja-JP" sz="1100" dirty="0" smtClean="0">
                <a:solidFill>
                  <a:srgbClr val="FF0000"/>
                </a:solidFill>
                <a:latin typeface="HGP創英ﾌﾟﾚｾﾞﾝｽEB" panose="02020800000000000000" pitchFamily="18" charset="-128"/>
                <a:ea typeface="HGP創英ﾌﾟﾚｾﾞﾝｽEB" panose="02020800000000000000" pitchFamily="18" charset="-128"/>
              </a:rPr>
              <a:t>26</a:t>
            </a:r>
            <a:r>
              <a:rPr lang="ja-JP" altLang="en-US" sz="1100" dirty="0" smtClean="0">
                <a:solidFill>
                  <a:srgbClr val="FF0000"/>
                </a:solidFill>
                <a:latin typeface="HGP創英ﾌﾟﾚｾﾞﾝｽEB" panose="02020800000000000000" pitchFamily="18" charset="-128"/>
                <a:ea typeface="HGP創英ﾌﾟﾚｾﾞﾝｽEB" panose="02020800000000000000" pitchFamily="18" charset="-128"/>
              </a:rPr>
              <a:t>年度「特別積立金勘定」予算</a:t>
            </a:r>
            <a:br>
              <a:rPr lang="ja-JP" altLang="en-US" sz="1100" dirty="0" smtClean="0">
                <a:solidFill>
                  <a:srgbClr val="FF0000"/>
                </a:solidFill>
                <a:latin typeface="HGP創英ﾌﾟﾚｾﾞﾝｽEB" panose="02020800000000000000" pitchFamily="18" charset="-128"/>
                <a:ea typeface="HGP創英ﾌﾟﾚｾﾞﾝｽEB" panose="02020800000000000000" pitchFamily="18" charset="-128"/>
              </a:rPr>
            </a:br>
            <a:r>
              <a:rPr lang="ja-JP" altLang="en-US" sz="1100" dirty="0">
                <a:latin typeface="HGP創英ﾌﾟﾚｾﾞﾝｽEB" panose="02020800000000000000" pitchFamily="18" charset="-128"/>
                <a:ea typeface="HGP創英ﾌﾟﾚｾﾞﾝｽEB" panose="02020800000000000000" pitchFamily="18" charset="-128"/>
              </a:rPr>
              <a:t>　</a:t>
            </a:r>
            <a:r>
              <a:rPr lang="ja-JP" altLang="en-US" sz="1100" dirty="0" smtClean="0">
                <a:latin typeface="HGP創英ﾌﾟﾚｾﾞﾝｽEB" panose="02020800000000000000" pitchFamily="18" charset="-128"/>
                <a:ea typeface="HGP創英ﾌﾟﾚｾﾞﾝｽEB" panose="02020800000000000000" pitchFamily="18" charset="-128"/>
              </a:rPr>
              <a:t>　　　　　　町内会館改修工事に、町田市補助金</a:t>
            </a:r>
            <a:r>
              <a:rPr lang="en-US" altLang="ja-JP" sz="1100" dirty="0" smtClean="0">
                <a:latin typeface="HGP創英ﾌﾟﾚｾﾞﾝｽEB" panose="02020800000000000000" pitchFamily="18" charset="-128"/>
                <a:ea typeface="HGP創英ﾌﾟﾚｾﾞﾝｽEB" panose="02020800000000000000" pitchFamily="18" charset="-128"/>
              </a:rPr>
              <a:t>6,426</a:t>
            </a:r>
            <a:r>
              <a:rPr lang="ja-JP" altLang="en-US" sz="1100" dirty="0" smtClean="0">
                <a:latin typeface="HGP創英ﾌﾟﾚｾﾞﾝｽEB" panose="02020800000000000000" pitchFamily="18" charset="-128"/>
                <a:ea typeface="HGP創英ﾌﾟﾚｾﾞﾝｽEB" panose="02020800000000000000" pitchFamily="18" charset="-128"/>
              </a:rPr>
              <a:t>千円が支給決定。　</a:t>
            </a:r>
            <a:r>
              <a:rPr lang="en-US" altLang="ja-JP" sz="1100" dirty="0" smtClean="0">
                <a:latin typeface="HGP創英ﾌﾟﾚｾﾞﾝｽEB" panose="02020800000000000000" pitchFamily="18" charset="-128"/>
                <a:ea typeface="HGP創英ﾌﾟﾚｾﾞﾝｽEB" panose="02020800000000000000" pitchFamily="18" charset="-128"/>
              </a:rPr>
              <a:t/>
            </a:r>
            <a:br>
              <a:rPr lang="en-US" altLang="ja-JP" sz="1100" dirty="0" smtClean="0">
                <a:latin typeface="HGP創英ﾌﾟﾚｾﾞﾝｽEB" panose="02020800000000000000" pitchFamily="18" charset="-128"/>
                <a:ea typeface="HGP創英ﾌﾟﾚｾﾞﾝｽEB" panose="02020800000000000000" pitchFamily="18" charset="-128"/>
              </a:rPr>
            </a:br>
            <a:r>
              <a:rPr lang="ja-JP" altLang="en-US" sz="1100" dirty="0">
                <a:latin typeface="HGP創英ﾌﾟﾚｾﾞﾝｽEB" panose="02020800000000000000" pitchFamily="18" charset="-128"/>
                <a:ea typeface="HGP創英ﾌﾟﾚｾﾞﾝｽEB" panose="02020800000000000000" pitchFamily="18" charset="-128"/>
              </a:rPr>
              <a:t>　</a:t>
            </a:r>
            <a:r>
              <a:rPr lang="ja-JP" altLang="en-US" sz="1100" dirty="0" smtClean="0">
                <a:latin typeface="HGP創英ﾌﾟﾚｾﾞﾝｽEB" panose="02020800000000000000" pitchFamily="18" charset="-128"/>
                <a:ea typeface="HGP創英ﾌﾟﾚｾﾞﾝｽEB" panose="02020800000000000000" pitchFamily="18" charset="-128"/>
              </a:rPr>
              <a:t>　　　　　　工事詳細内容等を決定し、</a:t>
            </a:r>
            <a:r>
              <a:rPr lang="en-US" altLang="ja-JP" sz="1100" dirty="0" smtClean="0">
                <a:latin typeface="HGP創英ﾌﾟﾚｾﾞﾝｽEB" panose="02020800000000000000" pitchFamily="18" charset="-128"/>
                <a:ea typeface="HGP創英ﾌﾟﾚｾﾞﾝｽEB" panose="02020800000000000000" pitchFamily="18" charset="-128"/>
              </a:rPr>
              <a:t>9</a:t>
            </a:r>
            <a:r>
              <a:rPr lang="ja-JP" altLang="en-US" sz="1100" dirty="0" smtClean="0">
                <a:latin typeface="HGP創英ﾌﾟﾚｾﾞﾝｽEB" panose="02020800000000000000" pitchFamily="18" charset="-128"/>
                <a:ea typeface="HGP創英ﾌﾟﾚｾﾞﾝｽEB" panose="02020800000000000000" pitchFamily="18" charset="-128"/>
              </a:rPr>
              <a:t>月～</a:t>
            </a:r>
            <a:r>
              <a:rPr lang="en-US" altLang="ja-JP" sz="1100" dirty="0" smtClean="0">
                <a:latin typeface="HGP創英ﾌﾟﾚｾﾞﾝｽEB" panose="02020800000000000000" pitchFamily="18" charset="-128"/>
                <a:ea typeface="HGP創英ﾌﾟﾚｾﾞﾝｽEB" panose="02020800000000000000" pitchFamily="18" charset="-128"/>
              </a:rPr>
              <a:t>10</a:t>
            </a:r>
            <a:r>
              <a:rPr lang="ja-JP" altLang="en-US" sz="1100" dirty="0" smtClean="0">
                <a:latin typeface="HGP創英ﾌﾟﾚｾﾞﾝｽEB" panose="02020800000000000000" pitchFamily="18" charset="-128"/>
                <a:ea typeface="HGP創英ﾌﾟﾚｾﾞﾝｽEB" panose="02020800000000000000" pitchFamily="18" charset="-128"/>
              </a:rPr>
              <a:t>月工事の予定</a:t>
            </a:r>
            <a:r>
              <a:rPr lang="en-US" altLang="ja-JP" sz="1100" dirty="0" smtClean="0">
                <a:latin typeface="HGP創英ﾌﾟﾚｾﾞﾝｽEB" panose="02020800000000000000" pitchFamily="18" charset="-128"/>
                <a:ea typeface="HGP創英ﾌﾟﾚｾﾞﾝｽEB" panose="02020800000000000000" pitchFamily="18" charset="-128"/>
              </a:rPr>
              <a:t>(</a:t>
            </a:r>
            <a:r>
              <a:rPr lang="ja-JP" altLang="en-US" sz="1100" dirty="0" smtClean="0">
                <a:latin typeface="HGP創英ﾌﾟﾚｾﾞﾝｽEB" panose="02020800000000000000" pitchFamily="18" charset="-128"/>
                <a:ea typeface="HGP創英ﾌﾟﾚｾﾞﾝｽEB" panose="02020800000000000000" pitchFamily="18" charset="-128"/>
              </a:rPr>
              <a:t>改修建設委員会</a:t>
            </a:r>
            <a:r>
              <a:rPr lang="en-US" altLang="ja-JP" sz="1100" dirty="0" smtClean="0">
                <a:latin typeface="HGP創英ﾌﾟﾚｾﾞﾝｽEB" panose="02020800000000000000" pitchFamily="18" charset="-128"/>
                <a:ea typeface="HGP創英ﾌﾟﾚｾﾞﾝｽEB" panose="02020800000000000000" pitchFamily="18" charset="-128"/>
              </a:rPr>
              <a:t>)</a:t>
            </a:r>
            <a:r>
              <a:rPr lang="ja-JP" altLang="en-US" sz="1100" dirty="0" smtClean="0">
                <a:latin typeface="HGP創英ﾌﾟﾚｾﾞﾝｽEB" panose="02020800000000000000" pitchFamily="18" charset="-128"/>
                <a:ea typeface="HGP創英ﾌﾟﾚｾﾞﾝｽEB" panose="02020800000000000000" pitchFamily="18" charset="-128"/>
              </a:rPr>
              <a:t>　　　　　　　　　　　　</a:t>
            </a:r>
            <a:br>
              <a:rPr lang="ja-JP" altLang="en-US" sz="1100" dirty="0" smtClean="0">
                <a:latin typeface="HGP創英ﾌﾟﾚｾﾞﾝｽEB" panose="02020800000000000000" pitchFamily="18" charset="-128"/>
                <a:ea typeface="HGP創英ﾌﾟﾚｾﾞﾝｽEB" panose="02020800000000000000" pitchFamily="18" charset="-128"/>
              </a:rPr>
            </a:br>
            <a:r>
              <a:rPr lang="ja-JP" altLang="en-US" sz="1100" dirty="0" smtClean="0">
                <a:latin typeface="HGP創英ﾌﾟﾚｾﾞﾝｽEB" panose="02020800000000000000" pitchFamily="18" charset="-128"/>
                <a:ea typeface="HGP創英ﾌﾟﾚｾﾞﾝｽEB" panose="02020800000000000000" pitchFamily="18" charset="-128"/>
              </a:rPr>
              <a:t/>
            </a:r>
            <a:br>
              <a:rPr lang="ja-JP" altLang="en-US" sz="1100" dirty="0" smtClean="0">
                <a:latin typeface="HGP創英ﾌﾟﾚｾﾞﾝｽEB" panose="02020800000000000000" pitchFamily="18" charset="-128"/>
                <a:ea typeface="HGP創英ﾌﾟﾚｾﾞﾝｽEB" panose="02020800000000000000" pitchFamily="18" charset="-128"/>
              </a:rPr>
            </a:br>
            <a:r>
              <a:rPr lang="ja-JP" altLang="en-US" sz="1600" u="sng" dirty="0" smtClean="0">
                <a:latin typeface="HGP創英ﾌﾟﾚｾﾞﾝｽEB" panose="02020800000000000000" pitchFamily="18" charset="-128"/>
                <a:ea typeface="HGP創英ﾌﾟﾚｾﾞﾝｽEB" panose="02020800000000000000" pitchFamily="18" charset="-128"/>
              </a:rPr>
              <a:t>２．防犯パトロール隊員募集中！</a:t>
            </a:r>
            <a:r>
              <a:rPr lang="ja-JP" altLang="en-US" sz="1600" dirty="0">
                <a:latin typeface="HGP創英ﾌﾟﾚｾﾞﾝｽEB" panose="02020800000000000000" pitchFamily="18" charset="-128"/>
                <a:ea typeface="HGP創英ﾌﾟﾚｾﾞﾝｽEB" panose="02020800000000000000" pitchFamily="18" charset="-128"/>
              </a:rPr>
              <a:t>　</a:t>
            </a:r>
            <a:r>
              <a:rPr lang="ja-JP" altLang="en-US" sz="1600" dirty="0" smtClean="0">
                <a:latin typeface="HGP創英ﾌﾟﾚｾﾞﾝｽEB" panose="02020800000000000000" pitchFamily="18" charset="-128"/>
                <a:ea typeface="HGP創英ﾌﾟﾚｾﾞﾝｽEB" panose="02020800000000000000" pitchFamily="18" charset="-128"/>
              </a:rPr>
              <a:t>　</a:t>
            </a:r>
            <a:r>
              <a:rPr lang="en-US" altLang="ja-JP" sz="1100" dirty="0" smtClean="0">
                <a:latin typeface="HGP創英ﾌﾟﾚｾﾞﾝｽEB" panose="02020800000000000000" pitchFamily="18" charset="-128"/>
                <a:ea typeface="HGP創英ﾌﾟﾚｾﾞﾝｽEB" panose="02020800000000000000" pitchFamily="18" charset="-128"/>
              </a:rPr>
              <a:t>(</a:t>
            </a:r>
            <a:r>
              <a:rPr lang="ja-JP" altLang="en-US" sz="1100" dirty="0" smtClean="0">
                <a:latin typeface="HGP創英ﾌﾟﾚｾﾞﾝｽEB" panose="02020800000000000000" pitchFamily="18" charset="-128"/>
                <a:ea typeface="HGP創英ﾌﾟﾚｾﾞﾝｽEB" panose="02020800000000000000" pitchFamily="18" charset="-128"/>
              </a:rPr>
              <a:t>現在</a:t>
            </a:r>
            <a:r>
              <a:rPr lang="en-US" altLang="ja-JP" sz="1100" dirty="0" smtClean="0">
                <a:latin typeface="HGP創英ﾌﾟﾚｾﾞﾝｽEB" panose="02020800000000000000" pitchFamily="18" charset="-128"/>
                <a:ea typeface="HGP創英ﾌﾟﾚｾﾞﾝｽEB" panose="02020800000000000000" pitchFamily="18" charset="-128"/>
              </a:rPr>
              <a:t>50</a:t>
            </a:r>
            <a:r>
              <a:rPr lang="ja-JP" altLang="en-US" sz="1100" dirty="0" smtClean="0">
                <a:latin typeface="HGP創英ﾌﾟﾚｾﾞﾝｽEB" panose="02020800000000000000" pitchFamily="18" charset="-128"/>
                <a:ea typeface="HGP創英ﾌﾟﾚｾﾞﾝｽEB" panose="02020800000000000000" pitchFamily="18" charset="-128"/>
              </a:rPr>
              <a:t>人</a:t>
            </a:r>
            <a:r>
              <a:rPr lang="en-US" altLang="ja-JP" sz="1100" dirty="0" smtClean="0">
                <a:latin typeface="HGP創英ﾌﾟﾚｾﾞﾝｽEB" panose="02020800000000000000" pitchFamily="18" charset="-128"/>
                <a:ea typeface="HGP創英ﾌﾟﾚｾﾞﾝｽEB" panose="02020800000000000000" pitchFamily="18" charset="-128"/>
              </a:rPr>
              <a:t>)</a:t>
            </a:r>
            <a:r>
              <a:rPr lang="ja-JP" altLang="en-US" sz="1600" dirty="0" smtClean="0">
                <a:latin typeface="HGP創英ﾌﾟﾚｾﾞﾝｽEB" panose="02020800000000000000" pitchFamily="18" charset="-128"/>
                <a:ea typeface="HGP創英ﾌﾟﾚｾﾞﾝｽEB" panose="02020800000000000000" pitchFamily="18" charset="-128"/>
              </a:rPr>
              <a:t/>
            </a:r>
            <a:br>
              <a:rPr lang="ja-JP" altLang="en-US" sz="1600" dirty="0" smtClean="0">
                <a:latin typeface="HGP創英ﾌﾟﾚｾﾞﾝｽEB" panose="02020800000000000000" pitchFamily="18" charset="-128"/>
                <a:ea typeface="HGP創英ﾌﾟﾚｾﾞﾝｽEB" panose="02020800000000000000" pitchFamily="18" charset="-128"/>
              </a:rPr>
            </a:br>
            <a:r>
              <a:rPr lang="ja-JP" altLang="en-US" sz="1100" dirty="0">
                <a:latin typeface="HGP創英ﾌﾟﾚｾﾞﾝｽEB" panose="02020800000000000000" pitchFamily="18" charset="-128"/>
                <a:ea typeface="HGP創英ﾌﾟﾚｾﾞﾝｽEB" panose="02020800000000000000" pitchFamily="18" charset="-128"/>
              </a:rPr>
              <a:t>　</a:t>
            </a:r>
            <a:r>
              <a:rPr lang="ja-JP" altLang="en-US" sz="1100" dirty="0" smtClean="0">
                <a:latin typeface="HGP創英ﾌﾟﾚｾﾞﾝｽEB" panose="02020800000000000000" pitchFamily="18" charset="-128"/>
                <a:ea typeface="HGP創英ﾌﾟﾚｾﾞﾝｽEB" panose="02020800000000000000" pitchFamily="18" charset="-128"/>
              </a:rPr>
              <a:t>　　　　</a:t>
            </a:r>
            <a:br>
              <a:rPr lang="ja-JP" altLang="en-US" sz="1100" dirty="0" smtClean="0">
                <a:latin typeface="HGP創英ﾌﾟﾚｾﾞﾝｽEB" panose="02020800000000000000" pitchFamily="18" charset="-128"/>
                <a:ea typeface="HGP創英ﾌﾟﾚｾﾞﾝｽEB" panose="02020800000000000000" pitchFamily="18" charset="-128"/>
              </a:rPr>
            </a:br>
            <a:r>
              <a:rPr lang="ja-JP" altLang="en-US" sz="1100" dirty="0">
                <a:latin typeface="HGP創英ﾌﾟﾚｾﾞﾝｽEB" panose="02020800000000000000" pitchFamily="18" charset="-128"/>
                <a:ea typeface="HGP創英ﾌﾟﾚｾﾞﾝｽEB" panose="02020800000000000000" pitchFamily="18" charset="-128"/>
              </a:rPr>
              <a:t>　</a:t>
            </a:r>
            <a:r>
              <a:rPr lang="ja-JP" altLang="en-US" sz="1100" dirty="0" smtClean="0">
                <a:latin typeface="HGP創英ﾌﾟﾚｾﾞﾝｽEB" panose="02020800000000000000" pitchFamily="18" charset="-128"/>
                <a:ea typeface="HGP創英ﾌﾟﾚｾﾞﾝｽEB" panose="02020800000000000000" pitchFamily="18" charset="-128"/>
              </a:rPr>
              <a:t>　　　　</a:t>
            </a:r>
            <a:r>
              <a:rPr lang="ja-JP" altLang="en-US" sz="1100" dirty="0" smtClean="0">
                <a:solidFill>
                  <a:srgbClr val="FF0000"/>
                </a:solidFill>
                <a:latin typeface="HGP創英ﾌﾟﾚｾﾞﾝｽEB" panose="02020800000000000000" pitchFamily="18" charset="-128"/>
                <a:ea typeface="HGP創英ﾌﾟﾚｾﾞﾝｽEB" panose="02020800000000000000" pitchFamily="18" charset="-128"/>
              </a:rPr>
              <a:t>＜子供達や高齢者を犯罪から守ろう＞</a:t>
            </a:r>
            <a:br>
              <a:rPr lang="ja-JP" altLang="en-US" sz="1100" dirty="0" smtClean="0">
                <a:solidFill>
                  <a:srgbClr val="FF0000"/>
                </a:solidFill>
                <a:latin typeface="HGP創英ﾌﾟﾚｾﾞﾝｽEB" panose="02020800000000000000" pitchFamily="18" charset="-128"/>
                <a:ea typeface="HGP創英ﾌﾟﾚｾﾞﾝｽEB" panose="02020800000000000000" pitchFamily="18" charset="-128"/>
              </a:rPr>
            </a:br>
            <a:r>
              <a:rPr lang="ja-JP" altLang="en-US" sz="1100" dirty="0">
                <a:solidFill>
                  <a:srgbClr val="FF0000"/>
                </a:solidFill>
                <a:latin typeface="HGP創英ﾌﾟﾚｾﾞﾝｽEB" panose="02020800000000000000" pitchFamily="18" charset="-128"/>
                <a:ea typeface="HGP創英ﾌﾟﾚｾﾞﾝｽEB" panose="02020800000000000000" pitchFamily="18" charset="-128"/>
              </a:rPr>
              <a:t>　</a:t>
            </a:r>
            <a:r>
              <a:rPr lang="ja-JP" altLang="en-US" sz="1100" dirty="0" smtClean="0">
                <a:solidFill>
                  <a:srgbClr val="FF0000"/>
                </a:solidFill>
                <a:latin typeface="HGP創英ﾌﾟﾚｾﾞﾝｽEB" panose="02020800000000000000" pitchFamily="18" charset="-128"/>
                <a:ea typeface="HGP創英ﾌﾟﾚｾﾞﾝｽEB" panose="02020800000000000000" pitchFamily="18" charset="-128"/>
              </a:rPr>
              <a:t>　　　　＜空き巣・侵入犯　ｽﾄｯﾌﾟ！　ﾊﾟﾄﾛｰﾙは犯罪抑止力＞</a:t>
            </a:r>
            <a:br>
              <a:rPr lang="ja-JP" altLang="en-US" sz="1100" dirty="0" smtClean="0">
                <a:solidFill>
                  <a:srgbClr val="FF0000"/>
                </a:solidFill>
                <a:latin typeface="HGP創英ﾌﾟﾚｾﾞﾝｽEB" panose="02020800000000000000" pitchFamily="18" charset="-128"/>
                <a:ea typeface="HGP創英ﾌﾟﾚｾﾞﾝｽEB" panose="02020800000000000000" pitchFamily="18" charset="-128"/>
              </a:rPr>
            </a:br>
            <a:r>
              <a:rPr lang="ja-JP" altLang="en-US" sz="1100" dirty="0">
                <a:latin typeface="HGP創英ﾌﾟﾚｾﾞﾝｽEB" panose="02020800000000000000" pitchFamily="18" charset="-128"/>
                <a:ea typeface="HGP創英ﾌﾟﾚｾﾞﾝｽEB" panose="02020800000000000000" pitchFamily="18" charset="-128"/>
              </a:rPr>
              <a:t/>
            </a:r>
            <a:br>
              <a:rPr lang="ja-JP" altLang="en-US" sz="1100" dirty="0">
                <a:latin typeface="HGP創英ﾌﾟﾚｾﾞﾝｽEB" panose="02020800000000000000" pitchFamily="18" charset="-128"/>
                <a:ea typeface="HGP創英ﾌﾟﾚｾﾞﾝｽEB" panose="02020800000000000000" pitchFamily="18" charset="-128"/>
              </a:rPr>
            </a:br>
            <a:r>
              <a:rPr lang="ja-JP" altLang="en-US" sz="1100" dirty="0" smtClean="0">
                <a:latin typeface="HGP創英ﾌﾟﾚｾﾞﾝｽEB" panose="02020800000000000000" pitchFamily="18" charset="-128"/>
                <a:ea typeface="HGP創英ﾌﾟﾚｾﾞﾝｽEB" panose="02020800000000000000" pitchFamily="18" charset="-128"/>
              </a:rPr>
              <a:t>　　　　　　・地区ﾊﾟﾄﾛｰﾙ隊　：</a:t>
            </a:r>
            <a:r>
              <a:rPr lang="en-US" altLang="ja-JP" sz="1100" dirty="0" smtClean="0">
                <a:latin typeface="HGP創英ﾌﾟﾚｾﾞﾝｽEB" panose="02020800000000000000" pitchFamily="18" charset="-128"/>
                <a:ea typeface="HGP創英ﾌﾟﾚｾﾞﾝｽEB" panose="02020800000000000000" pitchFamily="18" charset="-128"/>
              </a:rPr>
              <a:t>19:30</a:t>
            </a:r>
            <a:r>
              <a:rPr lang="ja-JP" altLang="en-US" sz="1100" dirty="0" smtClean="0">
                <a:latin typeface="HGP創英ﾌﾟﾚｾﾞﾝｽEB" panose="02020800000000000000" pitchFamily="18" charset="-128"/>
                <a:ea typeface="HGP創英ﾌﾟﾚｾﾞﾝｽEB" panose="02020800000000000000" pitchFamily="18" charset="-128"/>
              </a:rPr>
              <a:t>～</a:t>
            </a:r>
            <a:r>
              <a:rPr lang="en-US" altLang="ja-JP" sz="1100" dirty="0" smtClean="0">
                <a:latin typeface="HGP創英ﾌﾟﾚｾﾞﾝｽEB" panose="02020800000000000000" pitchFamily="18" charset="-128"/>
                <a:ea typeface="HGP創英ﾌﾟﾚｾﾞﾝｽEB" panose="02020800000000000000" pitchFamily="18" charset="-128"/>
              </a:rPr>
              <a:t>20:00</a:t>
            </a:r>
            <a:r>
              <a:rPr lang="ja-JP" altLang="en-US" sz="1100" dirty="0" smtClean="0">
                <a:latin typeface="HGP創英ﾌﾟﾚｾﾞﾝｽEB" panose="02020800000000000000" pitchFamily="18" charset="-128"/>
                <a:ea typeface="HGP創英ﾌﾟﾚｾﾞﾝｽEB" panose="02020800000000000000" pitchFamily="18" charset="-128"/>
              </a:rPr>
              <a:t>・</a:t>
            </a:r>
            <a:r>
              <a:rPr lang="en-US" altLang="ja-JP" sz="1100" dirty="0" smtClean="0">
                <a:latin typeface="HGP創英ﾌﾟﾚｾﾞﾝｽEB" panose="02020800000000000000" pitchFamily="18" charset="-128"/>
                <a:ea typeface="HGP創英ﾌﾟﾚｾﾞﾝｽEB" panose="02020800000000000000" pitchFamily="18" charset="-128"/>
              </a:rPr>
              <a:t>｢</a:t>
            </a:r>
            <a:r>
              <a:rPr lang="ja-JP" altLang="en-US" sz="1100" dirty="0" smtClean="0">
                <a:latin typeface="HGP創英ﾌﾟﾚｾﾞﾝｽEB" panose="02020800000000000000" pitchFamily="18" charset="-128"/>
                <a:ea typeface="HGP創英ﾌﾟﾚｾﾞﾝｽEB" panose="02020800000000000000" pitchFamily="18" charset="-128"/>
              </a:rPr>
              <a:t>青ﾊﾟﾄ</a:t>
            </a:r>
            <a:r>
              <a:rPr lang="en-US" altLang="ja-JP" sz="1100" dirty="0" smtClean="0">
                <a:latin typeface="HGP創英ﾌﾟﾚｾﾞﾝｽEB" panose="02020800000000000000" pitchFamily="18" charset="-128"/>
                <a:ea typeface="HGP創英ﾌﾟﾚｾﾞﾝｽEB" panose="02020800000000000000" pitchFamily="18" charset="-128"/>
              </a:rPr>
              <a:t>｣</a:t>
            </a:r>
            <a:r>
              <a:rPr lang="ja-JP" altLang="en-US" sz="1100" dirty="0" smtClean="0">
                <a:latin typeface="HGP創英ﾌﾟﾚｾﾞﾝｽEB" panose="02020800000000000000" pitchFamily="18" charset="-128"/>
                <a:ea typeface="HGP創英ﾌﾟﾚｾﾞﾝｽEB" panose="02020800000000000000" pitchFamily="18" charset="-128"/>
              </a:rPr>
              <a:t>巡回ﾊﾟﾄﾛｰﾙ隊：</a:t>
            </a:r>
            <a:r>
              <a:rPr lang="en-US" altLang="ja-JP" sz="1100" dirty="0" smtClean="0">
                <a:latin typeface="HGP創英ﾌﾟﾚｾﾞﾝｽEB" panose="02020800000000000000" pitchFamily="18" charset="-128"/>
                <a:ea typeface="HGP創英ﾌﾟﾚｾﾞﾝｽEB" panose="02020800000000000000" pitchFamily="18" charset="-128"/>
              </a:rPr>
              <a:t>14:30</a:t>
            </a:r>
            <a:r>
              <a:rPr lang="ja-JP" altLang="en-US" sz="1100" dirty="0" smtClean="0">
                <a:latin typeface="HGP創英ﾌﾟﾚｾﾞﾝｽEB" panose="02020800000000000000" pitchFamily="18" charset="-128"/>
                <a:ea typeface="HGP創英ﾌﾟﾚｾﾞﾝｽEB" panose="02020800000000000000" pitchFamily="18" charset="-128"/>
              </a:rPr>
              <a:t>～</a:t>
            </a:r>
            <a:r>
              <a:rPr lang="en-US" altLang="ja-JP" sz="1100" dirty="0" smtClean="0">
                <a:latin typeface="HGP創英ﾌﾟﾚｾﾞﾝｽEB" panose="02020800000000000000" pitchFamily="18" charset="-128"/>
                <a:ea typeface="HGP創英ﾌﾟﾚｾﾞﾝｽEB" panose="02020800000000000000" pitchFamily="18" charset="-128"/>
              </a:rPr>
              <a:t>15:30</a:t>
            </a:r>
            <a:r>
              <a:rPr lang="ja-JP" altLang="en-US" sz="1100" dirty="0" smtClean="0">
                <a:latin typeface="HGP創英ﾌﾟﾚｾﾞﾝｽEB" panose="02020800000000000000" pitchFamily="18" charset="-128"/>
                <a:ea typeface="HGP創英ﾌﾟﾚｾﾞﾝｽEB" panose="02020800000000000000" pitchFamily="18" charset="-128"/>
              </a:rPr>
              <a:t/>
            </a:r>
            <a:br>
              <a:rPr lang="ja-JP" altLang="en-US" sz="1100" dirty="0" smtClean="0">
                <a:latin typeface="HGP創英ﾌﾟﾚｾﾞﾝｽEB" panose="02020800000000000000" pitchFamily="18" charset="-128"/>
                <a:ea typeface="HGP創英ﾌﾟﾚｾﾞﾝｽEB" panose="02020800000000000000" pitchFamily="18" charset="-128"/>
              </a:rPr>
            </a:br>
            <a:r>
              <a:rPr lang="ja-JP" altLang="en-US" sz="1100" dirty="0">
                <a:latin typeface="HGP創英ﾌﾟﾚｾﾞﾝｽEB" panose="02020800000000000000" pitchFamily="18" charset="-128"/>
                <a:ea typeface="HGP創英ﾌﾟﾚｾﾞﾝｽEB" panose="02020800000000000000" pitchFamily="18" charset="-128"/>
              </a:rPr>
              <a:t/>
            </a:r>
            <a:br>
              <a:rPr lang="ja-JP" altLang="en-US" sz="1100" dirty="0">
                <a:latin typeface="HGP創英ﾌﾟﾚｾﾞﾝｽEB" panose="02020800000000000000" pitchFamily="18" charset="-128"/>
                <a:ea typeface="HGP創英ﾌﾟﾚｾﾞﾝｽEB" panose="02020800000000000000" pitchFamily="18" charset="-128"/>
              </a:rPr>
            </a:br>
            <a:r>
              <a:rPr lang="ja-JP" altLang="en-US" sz="1100" dirty="0" smtClean="0">
                <a:latin typeface="HGP創英ﾌﾟﾚｾﾞﾝｽEB" panose="02020800000000000000" pitchFamily="18" charset="-128"/>
                <a:ea typeface="HGP創英ﾌﾟﾚｾﾞﾝｽEB" panose="02020800000000000000" pitchFamily="18" charset="-128"/>
              </a:rPr>
              <a:t>　　　　　各個人としては、月１回のﾊﾟﾄﾛｰﾙ参加</a:t>
            </a:r>
            <a:r>
              <a:rPr lang="en-US" altLang="ja-JP" sz="1100" dirty="0" smtClean="0">
                <a:latin typeface="HGP創英ﾌﾟﾚｾﾞﾝｽEB" panose="02020800000000000000" pitchFamily="18" charset="-128"/>
                <a:ea typeface="HGP創英ﾌﾟﾚｾﾞﾝｽEB" panose="02020800000000000000" pitchFamily="18" charset="-128"/>
              </a:rPr>
              <a:t>(</a:t>
            </a:r>
            <a:r>
              <a:rPr lang="ja-JP" altLang="en-US" sz="1100" dirty="0" smtClean="0">
                <a:latin typeface="HGP創英ﾌﾟﾚｾﾞﾝｽEB" panose="02020800000000000000" pitchFamily="18" charset="-128"/>
                <a:ea typeface="HGP創英ﾌﾟﾚｾﾞﾝｽEB" panose="02020800000000000000" pitchFamily="18" charset="-128"/>
              </a:rPr>
              <a:t>ｽｹｼﾞｭｰﾙ変更、</a:t>
            </a:r>
            <a:r>
              <a:rPr lang="en-US" altLang="ja-JP" sz="1100" dirty="0" smtClean="0">
                <a:latin typeface="HGP創英ﾌﾟﾚｾﾞﾝｽEB" panose="02020800000000000000" pitchFamily="18" charset="-128"/>
                <a:ea typeface="HGP創英ﾌﾟﾚｾﾞﾝｽEB" panose="02020800000000000000" pitchFamily="18" charset="-128"/>
              </a:rPr>
              <a:t>ok)</a:t>
            </a:r>
            <a:r>
              <a:rPr lang="ja-JP" altLang="en-US" sz="1100" dirty="0" smtClean="0">
                <a:latin typeface="HGP創英ﾌﾟﾚｾﾞﾝｽEB" panose="02020800000000000000" pitchFamily="18" charset="-128"/>
                <a:ea typeface="HGP創英ﾌﾟﾚｾﾞﾝｽEB" panose="02020800000000000000" pitchFamily="18" charset="-128"/>
              </a:rPr>
              <a:t/>
            </a:r>
            <a:br>
              <a:rPr lang="ja-JP" altLang="en-US" sz="1100" dirty="0" smtClean="0">
                <a:latin typeface="HGP創英ﾌﾟﾚｾﾞﾝｽEB" panose="02020800000000000000" pitchFamily="18" charset="-128"/>
                <a:ea typeface="HGP創英ﾌﾟﾚｾﾞﾝｽEB" panose="02020800000000000000" pitchFamily="18" charset="-128"/>
              </a:rPr>
            </a:br>
            <a:r>
              <a:rPr lang="ja-JP" altLang="en-US" sz="1100" dirty="0">
                <a:latin typeface="HGP創英ﾌﾟﾚｾﾞﾝｽEB" panose="02020800000000000000" pitchFamily="18" charset="-128"/>
                <a:ea typeface="HGP創英ﾌﾟﾚｾﾞﾝｽEB" panose="02020800000000000000" pitchFamily="18" charset="-128"/>
              </a:rPr>
              <a:t>　</a:t>
            </a:r>
            <a:r>
              <a:rPr lang="ja-JP" altLang="en-US" sz="1100" dirty="0" smtClean="0">
                <a:latin typeface="HGP創英ﾌﾟﾚｾﾞﾝｽEB" panose="02020800000000000000" pitchFamily="18" charset="-128"/>
                <a:ea typeface="HGP創英ﾌﾟﾚｾﾞﾝｽEB" panose="02020800000000000000" pitchFamily="18" charset="-128"/>
              </a:rPr>
              <a:t>　　　　　　　　</a:t>
            </a:r>
            <a:r>
              <a:rPr lang="en-US" altLang="ja-JP" sz="1100" dirty="0" smtClean="0">
                <a:solidFill>
                  <a:srgbClr val="FF0000"/>
                </a:solidFill>
                <a:latin typeface="HGP創英ﾌﾟﾚｾﾞﾝｽEB" panose="02020800000000000000" pitchFamily="18" charset="-128"/>
                <a:ea typeface="HGP創英ﾌﾟﾚｾﾞﾝｽEB" panose="02020800000000000000" pitchFamily="18" charset="-128"/>
              </a:rPr>
              <a:t>(</a:t>
            </a:r>
            <a:r>
              <a:rPr lang="ja-JP" altLang="en-US" sz="1100" dirty="0" smtClean="0">
                <a:solidFill>
                  <a:srgbClr val="FF0000"/>
                </a:solidFill>
                <a:latin typeface="HGP創英ﾌﾟﾚｾﾞﾝｽEB" panose="02020800000000000000" pitchFamily="18" charset="-128"/>
                <a:ea typeface="HGP創英ﾌﾟﾚｾﾞﾝｽEB" panose="02020800000000000000" pitchFamily="18" charset="-128"/>
              </a:rPr>
              <a:t>ささやかなﾎﾞﾗﾝﾃｨｱ／ｱﾀﾏ・ｶﾗﾀﾞもﾘﾌﾚｯｼｭ／心身健康にも</a:t>
            </a:r>
            <a:r>
              <a:rPr lang="en-US" altLang="ja-JP" sz="1100" dirty="0" smtClean="0">
                <a:solidFill>
                  <a:srgbClr val="FF0000"/>
                </a:solidFill>
                <a:latin typeface="HGP創英ﾌﾟﾚｾﾞﾝｽEB" panose="02020800000000000000" pitchFamily="18" charset="-128"/>
                <a:ea typeface="HGP創英ﾌﾟﾚｾﾞﾝｽEB" panose="02020800000000000000" pitchFamily="18" charset="-128"/>
              </a:rPr>
              <a:t>good</a:t>
            </a:r>
            <a:r>
              <a:rPr lang="ja-JP" altLang="en-US" sz="1100" dirty="0" err="1" smtClean="0">
                <a:solidFill>
                  <a:srgbClr val="FF0000"/>
                </a:solidFill>
                <a:latin typeface="HGP創英ﾌﾟﾚｾﾞﾝｽEB" panose="02020800000000000000" pitchFamily="18" charset="-128"/>
                <a:ea typeface="HGP創英ﾌﾟﾚｾﾞﾝｽEB" panose="02020800000000000000" pitchFamily="18" charset="-128"/>
              </a:rPr>
              <a:t>、</a:t>
            </a:r>
            <a:r>
              <a:rPr lang="ja-JP" altLang="en-US" sz="1100" dirty="0" smtClean="0">
                <a:solidFill>
                  <a:srgbClr val="FF0000"/>
                </a:solidFill>
                <a:latin typeface="HGP創英ﾌﾟﾚｾﾞﾝｽEB" panose="02020800000000000000" pitchFamily="18" charset="-128"/>
                <a:ea typeface="HGP創英ﾌﾟﾚｾﾞﾝｽEB" panose="02020800000000000000" pitchFamily="18" charset="-128"/>
              </a:rPr>
              <a:t>です！</a:t>
            </a:r>
            <a:r>
              <a:rPr lang="en-US" altLang="ja-JP" sz="1100" dirty="0" smtClean="0">
                <a:solidFill>
                  <a:srgbClr val="FF0000"/>
                </a:solidFill>
                <a:latin typeface="HGP創英ﾌﾟﾚｾﾞﾝｽEB" panose="02020800000000000000" pitchFamily="18" charset="-128"/>
                <a:ea typeface="HGP創英ﾌﾟﾚｾﾞﾝｽEB" panose="02020800000000000000" pitchFamily="18" charset="-128"/>
              </a:rPr>
              <a:t>)</a:t>
            </a:r>
            <a:r>
              <a:rPr lang="en-US" altLang="ja-JP" sz="1100" dirty="0" smtClean="0">
                <a:latin typeface="HGP創英ﾌﾟﾚｾﾞﾝｽEB" panose="02020800000000000000" pitchFamily="18" charset="-128"/>
                <a:ea typeface="HGP創英ﾌﾟﾚｾﾞﾝｽEB" panose="02020800000000000000" pitchFamily="18" charset="-128"/>
              </a:rPr>
              <a:t/>
            </a:r>
            <a:br>
              <a:rPr lang="en-US" altLang="ja-JP" sz="1100" dirty="0" smtClean="0">
                <a:latin typeface="HGP創英ﾌﾟﾚｾﾞﾝｽEB" panose="02020800000000000000" pitchFamily="18" charset="-128"/>
                <a:ea typeface="HGP創英ﾌﾟﾚｾﾞﾝｽEB" panose="02020800000000000000" pitchFamily="18" charset="-128"/>
              </a:rPr>
            </a:br>
            <a:r>
              <a:rPr lang="ja-JP" altLang="en-US" sz="1100" dirty="0">
                <a:latin typeface="HGP創英ﾌﾟﾚｾﾞﾝｽEB" panose="02020800000000000000" pitchFamily="18" charset="-128"/>
                <a:ea typeface="HGP創英ﾌﾟﾚｾﾞﾝｽEB" panose="02020800000000000000" pitchFamily="18" charset="-128"/>
              </a:rPr>
              <a:t>　</a:t>
            </a:r>
            <a:r>
              <a:rPr lang="ja-JP" altLang="en-US" sz="1100" dirty="0" smtClean="0">
                <a:latin typeface="HGP創英ﾌﾟﾚｾﾞﾝｽEB" panose="02020800000000000000" pitchFamily="18" charset="-128"/>
                <a:ea typeface="HGP創英ﾌﾟﾚｾﾞﾝｽEB" panose="02020800000000000000" pitchFamily="18" charset="-128"/>
              </a:rPr>
              <a:t>　　　　防犯ﾊﾟﾄﾛｰﾙ隊への参加希望者は、各地区の運営委員宛にお申し込み下さい。</a:t>
            </a:r>
            <a:br>
              <a:rPr lang="ja-JP" altLang="en-US" sz="1100" dirty="0" smtClean="0">
                <a:latin typeface="HGP創英ﾌﾟﾚｾﾞﾝｽEB" panose="02020800000000000000" pitchFamily="18" charset="-128"/>
                <a:ea typeface="HGP創英ﾌﾟﾚｾﾞﾝｽEB" panose="02020800000000000000" pitchFamily="18" charset="-128"/>
              </a:rPr>
            </a:br>
            <a:r>
              <a:rPr lang="ja-JP" altLang="en-US" sz="1100" dirty="0" smtClean="0">
                <a:latin typeface="HGP創英ﾌﾟﾚｾﾞﾝｽEB" panose="02020800000000000000" pitchFamily="18" charset="-128"/>
                <a:ea typeface="HGP創英ﾌﾟﾚｾﾞﾝｽEB" panose="02020800000000000000" pitchFamily="18" charset="-128"/>
              </a:rPr>
              <a:t>　</a:t>
            </a:r>
            <a:r>
              <a:rPr lang="ja-JP" altLang="en-US" sz="1100" dirty="0">
                <a:latin typeface="HGP創英ﾌﾟﾚｾﾞﾝｽEB" panose="02020800000000000000" pitchFamily="18" charset="-128"/>
                <a:ea typeface="HGP創英ﾌﾟﾚｾﾞﾝｽEB" panose="02020800000000000000" pitchFamily="18" charset="-128"/>
              </a:rPr>
              <a:t/>
            </a:r>
            <a:br>
              <a:rPr lang="ja-JP" altLang="en-US" sz="1100" dirty="0">
                <a:latin typeface="HGP創英ﾌﾟﾚｾﾞﾝｽEB" panose="02020800000000000000" pitchFamily="18" charset="-128"/>
                <a:ea typeface="HGP創英ﾌﾟﾚｾﾞﾝｽEB" panose="02020800000000000000" pitchFamily="18" charset="-128"/>
              </a:rPr>
            </a:br>
            <a:r>
              <a:rPr lang="ja-JP" altLang="en-US" sz="1600" u="sng" dirty="0" smtClean="0">
                <a:latin typeface="HGP創英ﾌﾟﾚｾﾞﾝｽEB" panose="02020800000000000000" pitchFamily="18" charset="-128"/>
                <a:ea typeface="HGP創英ﾌﾟﾚｾﾞﾝｽEB" panose="02020800000000000000" pitchFamily="18" charset="-128"/>
              </a:rPr>
              <a:t>３．町内会　入会のお誘い！</a:t>
            </a:r>
            <a:r>
              <a:rPr lang="ja-JP" altLang="en-US" sz="1100" dirty="0">
                <a:latin typeface="HGP創英ﾌﾟﾚｾﾞﾝｽEB" panose="02020800000000000000" pitchFamily="18" charset="-128"/>
                <a:ea typeface="HGP創英ﾌﾟﾚｾﾞﾝｽEB" panose="02020800000000000000" pitchFamily="18" charset="-128"/>
              </a:rPr>
              <a:t>　</a:t>
            </a:r>
            <a:r>
              <a:rPr lang="ja-JP" altLang="en-US" sz="1100" dirty="0" smtClean="0">
                <a:latin typeface="HGP創英ﾌﾟﾚｾﾞﾝｽEB" panose="02020800000000000000" pitchFamily="18" charset="-128"/>
                <a:ea typeface="HGP創英ﾌﾟﾚｾﾞﾝｽEB" panose="02020800000000000000" pitchFamily="18" charset="-128"/>
              </a:rPr>
              <a:t>　　「安全・安心の暮らし」、</a:t>
            </a:r>
            <a:r>
              <a:rPr lang="en-US" altLang="ja-JP" sz="1100" dirty="0" smtClean="0">
                <a:latin typeface="HGP創英ﾌﾟﾚｾﾞﾝｽEB" panose="02020800000000000000" pitchFamily="18" charset="-128"/>
                <a:ea typeface="HGP創英ﾌﾟﾚｾﾞﾝｽEB" panose="02020800000000000000" pitchFamily="18" charset="-128"/>
              </a:rPr>
              <a:t>1</a:t>
            </a:r>
            <a:r>
              <a:rPr lang="ja-JP" altLang="en-US" sz="1100" dirty="0" smtClean="0">
                <a:latin typeface="HGP創英ﾌﾟﾚｾﾞﾝｽEB" panose="02020800000000000000" pitchFamily="18" charset="-128"/>
                <a:ea typeface="HGP創英ﾌﾟﾚｾﾞﾝｽEB" panose="02020800000000000000" pitchFamily="18" charset="-128"/>
              </a:rPr>
              <a:t>人だけでは出来ない！？</a:t>
            </a:r>
            <a:r>
              <a:rPr lang="en-US" altLang="ja-JP" sz="1100" dirty="0" smtClean="0">
                <a:latin typeface="HGP創英ﾌﾟﾚｾﾞﾝｽEB" panose="02020800000000000000" pitchFamily="18" charset="-128"/>
                <a:ea typeface="HGP創英ﾌﾟﾚｾﾞﾝｽEB" panose="02020800000000000000" pitchFamily="18" charset="-128"/>
              </a:rPr>
              <a:t/>
            </a:r>
            <a:br>
              <a:rPr lang="en-US" altLang="ja-JP" sz="1100" dirty="0" smtClean="0">
                <a:latin typeface="HGP創英ﾌﾟﾚｾﾞﾝｽEB" panose="02020800000000000000" pitchFamily="18" charset="-128"/>
                <a:ea typeface="HGP創英ﾌﾟﾚｾﾞﾝｽEB" panose="02020800000000000000" pitchFamily="18" charset="-128"/>
              </a:rPr>
            </a:br>
            <a:r>
              <a:rPr lang="ja-JP" altLang="en-US" sz="1100" dirty="0" smtClean="0">
                <a:latin typeface="HGP創英ﾌﾟﾚｾﾞﾝｽEB" panose="02020800000000000000" pitchFamily="18" charset="-128"/>
                <a:ea typeface="HGP創英ﾌﾟﾚｾﾞﾝｽEB" panose="02020800000000000000" pitchFamily="18" charset="-128"/>
              </a:rPr>
              <a:t>　　　</a:t>
            </a:r>
            <a:br>
              <a:rPr lang="ja-JP" altLang="en-US" sz="1100" dirty="0" smtClean="0">
                <a:latin typeface="HGP創英ﾌﾟﾚｾﾞﾝｽEB" panose="02020800000000000000" pitchFamily="18" charset="-128"/>
                <a:ea typeface="HGP創英ﾌﾟﾚｾﾞﾝｽEB" panose="02020800000000000000" pitchFamily="18" charset="-128"/>
              </a:rPr>
            </a:br>
            <a:r>
              <a:rPr lang="ja-JP" altLang="en-US" sz="1100" dirty="0">
                <a:latin typeface="HGP創英ﾌﾟﾚｾﾞﾝｽEB" panose="02020800000000000000" pitchFamily="18" charset="-128"/>
                <a:ea typeface="HGP創英ﾌﾟﾚｾﾞﾝｽEB" panose="02020800000000000000" pitchFamily="18" charset="-128"/>
              </a:rPr>
              <a:t>　</a:t>
            </a:r>
            <a:r>
              <a:rPr lang="ja-JP" altLang="en-US" sz="1100" dirty="0" smtClean="0">
                <a:latin typeface="HGP創英ﾌﾟﾚｾﾞﾝｽEB" panose="02020800000000000000" pitchFamily="18" charset="-128"/>
                <a:ea typeface="HGP創英ﾌﾟﾚｾﾞﾝｽEB" panose="02020800000000000000" pitchFamily="18" charset="-128"/>
              </a:rPr>
              <a:t>　　・町内会員数　ﾋﾟｰｸ時　</a:t>
            </a:r>
            <a:r>
              <a:rPr lang="en-US" altLang="ja-JP" sz="1100" dirty="0" smtClean="0">
                <a:latin typeface="HGP創英ﾌﾟﾚｾﾞﾝｽEB" panose="02020800000000000000" pitchFamily="18" charset="-128"/>
                <a:ea typeface="HGP創英ﾌﾟﾚｾﾞﾝｽEB" panose="02020800000000000000" pitchFamily="18" charset="-128"/>
              </a:rPr>
              <a:t>1,662</a:t>
            </a:r>
            <a:r>
              <a:rPr lang="ja-JP" altLang="en-US" sz="1100" dirty="0" smtClean="0">
                <a:latin typeface="HGP創英ﾌﾟﾚｾﾞﾝｽEB" panose="02020800000000000000" pitchFamily="18" charset="-128"/>
                <a:ea typeface="HGP創英ﾌﾟﾚｾﾞﾝｽEB" panose="02020800000000000000" pitchFamily="18" charset="-128"/>
              </a:rPr>
              <a:t>会員→</a:t>
            </a:r>
            <a:r>
              <a:rPr lang="en-US" altLang="ja-JP" sz="1100" dirty="0" smtClean="0">
                <a:latin typeface="HGP創英ﾌﾟﾚｾﾞﾝｽEB" panose="02020800000000000000" pitchFamily="18" charset="-128"/>
                <a:ea typeface="HGP創英ﾌﾟﾚｾﾞﾝｽEB" panose="02020800000000000000" pitchFamily="18" charset="-128"/>
              </a:rPr>
              <a:t>8</a:t>
            </a:r>
            <a:r>
              <a:rPr lang="ja-JP" altLang="en-US" sz="1100" dirty="0" smtClean="0">
                <a:latin typeface="HGP創英ﾌﾟﾚｾﾞﾝｽEB" panose="02020800000000000000" pitchFamily="18" charset="-128"/>
                <a:ea typeface="HGP創英ﾌﾟﾚｾﾞﾝｽEB" panose="02020800000000000000" pitchFamily="18" charset="-128"/>
              </a:rPr>
              <a:t>月現在</a:t>
            </a:r>
            <a:r>
              <a:rPr lang="en-US" altLang="ja-JP" sz="1100" dirty="0" smtClean="0">
                <a:latin typeface="HGP創英ﾌﾟﾚｾﾞﾝｽEB" panose="02020800000000000000" pitchFamily="18" charset="-128"/>
                <a:ea typeface="HGP創英ﾌﾟﾚｾﾞﾝｽEB" panose="02020800000000000000" pitchFamily="18" charset="-128"/>
              </a:rPr>
              <a:t>1,591</a:t>
            </a:r>
            <a:r>
              <a:rPr lang="ja-JP" altLang="en-US" sz="1100" dirty="0" smtClean="0">
                <a:latin typeface="HGP創英ﾌﾟﾚｾﾞﾝｽEB" panose="02020800000000000000" pitchFamily="18" charset="-128"/>
                <a:ea typeface="HGP創英ﾌﾟﾚｾﾞﾝｽEB" panose="02020800000000000000" pitchFamily="18" charset="-128"/>
              </a:rPr>
              <a:t>会員　▼</a:t>
            </a:r>
            <a:r>
              <a:rPr lang="en-US" altLang="ja-JP" sz="1100" dirty="0" smtClean="0">
                <a:latin typeface="HGP創英ﾌﾟﾚｾﾞﾝｽEB" panose="02020800000000000000" pitchFamily="18" charset="-128"/>
                <a:ea typeface="HGP創英ﾌﾟﾚｾﾞﾝｽEB" panose="02020800000000000000" pitchFamily="18" charset="-128"/>
              </a:rPr>
              <a:t>71</a:t>
            </a:r>
            <a:r>
              <a:rPr lang="ja-JP" altLang="en-US" sz="1100" dirty="0" smtClean="0">
                <a:latin typeface="HGP創英ﾌﾟﾚｾﾞﾝｽEB" panose="02020800000000000000" pitchFamily="18" charset="-128"/>
                <a:ea typeface="HGP創英ﾌﾟﾚｾﾞﾝｽEB" panose="02020800000000000000" pitchFamily="18" charset="-128"/>
              </a:rPr>
              <a:t>減</a:t>
            </a:r>
            <a:r>
              <a:rPr lang="en-US" altLang="ja-JP" sz="1100" dirty="0" smtClean="0">
                <a:latin typeface="HGP創英ﾌﾟﾚｾﾞﾝｽEB" panose="02020800000000000000" pitchFamily="18" charset="-128"/>
                <a:ea typeface="HGP創英ﾌﾟﾚｾﾞﾝｽEB" panose="02020800000000000000" pitchFamily="18" charset="-128"/>
              </a:rPr>
              <a:t>(4.3</a:t>
            </a:r>
            <a:r>
              <a:rPr lang="ja-JP" altLang="en-US" sz="1100" dirty="0" smtClean="0">
                <a:latin typeface="HGP創英ﾌﾟﾚｾﾞﾝｽEB" panose="02020800000000000000" pitchFamily="18" charset="-128"/>
                <a:ea typeface="HGP創英ﾌﾟﾚｾﾞﾝｽEB" panose="02020800000000000000" pitchFamily="18" charset="-128"/>
              </a:rPr>
              <a:t>％減</a:t>
            </a:r>
            <a:r>
              <a:rPr lang="en-US" altLang="ja-JP" sz="1100" dirty="0" smtClean="0">
                <a:latin typeface="HGP創英ﾌﾟﾚｾﾞﾝｽEB" panose="02020800000000000000" pitchFamily="18" charset="-128"/>
                <a:ea typeface="HGP創英ﾌﾟﾚｾﾞﾝｽEB" panose="02020800000000000000" pitchFamily="18" charset="-128"/>
              </a:rPr>
              <a:t>)</a:t>
            </a:r>
            <a:r>
              <a:rPr lang="ja-JP" altLang="en-US" sz="1100" dirty="0" smtClean="0">
                <a:latin typeface="HGP創英ﾌﾟﾚｾﾞﾝｽEB" panose="02020800000000000000" pitchFamily="18" charset="-128"/>
                <a:ea typeface="HGP創英ﾌﾟﾚｾﾞﾝｽEB" panose="02020800000000000000" pitchFamily="18" charset="-128"/>
              </a:rPr>
              <a:t/>
            </a:r>
            <a:br>
              <a:rPr lang="ja-JP" altLang="en-US" sz="1100" dirty="0" smtClean="0">
                <a:latin typeface="HGP創英ﾌﾟﾚｾﾞﾝｽEB" panose="02020800000000000000" pitchFamily="18" charset="-128"/>
                <a:ea typeface="HGP創英ﾌﾟﾚｾﾞﾝｽEB" panose="02020800000000000000" pitchFamily="18" charset="-128"/>
              </a:rPr>
            </a:br>
            <a:r>
              <a:rPr lang="ja-JP" altLang="en-US" sz="1100" dirty="0">
                <a:latin typeface="HGP創英ﾌﾟﾚｾﾞﾝｽEB" panose="02020800000000000000" pitchFamily="18" charset="-128"/>
                <a:ea typeface="HGP創英ﾌﾟﾚｾﾞﾝｽEB" panose="02020800000000000000" pitchFamily="18" charset="-128"/>
              </a:rPr>
              <a:t>　</a:t>
            </a:r>
            <a:r>
              <a:rPr lang="ja-JP" altLang="en-US" sz="1100" dirty="0" smtClean="0">
                <a:latin typeface="HGP創英ﾌﾟﾚｾﾞﾝｽEB" panose="02020800000000000000" pitchFamily="18" charset="-128"/>
                <a:ea typeface="HGP創英ﾌﾟﾚｾﾞﾝｽEB" panose="02020800000000000000" pitchFamily="18" charset="-128"/>
              </a:rPr>
              <a:t>　　　　　　　</a:t>
            </a:r>
            <a:r>
              <a:rPr lang="en-US" altLang="ja-JP" sz="1000" dirty="0" smtClean="0">
                <a:solidFill>
                  <a:srgbClr val="FF0000"/>
                </a:solidFill>
                <a:latin typeface="HGP創英ﾌﾟﾚｾﾞﾝｽEB" panose="02020800000000000000" pitchFamily="18" charset="-128"/>
                <a:ea typeface="HGP創英ﾌﾟﾚｾﾞﾝｽEB" panose="02020800000000000000" pitchFamily="18" charset="-128"/>
              </a:rPr>
              <a:t>(</a:t>
            </a:r>
            <a:r>
              <a:rPr lang="ja-JP" altLang="en-US" sz="1000" dirty="0" smtClean="0">
                <a:solidFill>
                  <a:srgbClr val="FF0000"/>
                </a:solidFill>
                <a:latin typeface="HGP創英ﾌﾟﾚｾﾞﾝｽEB" panose="02020800000000000000" pitchFamily="18" charset="-128"/>
                <a:ea typeface="HGP創英ﾌﾟﾚｾﾞﾝｽEB" panose="02020800000000000000" pitchFamily="18" charset="-128"/>
              </a:rPr>
              <a:t>近隣・全国とも会員減傾向、会員減で町内会活動が崩壊危機の町内会も続出・・・「神奈川新聞記事より」</a:t>
            </a:r>
            <a:r>
              <a:rPr lang="en-US" altLang="ja-JP" sz="1000" dirty="0" smtClean="0">
                <a:solidFill>
                  <a:srgbClr val="FF0000"/>
                </a:solidFill>
                <a:latin typeface="HGP創英ﾌﾟﾚｾﾞﾝｽEB" panose="02020800000000000000" pitchFamily="18" charset="-128"/>
                <a:ea typeface="HGP創英ﾌﾟﾚｾﾞﾝｽEB" panose="02020800000000000000" pitchFamily="18" charset="-128"/>
              </a:rPr>
              <a:t>)</a:t>
            </a:r>
            <a:r>
              <a:rPr lang="ja-JP" altLang="en-US" sz="1100" dirty="0" smtClean="0">
                <a:latin typeface="HGP創英ﾌﾟﾚｾﾞﾝｽEB" panose="02020800000000000000" pitchFamily="18" charset="-128"/>
                <a:ea typeface="HGP創英ﾌﾟﾚｾﾞﾝｽEB" panose="02020800000000000000" pitchFamily="18" charset="-128"/>
              </a:rPr>
              <a:t/>
            </a:r>
            <a:br>
              <a:rPr lang="ja-JP" altLang="en-US" sz="1100" dirty="0" smtClean="0">
                <a:latin typeface="HGP創英ﾌﾟﾚｾﾞﾝｽEB" panose="02020800000000000000" pitchFamily="18" charset="-128"/>
                <a:ea typeface="HGP創英ﾌﾟﾚｾﾞﾝｽEB" panose="02020800000000000000" pitchFamily="18" charset="-128"/>
              </a:rPr>
            </a:br>
            <a:r>
              <a:rPr lang="ja-JP" altLang="en-US" sz="1100" dirty="0">
                <a:latin typeface="HGP創英ﾌﾟﾚｾﾞﾝｽEB" panose="02020800000000000000" pitchFamily="18" charset="-128"/>
                <a:ea typeface="HGP創英ﾌﾟﾚｾﾞﾝｽEB" panose="02020800000000000000" pitchFamily="18" charset="-128"/>
              </a:rPr>
              <a:t>　</a:t>
            </a:r>
            <a:r>
              <a:rPr lang="ja-JP" altLang="en-US" sz="1100" dirty="0" smtClean="0">
                <a:latin typeface="HGP創英ﾌﾟﾚｾﾞﾝｽEB" panose="02020800000000000000" pitchFamily="18" charset="-128"/>
                <a:ea typeface="HGP創英ﾌﾟﾚｾﾞﾝｽEB" panose="02020800000000000000" pitchFamily="18" charset="-128"/>
              </a:rPr>
              <a:t>　　　　「町内会　入会のお誘い」ﾊﾟﾝﾌﾚｯﾄを作成し、転入者等に入会の呼びかけを開始しました。</a:t>
            </a:r>
            <a:br>
              <a:rPr lang="ja-JP" altLang="en-US" sz="1100" dirty="0" smtClean="0">
                <a:latin typeface="HGP創英ﾌﾟﾚｾﾞﾝｽEB" panose="02020800000000000000" pitchFamily="18" charset="-128"/>
                <a:ea typeface="HGP創英ﾌﾟﾚｾﾞﾝｽEB" panose="02020800000000000000" pitchFamily="18" charset="-128"/>
              </a:rPr>
            </a:br>
            <a:r>
              <a:rPr lang="ja-JP" altLang="en-US" sz="1100" dirty="0" smtClean="0">
                <a:latin typeface="HGP創英ﾌﾟﾚｾﾞﾝｽEB" panose="02020800000000000000" pitchFamily="18" charset="-128"/>
                <a:ea typeface="HGP創英ﾌﾟﾚｾﾞﾝｽEB" panose="02020800000000000000" pitchFamily="18" charset="-128"/>
              </a:rPr>
              <a:t>　　　・入会希望者は、町内会役員または、町内会事務所まで</a:t>
            </a:r>
            <a:r>
              <a:rPr lang="en-US" altLang="ja-JP" sz="1100" dirty="0" smtClean="0">
                <a:latin typeface="HGP創英ﾌﾟﾚｾﾞﾝｽEB" panose="02020800000000000000" pitchFamily="18" charset="-128"/>
                <a:ea typeface="HGP創英ﾌﾟﾚｾﾞﾝｽEB" panose="02020800000000000000" pitchFamily="18" charset="-128"/>
              </a:rPr>
              <a:t>(</a:t>
            </a:r>
            <a:r>
              <a:rPr lang="ja-JP" altLang="en-US" sz="1100" dirty="0" smtClean="0">
                <a:latin typeface="HGP創英ﾌﾟﾚｾﾞﾝｽEB" panose="02020800000000000000" pitchFamily="18" charset="-128"/>
                <a:ea typeface="HGP創英ﾌﾟﾚｾﾞﾝｽEB" panose="02020800000000000000" pitchFamily="18" charset="-128"/>
              </a:rPr>
              <a:t>水曜・土曜</a:t>
            </a:r>
            <a:r>
              <a:rPr lang="en-US" altLang="ja-JP" sz="1100" dirty="0" smtClean="0">
                <a:latin typeface="HGP創英ﾌﾟﾚｾﾞﾝｽEB" panose="02020800000000000000" pitchFamily="18" charset="-128"/>
                <a:ea typeface="HGP創英ﾌﾟﾚｾﾞﾝｽEB" panose="02020800000000000000" pitchFamily="18" charset="-128"/>
              </a:rPr>
              <a:t>am)</a:t>
            </a:r>
            <a:r>
              <a:rPr lang="ja-JP" altLang="en-US" sz="1100" dirty="0" smtClean="0">
                <a:latin typeface="HGP創英ﾌﾟﾚｾﾞﾝｽEB" panose="02020800000000000000" pitchFamily="18" charset="-128"/>
                <a:ea typeface="HGP創英ﾌﾟﾚｾﾞﾝｽEB" panose="02020800000000000000" pitchFamily="18" charset="-128"/>
              </a:rPr>
              <a:t>　　</a:t>
            </a:r>
            <a:r>
              <a:rPr lang="en-US" altLang="ja-JP" sz="1100" dirty="0" smtClean="0">
                <a:latin typeface="HGP創英ﾌﾟﾚｾﾞﾝｽEB" panose="02020800000000000000" pitchFamily="18" charset="-128"/>
                <a:ea typeface="HGP創英ﾌﾟﾚｾﾞﾝｽEB" panose="02020800000000000000" pitchFamily="18" charset="-128"/>
              </a:rPr>
              <a:t/>
            </a:r>
            <a:br>
              <a:rPr lang="en-US" altLang="ja-JP" sz="1100" dirty="0" smtClean="0">
                <a:latin typeface="HGP創英ﾌﾟﾚｾﾞﾝｽEB" panose="02020800000000000000" pitchFamily="18" charset="-128"/>
                <a:ea typeface="HGP創英ﾌﾟﾚｾﾞﾝｽEB" panose="02020800000000000000" pitchFamily="18" charset="-128"/>
              </a:rPr>
            </a:br>
            <a:r>
              <a:rPr lang="en-US" altLang="ja-JP" sz="1100" dirty="0">
                <a:latin typeface="HGP創英ﾌﾟﾚｾﾞﾝｽEB" panose="02020800000000000000" pitchFamily="18" charset="-128"/>
                <a:ea typeface="HGP創英ﾌﾟﾚｾﾞﾝｽEB" panose="02020800000000000000" pitchFamily="18" charset="-128"/>
              </a:rPr>
              <a:t/>
            </a:r>
            <a:br>
              <a:rPr lang="en-US" altLang="ja-JP" sz="1100" dirty="0">
                <a:latin typeface="HGP創英ﾌﾟﾚｾﾞﾝｽEB" panose="02020800000000000000" pitchFamily="18" charset="-128"/>
                <a:ea typeface="HGP創英ﾌﾟﾚｾﾞﾝｽEB" panose="02020800000000000000" pitchFamily="18" charset="-128"/>
              </a:rPr>
            </a:br>
            <a:r>
              <a:rPr lang="ja-JP" altLang="en-US" sz="1600" u="sng" dirty="0" smtClean="0">
                <a:latin typeface="HGP創英ﾌﾟﾚｾﾞﾝｽEB" panose="02020800000000000000" pitchFamily="18" charset="-128"/>
                <a:ea typeface="HGP創英ﾌﾟﾚｾﾞﾝｽEB" panose="02020800000000000000" pitchFamily="18" charset="-128"/>
              </a:rPr>
              <a:t>４．</a:t>
            </a:r>
            <a:r>
              <a:rPr lang="ja-JP" altLang="en-US" sz="1600" u="sng" dirty="0" smtClean="0">
                <a:solidFill>
                  <a:srgbClr val="FF0000"/>
                </a:solidFill>
                <a:latin typeface="HGP創英ﾌﾟﾚｾﾞﾝｽEB" panose="02020800000000000000" pitchFamily="18" charset="-128"/>
                <a:ea typeface="HGP創英ﾌﾟﾚｾﾞﾝｽEB" panose="02020800000000000000" pitchFamily="18" charset="-128"/>
              </a:rPr>
              <a:t>町内会事務所</a:t>
            </a:r>
            <a:r>
              <a:rPr lang="en-US" altLang="ja-JP" sz="1600" u="sng" dirty="0" smtClean="0">
                <a:solidFill>
                  <a:srgbClr val="FF0000"/>
                </a:solidFill>
                <a:latin typeface="HGP創英ﾌﾟﾚｾﾞﾝｽEB" panose="02020800000000000000" pitchFamily="18" charset="-128"/>
                <a:ea typeface="HGP創英ﾌﾟﾚｾﾞﾝｽEB" panose="02020800000000000000" pitchFamily="18" charset="-128"/>
              </a:rPr>
              <a:t>(</a:t>
            </a:r>
            <a:r>
              <a:rPr lang="ja-JP" altLang="en-US" sz="1600" u="sng" dirty="0" smtClean="0">
                <a:solidFill>
                  <a:srgbClr val="FF0000"/>
                </a:solidFill>
                <a:latin typeface="HGP創英ﾌﾟﾚｾﾞﾝｽEB" panose="02020800000000000000" pitchFamily="18" charset="-128"/>
                <a:ea typeface="HGP創英ﾌﾟﾚｾﾞﾝｽEB" panose="02020800000000000000" pitchFamily="18" charset="-128"/>
              </a:rPr>
              <a:t>兼</a:t>
            </a:r>
            <a:r>
              <a:rPr lang="en-US" altLang="ja-JP" sz="1600" u="sng" dirty="0" smtClean="0">
                <a:solidFill>
                  <a:srgbClr val="FF0000"/>
                </a:solidFill>
                <a:latin typeface="HGP創英ﾌﾟﾚｾﾞﾝｽEB" panose="02020800000000000000" pitchFamily="18" charset="-128"/>
                <a:ea typeface="HGP創英ﾌﾟﾚｾﾞﾝｽEB" panose="02020800000000000000" pitchFamily="18" charset="-128"/>
              </a:rPr>
              <a:t>)</a:t>
            </a:r>
            <a:r>
              <a:rPr lang="ja-JP" altLang="en-US" sz="1600" u="sng" dirty="0" smtClean="0">
                <a:solidFill>
                  <a:srgbClr val="FF0000"/>
                </a:solidFill>
                <a:latin typeface="HGP創英ﾌﾟﾚｾﾞﾝｽEB" panose="02020800000000000000" pitchFamily="18" charset="-128"/>
                <a:ea typeface="HGP創英ﾌﾟﾚｾﾞﾝｽEB" panose="02020800000000000000" pitchFamily="18" charset="-128"/>
              </a:rPr>
              <a:t>ﾊﾟﾄﾛｰﾙ隊休憩室</a:t>
            </a:r>
            <a:r>
              <a:rPr lang="ja-JP" altLang="en-US" sz="1600" u="sng" dirty="0" smtClean="0">
                <a:latin typeface="HGP創英ﾌﾟﾚｾﾞﾝｽEB" panose="02020800000000000000" pitchFamily="18" charset="-128"/>
                <a:ea typeface="HGP創英ﾌﾟﾚｾﾞﾝｽEB" panose="02020800000000000000" pitchFamily="18" charset="-128"/>
              </a:rPr>
              <a:t>、</a:t>
            </a:r>
            <a:r>
              <a:rPr lang="ja-JP" altLang="en-US" sz="1100" u="sng" dirty="0" smtClean="0">
                <a:latin typeface="HGP創英ﾌﾟﾚｾﾞﾝｽEB" panose="02020800000000000000" pitchFamily="18" charset="-128"/>
                <a:ea typeface="HGP創英ﾌﾟﾚｾﾞﾝｽEB" panose="02020800000000000000" pitchFamily="18" charset="-128"/>
              </a:rPr>
              <a:t>出来ました！</a:t>
            </a:r>
            <a:r>
              <a:rPr lang="ja-JP" altLang="en-US" sz="1100" dirty="0">
                <a:latin typeface="HGP創英ﾌﾟﾚｾﾞﾝｽEB" panose="02020800000000000000" pitchFamily="18" charset="-128"/>
                <a:ea typeface="HGP創英ﾌﾟﾚｾﾞﾝｽEB" panose="02020800000000000000" pitchFamily="18" charset="-128"/>
              </a:rPr>
              <a:t>　　　　</a:t>
            </a:r>
            <a:r>
              <a:rPr lang="ja-JP" altLang="en-US" sz="1100" dirty="0" smtClean="0">
                <a:latin typeface="HGP創英ﾌﾟﾚｾﾞﾝｽEB" panose="02020800000000000000" pitchFamily="18" charset="-128"/>
                <a:ea typeface="HGP創英ﾌﾟﾚｾﾞﾝｽEB" panose="02020800000000000000" pitchFamily="18" charset="-128"/>
              </a:rPr>
              <a:t/>
            </a:r>
            <a:br>
              <a:rPr lang="ja-JP" altLang="en-US" sz="1100" dirty="0" smtClean="0">
                <a:latin typeface="HGP創英ﾌﾟﾚｾﾞﾝｽEB" panose="02020800000000000000" pitchFamily="18" charset="-128"/>
                <a:ea typeface="HGP創英ﾌﾟﾚｾﾞﾝｽEB" panose="02020800000000000000" pitchFamily="18" charset="-128"/>
              </a:rPr>
            </a:br>
            <a:r>
              <a:rPr lang="ja-JP" altLang="en-US" sz="1100" dirty="0">
                <a:latin typeface="HGP創英ﾌﾟﾚｾﾞﾝｽEB" panose="02020800000000000000" pitchFamily="18" charset="-128"/>
                <a:ea typeface="HGP創英ﾌﾟﾚｾﾞﾝｽEB" panose="02020800000000000000" pitchFamily="18" charset="-128"/>
              </a:rPr>
              <a:t/>
            </a:r>
            <a:br>
              <a:rPr lang="ja-JP" altLang="en-US" sz="1100" dirty="0">
                <a:latin typeface="HGP創英ﾌﾟﾚｾﾞﾝｽEB" panose="02020800000000000000" pitchFamily="18" charset="-128"/>
                <a:ea typeface="HGP創英ﾌﾟﾚｾﾞﾝｽEB" panose="02020800000000000000" pitchFamily="18" charset="-128"/>
              </a:rPr>
            </a:br>
            <a:r>
              <a:rPr lang="ja-JP" altLang="en-US" sz="1100" dirty="0" smtClean="0">
                <a:latin typeface="HGP創英ﾌﾟﾚｾﾞﾝｽEB" panose="02020800000000000000" pitchFamily="18" charset="-128"/>
                <a:ea typeface="HGP創英ﾌﾟﾚｾﾞﾝｽEB" panose="02020800000000000000" pitchFamily="18" charset="-128"/>
              </a:rPr>
              <a:t>　　　・事務所</a:t>
            </a:r>
            <a:r>
              <a:rPr lang="en-US" altLang="ja-JP" sz="1100" dirty="0" smtClean="0">
                <a:latin typeface="HGP創英ﾌﾟﾚｾﾞﾝｽEB" panose="02020800000000000000" pitchFamily="18" charset="-128"/>
                <a:ea typeface="HGP創英ﾌﾟﾚｾﾞﾝｽEB" panose="02020800000000000000" pitchFamily="18" charset="-128"/>
              </a:rPr>
              <a:t>open</a:t>
            </a:r>
            <a:r>
              <a:rPr lang="ja-JP" altLang="en-US" sz="1100" dirty="0" smtClean="0">
                <a:latin typeface="HGP創英ﾌﾟﾚｾﾞﾝｽEB" panose="02020800000000000000" pitchFamily="18" charset="-128"/>
                <a:ea typeface="HGP創英ﾌﾟﾚｾﾞﾝｽEB" panose="02020800000000000000" pitchFamily="18" charset="-128"/>
              </a:rPr>
              <a:t>／水曜・土曜</a:t>
            </a:r>
            <a:r>
              <a:rPr lang="en-US" altLang="ja-JP" sz="1100" dirty="0" smtClean="0">
                <a:latin typeface="HGP創英ﾌﾟﾚｾﾞﾝｽEB" panose="02020800000000000000" pitchFamily="18" charset="-128"/>
                <a:ea typeface="HGP創英ﾌﾟﾚｾﾞﾝｽEB" panose="02020800000000000000" pitchFamily="18" charset="-128"/>
              </a:rPr>
              <a:t>9:00</a:t>
            </a:r>
            <a:r>
              <a:rPr lang="ja-JP" altLang="en-US" sz="1100" dirty="0" smtClean="0">
                <a:latin typeface="HGP創英ﾌﾟﾚｾﾞﾝｽEB" panose="02020800000000000000" pitchFamily="18" charset="-128"/>
                <a:ea typeface="HGP創英ﾌﾟﾚｾﾞﾝｽEB" panose="02020800000000000000" pitchFamily="18" charset="-128"/>
              </a:rPr>
              <a:t>～</a:t>
            </a:r>
            <a:r>
              <a:rPr lang="en-US" altLang="ja-JP" sz="1100" dirty="0" smtClean="0">
                <a:latin typeface="HGP創英ﾌﾟﾚｾﾞﾝｽEB" panose="02020800000000000000" pitchFamily="18" charset="-128"/>
                <a:ea typeface="HGP創英ﾌﾟﾚｾﾞﾝｽEB" panose="02020800000000000000" pitchFamily="18" charset="-128"/>
              </a:rPr>
              <a:t>12:00</a:t>
            </a:r>
            <a:r>
              <a:rPr lang="ja-JP" altLang="en-US" sz="1100" dirty="0" smtClean="0">
                <a:latin typeface="HGP創英ﾌﾟﾚｾﾞﾝｽEB" panose="02020800000000000000" pitchFamily="18" charset="-128"/>
                <a:ea typeface="HGP創英ﾌﾟﾚｾﾞﾝｽEB" panose="02020800000000000000" pitchFamily="18" charset="-128"/>
              </a:rPr>
              <a:t>／</a:t>
            </a:r>
            <a:r>
              <a:rPr lang="en-US" altLang="ja-JP" sz="1100" dirty="0" smtClean="0">
                <a:latin typeface="HGP創英ﾌﾟﾚｾﾞﾝｽEB" panose="02020800000000000000" pitchFamily="18" charset="-128"/>
                <a:ea typeface="HGP創英ﾌﾟﾚｾﾞﾝｽEB" panose="02020800000000000000" pitchFamily="18" charset="-128"/>
              </a:rPr>
              <a:t>042-719-4596</a:t>
            </a:r>
            <a:r>
              <a:rPr lang="ja-JP" altLang="en-US" sz="1100" dirty="0" smtClean="0">
                <a:latin typeface="HGP創英ﾌﾟﾚｾﾞﾝｽEB" panose="02020800000000000000" pitchFamily="18" charset="-128"/>
                <a:ea typeface="HGP創英ﾌﾟﾚｾﾞﾝｽEB" panose="02020800000000000000" pitchFamily="18" charset="-128"/>
              </a:rPr>
              <a:t>　担当：桐林英樹</a:t>
            </a:r>
            <a:r>
              <a:rPr lang="en-US" altLang="ja-JP" sz="1100" dirty="0" smtClean="0">
                <a:latin typeface="HGP創英ﾌﾟﾚｾﾞﾝｽEB" panose="02020800000000000000" pitchFamily="18" charset="-128"/>
                <a:ea typeface="HGP創英ﾌﾟﾚｾﾞﾝｽEB" panose="02020800000000000000" pitchFamily="18" charset="-128"/>
              </a:rPr>
              <a:t>(080-3156-7844)</a:t>
            </a:r>
            <a:r>
              <a:rPr lang="ja-JP" altLang="en-US" sz="1100" dirty="0">
                <a:latin typeface="HGP創英ﾌﾟﾚｾﾞﾝｽEB" panose="02020800000000000000" pitchFamily="18" charset="-128"/>
                <a:ea typeface="HGP創英ﾌﾟﾚｾﾞﾝｽEB" panose="02020800000000000000" pitchFamily="18" charset="-128"/>
              </a:rPr>
              <a:t/>
            </a:r>
            <a:br>
              <a:rPr lang="ja-JP" altLang="en-US" sz="1100" dirty="0">
                <a:latin typeface="HGP創英ﾌﾟﾚｾﾞﾝｽEB" panose="02020800000000000000" pitchFamily="18" charset="-128"/>
                <a:ea typeface="HGP創英ﾌﾟﾚｾﾞﾝｽEB" panose="02020800000000000000" pitchFamily="18" charset="-128"/>
              </a:rPr>
            </a:br>
            <a:r>
              <a:rPr lang="ja-JP" altLang="en-US" sz="1100" dirty="0">
                <a:latin typeface="HGP創英ﾌﾟﾚｾﾞﾝｽEB" panose="02020800000000000000" pitchFamily="18" charset="-128"/>
                <a:ea typeface="HGP創英ﾌﾟﾚｾﾞﾝｽEB" panose="02020800000000000000" pitchFamily="18" charset="-128"/>
              </a:rPr>
              <a:t>　　　</a:t>
            </a:r>
            <a:r>
              <a:rPr lang="ja-JP" altLang="en-US" sz="1100" dirty="0" smtClean="0">
                <a:latin typeface="HGP創英ﾌﾟﾚｾﾞﾝｽEB" panose="02020800000000000000" pitchFamily="18" charset="-128"/>
                <a:ea typeface="HGP創英ﾌﾟﾚｾﾞﾝｽEB" panose="02020800000000000000" pitchFamily="18" charset="-128"/>
              </a:rPr>
              <a:t>　　町内会事務・ﾊﾟｿｺﾝ文書作成・防犯ﾊﾟﾄﾛｰﾙ連絡等担当</a:t>
            </a:r>
            <a:r>
              <a:rPr lang="en-US" altLang="ja-JP" sz="1100" dirty="0" smtClean="0">
                <a:latin typeface="HGP創英ﾌﾟﾚｾﾞﾝｽEB" panose="02020800000000000000" pitchFamily="18" charset="-128"/>
                <a:ea typeface="HGP創英ﾌﾟﾚｾﾞﾝｽEB" panose="02020800000000000000" pitchFamily="18" charset="-128"/>
              </a:rPr>
              <a:t>(</a:t>
            </a:r>
            <a:r>
              <a:rPr lang="ja-JP" altLang="en-US" sz="1100" dirty="0">
                <a:latin typeface="HGP創英ﾌﾟﾚｾﾞﾝｽEB" panose="02020800000000000000" pitchFamily="18" charset="-128"/>
                <a:ea typeface="HGP創英ﾌﾟﾚｾﾞﾝｽEB" panose="02020800000000000000" pitchFamily="18" charset="-128"/>
              </a:rPr>
              <a:t>ﾊﾟｿｺﾝの使い方、短時間なら質問にお答えします</a:t>
            </a:r>
            <a:r>
              <a:rPr lang="en-US" altLang="ja-JP" sz="1100" dirty="0" smtClean="0">
                <a:latin typeface="HGP創英ﾌﾟﾚｾﾞﾝｽEB" panose="02020800000000000000" pitchFamily="18" charset="-128"/>
                <a:ea typeface="HGP創英ﾌﾟﾚｾﾞﾝｽEB" panose="02020800000000000000" pitchFamily="18" charset="-128"/>
              </a:rPr>
              <a:t>)</a:t>
            </a:r>
            <a:r>
              <a:rPr lang="ja-JP" altLang="en-US" sz="1100" dirty="0" smtClean="0">
                <a:latin typeface="HGP創英ﾌﾟﾚｾﾞﾝｽEB" panose="02020800000000000000" pitchFamily="18" charset="-128"/>
                <a:ea typeface="HGP創英ﾌﾟﾚｾﾞﾝｽEB" panose="02020800000000000000" pitchFamily="18" charset="-128"/>
              </a:rPr>
              <a:t/>
            </a:r>
            <a:br>
              <a:rPr lang="ja-JP" altLang="en-US" sz="1100" dirty="0" smtClean="0">
                <a:latin typeface="HGP創英ﾌﾟﾚｾﾞﾝｽEB" panose="02020800000000000000" pitchFamily="18" charset="-128"/>
                <a:ea typeface="HGP創英ﾌﾟﾚｾﾞﾝｽEB" panose="02020800000000000000" pitchFamily="18" charset="-128"/>
              </a:rPr>
            </a:br>
            <a:r>
              <a:rPr lang="en-US" altLang="ja-JP" sz="1100" dirty="0">
                <a:latin typeface="HGP創英ﾌﾟﾚｾﾞﾝｽEB" panose="02020800000000000000" pitchFamily="18" charset="-128"/>
                <a:ea typeface="HGP創英ﾌﾟﾚｾﾞﾝｽEB" panose="02020800000000000000" pitchFamily="18" charset="-128"/>
              </a:rPr>
              <a:t/>
            </a:r>
            <a:br>
              <a:rPr lang="en-US" altLang="ja-JP" sz="1100" dirty="0">
                <a:latin typeface="HGP創英ﾌﾟﾚｾﾞﾝｽEB" panose="02020800000000000000" pitchFamily="18" charset="-128"/>
                <a:ea typeface="HGP創英ﾌﾟﾚｾﾞﾝｽEB" panose="02020800000000000000" pitchFamily="18" charset="-128"/>
              </a:rPr>
            </a:br>
            <a:r>
              <a:rPr lang="ja-JP" altLang="en-US" sz="1600" u="sng" dirty="0" smtClean="0">
                <a:latin typeface="HGP創英ﾌﾟﾚｾﾞﾝｽEB" panose="02020800000000000000" pitchFamily="18" charset="-128"/>
                <a:ea typeface="HGP創英ﾌﾟﾚｾﾞﾝｽEB" panose="02020800000000000000" pitchFamily="18" charset="-128"/>
              </a:rPr>
              <a:t>５．町内会ｽｹｼﾞｭｰﾙ・開催場所の一部変更の件</a:t>
            </a:r>
            <a:r>
              <a:rPr lang="ja-JP" altLang="en-US" sz="1100" dirty="0" smtClean="0">
                <a:latin typeface="HGP創英ﾌﾟﾚｾﾞﾝｽEB" panose="02020800000000000000" pitchFamily="18" charset="-128"/>
                <a:ea typeface="HGP創英ﾌﾟﾚｾﾞﾝｽEB" panose="02020800000000000000" pitchFamily="18" charset="-128"/>
              </a:rPr>
              <a:t>　　　</a:t>
            </a:r>
            <a:r>
              <a:rPr lang="en-US" altLang="ja-JP" sz="1100" dirty="0" smtClean="0">
                <a:latin typeface="HGP創英ﾌﾟﾚｾﾞﾝｽEB" panose="02020800000000000000" pitchFamily="18" charset="-128"/>
                <a:ea typeface="HGP創英ﾌﾟﾚｾﾞﾝｽEB" panose="02020800000000000000" pitchFamily="18" charset="-128"/>
              </a:rPr>
              <a:t/>
            </a:r>
            <a:br>
              <a:rPr lang="en-US" altLang="ja-JP" sz="1100" dirty="0" smtClean="0">
                <a:latin typeface="HGP創英ﾌﾟﾚｾﾞﾝｽEB" panose="02020800000000000000" pitchFamily="18" charset="-128"/>
                <a:ea typeface="HGP創英ﾌﾟﾚｾﾞﾝｽEB" panose="02020800000000000000" pitchFamily="18" charset="-128"/>
              </a:rPr>
            </a:br>
            <a:r>
              <a:rPr lang="ja-JP" altLang="en-US" sz="1100" dirty="0">
                <a:latin typeface="HGP創英ﾌﾟﾚｾﾞﾝｽEB" panose="02020800000000000000" pitchFamily="18" charset="-128"/>
                <a:ea typeface="HGP創英ﾌﾟﾚｾﾞﾝｽEB" panose="02020800000000000000" pitchFamily="18" charset="-128"/>
              </a:rPr>
              <a:t>　</a:t>
            </a:r>
            <a:r>
              <a:rPr lang="ja-JP" altLang="en-US" sz="1100" dirty="0" smtClean="0">
                <a:latin typeface="HGP創英ﾌﾟﾚｾﾞﾝｽEB" panose="02020800000000000000" pitchFamily="18" charset="-128"/>
                <a:ea typeface="HGP創英ﾌﾟﾚｾﾞﾝｽEB" panose="02020800000000000000" pitchFamily="18" charset="-128"/>
              </a:rPr>
              <a:t>　　</a:t>
            </a:r>
            <a:br>
              <a:rPr lang="ja-JP" altLang="en-US" sz="1100" dirty="0" smtClean="0">
                <a:latin typeface="HGP創英ﾌﾟﾚｾﾞﾝｽEB" panose="02020800000000000000" pitchFamily="18" charset="-128"/>
                <a:ea typeface="HGP創英ﾌﾟﾚｾﾞﾝｽEB" panose="02020800000000000000" pitchFamily="18" charset="-128"/>
              </a:rPr>
            </a:br>
            <a:r>
              <a:rPr lang="ja-JP" altLang="en-US" sz="1100" dirty="0" smtClean="0">
                <a:latin typeface="HGP創英ﾌﾟﾚｾﾞﾝｽEB" panose="02020800000000000000" pitchFamily="18" charset="-128"/>
                <a:ea typeface="HGP創英ﾌﾟﾚｾﾞﾝｽEB" panose="02020800000000000000" pitchFamily="18" charset="-128"/>
              </a:rPr>
              <a:t>　・</a:t>
            </a:r>
            <a:r>
              <a:rPr lang="ja-JP" altLang="en-US" sz="1100" dirty="0" smtClean="0">
                <a:solidFill>
                  <a:srgbClr val="FF0000"/>
                </a:solidFill>
                <a:latin typeface="HGP創英ﾌﾟﾚｾﾞﾝｽEB" panose="02020800000000000000" pitchFamily="18" charset="-128"/>
                <a:ea typeface="HGP創英ﾌﾟﾚｾﾞﾝｽEB" panose="02020800000000000000" pitchFamily="18" charset="-128"/>
              </a:rPr>
              <a:t>町内会館改修工事</a:t>
            </a:r>
            <a:r>
              <a:rPr lang="en-US" altLang="ja-JP" sz="1100" dirty="0" smtClean="0">
                <a:solidFill>
                  <a:srgbClr val="FF0000"/>
                </a:solidFill>
                <a:latin typeface="HGP創英ﾌﾟﾚｾﾞﾝｽEB" panose="02020800000000000000" pitchFamily="18" charset="-128"/>
                <a:ea typeface="HGP創英ﾌﾟﾚｾﾞﾝｽEB" panose="02020800000000000000" pitchFamily="18" charset="-128"/>
              </a:rPr>
              <a:t>(9</a:t>
            </a:r>
            <a:r>
              <a:rPr lang="ja-JP" altLang="en-US" sz="1100" dirty="0" smtClean="0">
                <a:solidFill>
                  <a:srgbClr val="FF0000"/>
                </a:solidFill>
                <a:latin typeface="HGP創英ﾌﾟﾚｾﾞﾝｽEB" panose="02020800000000000000" pitchFamily="18" charset="-128"/>
                <a:ea typeface="HGP創英ﾌﾟﾚｾﾞﾝｽEB" panose="02020800000000000000" pitchFamily="18" charset="-128"/>
              </a:rPr>
              <a:t>月～</a:t>
            </a:r>
            <a:r>
              <a:rPr lang="en-US" altLang="ja-JP" sz="1100" dirty="0" smtClean="0">
                <a:solidFill>
                  <a:srgbClr val="FF0000"/>
                </a:solidFill>
                <a:latin typeface="HGP創英ﾌﾟﾚｾﾞﾝｽEB" panose="02020800000000000000" pitchFamily="18" charset="-128"/>
                <a:ea typeface="HGP創英ﾌﾟﾚｾﾞﾝｽEB" panose="02020800000000000000" pitchFamily="18" charset="-128"/>
              </a:rPr>
              <a:t>10</a:t>
            </a:r>
            <a:r>
              <a:rPr lang="ja-JP" altLang="en-US" sz="1100" dirty="0" smtClean="0">
                <a:solidFill>
                  <a:srgbClr val="FF0000"/>
                </a:solidFill>
                <a:latin typeface="HGP創英ﾌﾟﾚｾﾞﾝｽEB" panose="02020800000000000000" pitchFamily="18" charset="-128"/>
                <a:ea typeface="HGP創英ﾌﾟﾚｾﾞﾝｽEB" panose="02020800000000000000" pitchFamily="18" charset="-128"/>
              </a:rPr>
              <a:t>月</a:t>
            </a:r>
            <a:r>
              <a:rPr lang="en-US" altLang="ja-JP" sz="1100" dirty="0" smtClean="0">
                <a:solidFill>
                  <a:srgbClr val="FF0000"/>
                </a:solidFill>
                <a:latin typeface="HGP創英ﾌﾟﾚｾﾞﾝｽEB" panose="02020800000000000000" pitchFamily="18" charset="-128"/>
                <a:ea typeface="HGP創英ﾌﾟﾚｾﾞﾝｽEB" panose="02020800000000000000" pitchFamily="18" charset="-128"/>
              </a:rPr>
              <a:t>)</a:t>
            </a:r>
            <a:r>
              <a:rPr lang="ja-JP" altLang="en-US" sz="1100" dirty="0" smtClean="0">
                <a:solidFill>
                  <a:srgbClr val="FF0000"/>
                </a:solidFill>
                <a:latin typeface="HGP創英ﾌﾟﾚｾﾞﾝｽEB" panose="02020800000000000000" pitchFamily="18" charset="-128"/>
                <a:ea typeface="HGP創英ﾌﾟﾚｾﾞﾝｽEB" panose="02020800000000000000" pitchFamily="18" charset="-128"/>
              </a:rPr>
              <a:t>等により、下記の通り変更します。</a:t>
            </a:r>
            <a:r>
              <a:rPr lang="en-US" altLang="ja-JP" sz="1800" dirty="0" smtClean="0">
                <a:latin typeface="HGP創英ﾌﾟﾚｾﾞﾝｽEB" panose="02020800000000000000" pitchFamily="18" charset="-128"/>
                <a:ea typeface="HGP創英ﾌﾟﾚｾﾞﾝｽEB" panose="02020800000000000000" pitchFamily="18" charset="-128"/>
              </a:rPr>
              <a:t/>
            </a:r>
            <a:br>
              <a:rPr lang="en-US" altLang="ja-JP" sz="1800" dirty="0" smtClean="0">
                <a:latin typeface="HGP創英ﾌﾟﾚｾﾞﾝｽEB" panose="02020800000000000000" pitchFamily="18" charset="-128"/>
                <a:ea typeface="HGP創英ﾌﾟﾚｾﾞﾝｽEB" panose="02020800000000000000" pitchFamily="18" charset="-128"/>
              </a:rPr>
            </a:br>
            <a:r>
              <a:rPr lang="en-US" altLang="ja-JP" sz="1800" dirty="0">
                <a:latin typeface="HGP創英ﾌﾟﾚｾﾞﾝｽEB" panose="02020800000000000000" pitchFamily="18" charset="-128"/>
                <a:ea typeface="HGP創英ﾌﾟﾚｾﾞﾝｽEB" panose="02020800000000000000" pitchFamily="18" charset="-128"/>
              </a:rPr>
              <a:t/>
            </a:r>
            <a:br>
              <a:rPr lang="en-US" altLang="ja-JP" sz="1800" dirty="0">
                <a:latin typeface="HGP創英ﾌﾟﾚｾﾞﾝｽEB" panose="02020800000000000000" pitchFamily="18" charset="-128"/>
                <a:ea typeface="HGP創英ﾌﾟﾚｾﾞﾝｽEB" panose="02020800000000000000" pitchFamily="18" charset="-128"/>
              </a:rPr>
            </a:br>
            <a:r>
              <a:rPr lang="ja-JP" altLang="en-US" sz="1800" dirty="0" smtClean="0">
                <a:latin typeface="HGP創英ﾌﾟﾚｾﾞﾝｽEB" panose="02020800000000000000" pitchFamily="18" charset="-128"/>
                <a:ea typeface="HGP創英ﾌﾟﾚｾﾞﾝｽEB" panose="02020800000000000000" pitchFamily="18" charset="-128"/>
              </a:rPr>
              <a:t/>
            </a:r>
            <a:br>
              <a:rPr lang="ja-JP" altLang="en-US" sz="1800" dirty="0" smtClean="0">
                <a:latin typeface="HGP創英ﾌﾟﾚｾﾞﾝｽEB" panose="02020800000000000000" pitchFamily="18" charset="-128"/>
                <a:ea typeface="HGP創英ﾌﾟﾚｾﾞﾝｽEB" panose="02020800000000000000" pitchFamily="18" charset="-128"/>
              </a:rPr>
            </a:br>
            <a:r>
              <a:rPr lang="ja-JP" altLang="en-US" sz="1800" dirty="0">
                <a:latin typeface="HGP創英ﾌﾟﾚｾﾞﾝｽEB" panose="02020800000000000000" pitchFamily="18" charset="-128"/>
                <a:ea typeface="HGP創英ﾌﾟﾚｾﾞﾝｽEB" panose="02020800000000000000" pitchFamily="18" charset="-128"/>
              </a:rPr>
              <a:t/>
            </a:r>
            <a:br>
              <a:rPr lang="ja-JP" altLang="en-US" sz="1800" dirty="0">
                <a:latin typeface="HGP創英ﾌﾟﾚｾﾞﾝｽEB" panose="02020800000000000000" pitchFamily="18" charset="-128"/>
                <a:ea typeface="HGP創英ﾌﾟﾚｾﾞﾝｽEB" panose="02020800000000000000" pitchFamily="18" charset="-128"/>
              </a:rPr>
            </a:br>
            <a:r>
              <a:rPr lang="ja-JP" altLang="en-US" sz="1800" dirty="0" smtClean="0">
                <a:latin typeface="HGP創英ﾌﾟﾚｾﾞﾝｽEB" panose="02020800000000000000" pitchFamily="18" charset="-128"/>
                <a:ea typeface="HGP創英ﾌﾟﾚｾﾞﾝｽEB" panose="02020800000000000000" pitchFamily="18" charset="-128"/>
              </a:rPr>
              <a:t/>
            </a:r>
            <a:br>
              <a:rPr lang="ja-JP" altLang="en-US" sz="1800" dirty="0" smtClean="0">
                <a:latin typeface="HGP創英ﾌﾟﾚｾﾞﾝｽEB" panose="02020800000000000000" pitchFamily="18" charset="-128"/>
                <a:ea typeface="HGP創英ﾌﾟﾚｾﾞﾝｽEB" panose="02020800000000000000" pitchFamily="18" charset="-128"/>
              </a:rPr>
            </a:br>
            <a:r>
              <a:rPr lang="ja-JP" altLang="en-US" sz="1800" dirty="0">
                <a:latin typeface="HGP創英ﾌﾟﾚｾﾞﾝｽEB" panose="02020800000000000000" pitchFamily="18" charset="-128"/>
                <a:ea typeface="HGP創英ﾌﾟﾚｾﾞﾝｽEB" panose="02020800000000000000" pitchFamily="18" charset="-128"/>
              </a:rPr>
              <a:t/>
            </a:r>
            <a:br>
              <a:rPr lang="ja-JP" altLang="en-US" sz="1800" dirty="0">
                <a:latin typeface="HGP創英ﾌﾟﾚｾﾞﾝｽEB" panose="02020800000000000000" pitchFamily="18" charset="-128"/>
                <a:ea typeface="HGP創英ﾌﾟﾚｾﾞﾝｽEB" panose="02020800000000000000" pitchFamily="18" charset="-128"/>
              </a:rPr>
            </a:br>
            <a:r>
              <a:rPr lang="ja-JP" altLang="en-US" sz="1400" dirty="0">
                <a:latin typeface="HGP創英ﾌﾟﾚｾﾞﾝｽEB" panose="02020800000000000000" pitchFamily="18" charset="-128"/>
                <a:ea typeface="HGP創英ﾌﾟﾚｾﾞﾝｽEB" panose="02020800000000000000" pitchFamily="18" charset="-128"/>
              </a:rPr>
              <a:t/>
            </a:r>
            <a:br>
              <a:rPr lang="ja-JP" altLang="en-US" sz="1400" dirty="0">
                <a:latin typeface="HGP創英ﾌﾟﾚｾﾞﾝｽEB" panose="02020800000000000000" pitchFamily="18" charset="-128"/>
                <a:ea typeface="HGP創英ﾌﾟﾚｾﾞﾝｽEB" panose="02020800000000000000" pitchFamily="18" charset="-128"/>
              </a:rPr>
            </a:br>
            <a:r>
              <a:rPr lang="ja-JP" altLang="en-US" sz="1400" dirty="0" smtClean="0">
                <a:latin typeface="HGP創英ﾌﾟﾚｾﾞﾝｽEB" panose="02020800000000000000" pitchFamily="18" charset="-128"/>
                <a:ea typeface="HGP創英ﾌﾟﾚｾﾞﾝｽEB" panose="02020800000000000000" pitchFamily="18" charset="-128"/>
              </a:rPr>
              <a:t/>
            </a:r>
            <a:br>
              <a:rPr lang="ja-JP" altLang="en-US" sz="1400" dirty="0" smtClean="0">
                <a:latin typeface="HGP創英ﾌﾟﾚｾﾞﾝｽEB" panose="02020800000000000000" pitchFamily="18" charset="-128"/>
                <a:ea typeface="HGP創英ﾌﾟﾚｾﾞﾝｽEB" panose="02020800000000000000" pitchFamily="18" charset="-128"/>
              </a:rPr>
            </a:br>
            <a:r>
              <a:rPr lang="ja-JP" altLang="en-US" sz="1400" dirty="0">
                <a:latin typeface="HGP創英ﾌﾟﾚｾﾞﾝｽEB" panose="02020800000000000000" pitchFamily="18" charset="-128"/>
                <a:ea typeface="HGP創英ﾌﾟﾚｾﾞﾝｽEB" panose="02020800000000000000" pitchFamily="18" charset="-128"/>
              </a:rPr>
              <a:t/>
            </a:r>
            <a:br>
              <a:rPr lang="ja-JP" altLang="en-US" sz="1400" dirty="0">
                <a:latin typeface="HGP創英ﾌﾟﾚｾﾞﾝｽEB" panose="02020800000000000000" pitchFamily="18" charset="-128"/>
                <a:ea typeface="HGP創英ﾌﾟﾚｾﾞﾝｽEB" panose="02020800000000000000" pitchFamily="18" charset="-128"/>
              </a:rPr>
            </a:br>
            <a:r>
              <a:rPr lang="ja-JP" altLang="en-US" sz="1400" dirty="0" smtClean="0">
                <a:latin typeface="HGP創英ﾌﾟﾚｾﾞﾝｽEB" panose="02020800000000000000" pitchFamily="18" charset="-128"/>
                <a:ea typeface="HGP創英ﾌﾟﾚｾﾞﾝｽEB" panose="02020800000000000000" pitchFamily="18" charset="-128"/>
              </a:rPr>
              <a:t/>
            </a:r>
            <a:br>
              <a:rPr lang="ja-JP" altLang="en-US" sz="1400" dirty="0" smtClean="0">
                <a:latin typeface="HGP創英ﾌﾟﾚｾﾞﾝｽEB" panose="02020800000000000000" pitchFamily="18" charset="-128"/>
                <a:ea typeface="HGP創英ﾌﾟﾚｾﾞﾝｽEB" panose="02020800000000000000" pitchFamily="18" charset="-128"/>
              </a:rPr>
            </a:br>
            <a:r>
              <a:rPr lang="ja-JP" altLang="en-US" sz="1400" dirty="0">
                <a:latin typeface="HGP創英ﾌﾟﾚｾﾞﾝｽEB" panose="02020800000000000000" pitchFamily="18" charset="-128"/>
                <a:ea typeface="HGP創英ﾌﾟﾚｾﾞﾝｽEB" panose="02020800000000000000" pitchFamily="18" charset="-128"/>
              </a:rPr>
              <a:t/>
            </a:r>
            <a:br>
              <a:rPr lang="ja-JP" altLang="en-US" sz="1400" dirty="0">
                <a:latin typeface="HGP創英ﾌﾟﾚｾﾞﾝｽEB" panose="02020800000000000000" pitchFamily="18" charset="-128"/>
                <a:ea typeface="HGP創英ﾌﾟﾚｾﾞﾝｽEB" panose="02020800000000000000" pitchFamily="18" charset="-128"/>
              </a:rPr>
            </a:br>
            <a:r>
              <a:rPr lang="ja-JP" altLang="en-US" sz="1400" dirty="0" smtClean="0">
                <a:latin typeface="HGP創英ﾌﾟﾚｾﾞﾝｽEB" panose="02020800000000000000" pitchFamily="18" charset="-128"/>
                <a:ea typeface="HGP創英ﾌﾟﾚｾﾞﾝｽEB" panose="02020800000000000000" pitchFamily="18" charset="-128"/>
              </a:rPr>
              <a:t/>
            </a:r>
            <a:br>
              <a:rPr lang="ja-JP" altLang="en-US" sz="1400" dirty="0" smtClean="0">
                <a:latin typeface="HGP創英ﾌﾟﾚｾﾞﾝｽEB" panose="02020800000000000000" pitchFamily="18" charset="-128"/>
                <a:ea typeface="HGP創英ﾌﾟﾚｾﾞﾝｽEB" panose="02020800000000000000" pitchFamily="18" charset="-128"/>
              </a:rPr>
            </a:br>
            <a:r>
              <a:rPr lang="ja-JP" altLang="en-US" sz="1400" dirty="0" smtClean="0">
                <a:latin typeface="HGP創英ﾌﾟﾚｾﾞﾝｽEB" panose="02020800000000000000" pitchFamily="18" charset="-128"/>
                <a:ea typeface="HGP創英ﾌﾟﾚｾﾞﾝｽEB" panose="02020800000000000000" pitchFamily="18" charset="-128"/>
              </a:rPr>
              <a:t/>
            </a:r>
            <a:br>
              <a:rPr lang="ja-JP" altLang="en-US" sz="1400" dirty="0" smtClean="0">
                <a:latin typeface="HGP創英ﾌﾟﾚｾﾞﾝｽEB" panose="02020800000000000000" pitchFamily="18" charset="-128"/>
                <a:ea typeface="HGP創英ﾌﾟﾚｾﾞﾝｽEB" panose="02020800000000000000" pitchFamily="18" charset="-128"/>
              </a:rPr>
            </a:br>
            <a:r>
              <a:rPr lang="ja-JP" altLang="en-US" sz="1400" dirty="0">
                <a:latin typeface="HGP創英ﾌﾟﾚｾﾞﾝｽEB" panose="02020800000000000000" pitchFamily="18" charset="-128"/>
                <a:ea typeface="HGP創英ﾌﾟﾚｾﾞﾝｽEB" panose="02020800000000000000" pitchFamily="18" charset="-128"/>
              </a:rPr>
              <a:t/>
            </a:r>
            <a:br>
              <a:rPr lang="ja-JP" altLang="en-US" sz="1400" dirty="0">
                <a:latin typeface="HGP創英ﾌﾟﾚｾﾞﾝｽEB" panose="02020800000000000000" pitchFamily="18" charset="-128"/>
                <a:ea typeface="HGP創英ﾌﾟﾚｾﾞﾝｽEB" panose="02020800000000000000" pitchFamily="18" charset="-128"/>
              </a:rPr>
            </a:br>
            <a:r>
              <a:rPr lang="ja-JP" altLang="en-US" sz="1400" dirty="0" smtClean="0">
                <a:latin typeface="HGP創英ﾌﾟﾚｾﾞﾝｽEB" panose="02020800000000000000" pitchFamily="18" charset="-128"/>
                <a:ea typeface="HGP創英ﾌﾟﾚｾﾞﾝｽEB" panose="02020800000000000000" pitchFamily="18" charset="-128"/>
              </a:rPr>
              <a:t/>
            </a:r>
            <a:br>
              <a:rPr lang="ja-JP" altLang="en-US" sz="1400" dirty="0" smtClean="0">
                <a:latin typeface="HGP創英ﾌﾟﾚｾﾞﾝｽEB" panose="02020800000000000000" pitchFamily="18" charset="-128"/>
                <a:ea typeface="HGP創英ﾌﾟﾚｾﾞﾝｽEB" panose="02020800000000000000" pitchFamily="18" charset="-128"/>
              </a:rPr>
            </a:br>
            <a:r>
              <a:rPr lang="ja-JP" altLang="en-US" sz="1400" dirty="0">
                <a:latin typeface="HGP創英ﾌﾟﾚｾﾞﾝｽEB" panose="02020800000000000000" pitchFamily="18" charset="-128"/>
                <a:ea typeface="HGP創英ﾌﾟﾚｾﾞﾝｽEB" panose="02020800000000000000" pitchFamily="18" charset="-128"/>
              </a:rPr>
              <a:t/>
            </a:r>
            <a:br>
              <a:rPr lang="ja-JP" altLang="en-US" sz="1400" dirty="0">
                <a:latin typeface="HGP創英ﾌﾟﾚｾﾞﾝｽEB" panose="02020800000000000000" pitchFamily="18" charset="-128"/>
                <a:ea typeface="HGP創英ﾌﾟﾚｾﾞﾝｽEB" panose="02020800000000000000" pitchFamily="18" charset="-128"/>
              </a:rPr>
            </a:br>
            <a:endParaRPr kumimoji="1" lang="ja-JP" altLang="en-US" sz="1400" dirty="0">
              <a:latin typeface="HGP創英ﾌﾟﾚｾﾞﾝｽEB" panose="02020800000000000000" pitchFamily="18" charset="-128"/>
              <a:ea typeface="HGP創英ﾌﾟﾚｾﾞﾝｽEB" panose="02020800000000000000" pitchFamily="18" charset="-128"/>
            </a:endParaRPr>
          </a:p>
        </p:txBody>
      </p:sp>
      <p:sp>
        <p:nvSpPr>
          <p:cNvPr id="3" name="コンテンツ プレースホルダー 2"/>
          <p:cNvSpPr>
            <a:spLocks noGrp="1"/>
          </p:cNvSpPr>
          <p:nvPr>
            <p:ph idx="1"/>
          </p:nvPr>
        </p:nvSpPr>
        <p:spPr>
          <a:xfrm>
            <a:off x="548680" y="8460432"/>
            <a:ext cx="5040560" cy="504056"/>
          </a:xfrm>
        </p:spPr>
        <p:txBody>
          <a:bodyPr>
            <a:normAutofit/>
          </a:bodyPr>
          <a:lstStyle/>
          <a:p>
            <a:pPr marL="0" indent="0">
              <a:buNone/>
            </a:pPr>
            <a:endParaRPr kumimoji="1" lang="ja-JP" altLang="en-US" sz="2400" dirty="0" smtClean="0">
              <a:latin typeface="HGP創英ﾌﾟﾚｾﾞﾝｽEB" panose="02020800000000000000" pitchFamily="18" charset="-128"/>
              <a:ea typeface="HGP創英ﾌﾟﾚｾﾞﾝｽEB" panose="02020800000000000000" pitchFamily="18" charset="-128"/>
            </a:endParaRPr>
          </a:p>
          <a:p>
            <a:pPr marL="0" indent="0">
              <a:buNone/>
            </a:pPr>
            <a:endParaRPr kumimoji="1" lang="en-US" altLang="ja-JP" sz="2900" dirty="0" smtClean="0">
              <a:latin typeface="HGP創英ﾌﾟﾚｾﾞﾝｽEB" panose="02020800000000000000" pitchFamily="18" charset="-128"/>
              <a:ea typeface="HGP創英ﾌﾟﾚｾﾞﾝｽEB" panose="02020800000000000000" pitchFamily="18" charset="-128"/>
            </a:endParaRPr>
          </a:p>
          <a:p>
            <a:pPr marL="0" indent="0">
              <a:buNone/>
            </a:pPr>
            <a:endParaRPr lang="en-US" altLang="ja-JP" sz="2400" dirty="0">
              <a:latin typeface="HGP創英ﾌﾟﾚｾﾞﾝｽEB" panose="02020800000000000000" pitchFamily="18" charset="-128"/>
              <a:ea typeface="HGP創英ﾌﾟﾚｾﾞﾝｽEB" panose="02020800000000000000" pitchFamily="18" charset="-128"/>
            </a:endParaRPr>
          </a:p>
          <a:p>
            <a:pPr marL="0" indent="0">
              <a:buNone/>
            </a:pPr>
            <a:endParaRPr kumimoji="1" lang="en-US" altLang="ja-JP" sz="2400" dirty="0" smtClean="0">
              <a:latin typeface="HGP創英ﾌﾟﾚｾﾞﾝｽEB" panose="02020800000000000000" pitchFamily="18" charset="-128"/>
              <a:ea typeface="HGP創英ﾌﾟﾚｾﾞﾝｽEB" panose="02020800000000000000" pitchFamily="18" charset="-128"/>
            </a:endParaRPr>
          </a:p>
          <a:p>
            <a:pPr marL="0" indent="0">
              <a:buNone/>
            </a:pPr>
            <a:endParaRPr kumimoji="1" lang="ja-JP" altLang="en-US" sz="2400" dirty="0" smtClean="0">
              <a:latin typeface="HGP創英ﾌﾟﾚｾﾞﾝｽEB" panose="02020800000000000000" pitchFamily="18" charset="-128"/>
              <a:ea typeface="HGP創英ﾌﾟﾚｾﾞﾝｽEB" panose="02020800000000000000" pitchFamily="18" charset="-128"/>
            </a:endParaRPr>
          </a:p>
          <a:p>
            <a:pPr marL="0" indent="0">
              <a:buNone/>
            </a:pPr>
            <a:endParaRPr kumimoji="1" lang="ja-JP" altLang="en-US" sz="2400" dirty="0">
              <a:latin typeface="HGP創英ﾌﾟﾚｾﾞﾝｽEB" panose="02020800000000000000" pitchFamily="18" charset="-128"/>
              <a:ea typeface="HGP創英ﾌﾟﾚｾﾞﾝｽEB" panose="02020800000000000000" pitchFamily="18" charset="-128"/>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17232" y="3234245"/>
            <a:ext cx="648072" cy="678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21113" y="2699791"/>
            <a:ext cx="778521" cy="738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66525" y="546076"/>
            <a:ext cx="849354" cy="1008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17232" y="1403648"/>
            <a:ext cx="713772" cy="883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00835" y="4139952"/>
            <a:ext cx="697924" cy="648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2697" y="6948265"/>
            <a:ext cx="5688632" cy="2195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C:\Users\町内会\Desktop\キャプチャ.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05830" y="5364088"/>
            <a:ext cx="631602" cy="66599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町内会\Desktop\キャプチャ事務所.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214463" y="6300192"/>
            <a:ext cx="1253610" cy="918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253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6712" y="467544"/>
            <a:ext cx="864096"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620688" y="11107"/>
            <a:ext cx="6048672" cy="9097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687185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907</TotalTime>
  <Words>422</Words>
  <Application>Microsoft Office PowerPoint</Application>
  <PresentationFormat>画面に合わせる (4:3)</PresentationFormat>
  <Paragraphs>138</Paragraphs>
  <Slides>5</Slides>
  <Notes>3</Notes>
  <HiddenSlides>0</HiddenSlides>
  <MMClips>0</MMClips>
  <ScaleCrop>false</ScaleCrop>
  <HeadingPairs>
    <vt:vector size="4" baseType="variant">
      <vt:variant>
        <vt:lpstr>テーマ</vt:lpstr>
      </vt:variant>
      <vt:variant>
        <vt:i4>1</vt:i4>
      </vt:variant>
      <vt:variant>
        <vt:lpstr>スライド タイトル</vt:lpstr>
      </vt:variant>
      <vt:variant>
        <vt:i4>5</vt:i4>
      </vt:variant>
    </vt:vector>
  </HeadingPairs>
  <TitlesOfParts>
    <vt:vector size="6" baseType="lpstr">
      <vt:lpstr>Office ​​テーマ</vt:lpstr>
      <vt:lpstr>【写真は、地元小学生から83歳の最高齢の方への花束贈呈】</vt:lpstr>
      <vt:lpstr>   「夜ﾊﾟﾄﾛｰﾙ」に加えて、「午後ﾊﾟﾄﾛｰﾙ」で｢青ﾊﾟﾄ｣が走る！ 子供達や高齢者が「安心して暮らせる街」を、 空き巣・侵入犯　ｽﾄｯﾌﾟ！、ﾊﾟﾄﾛｰﾙは犯罪抑止力。 50人のﾊﾟﾄﾛｰﾙ隊員が監視の目を光らせます。 (ﾊﾟﾄﾛｰﾙ隊員募集中でーす！。)  日本財団様から金森中央町内会へ、ﾋﾟｶﾋﾟｶの｢青ﾊﾟﾄ｣が寄贈されました。 ｢青ﾊﾟﾄ｣出発式（車輌贈呈式）　 26年8月2日(土)　於：金森中央会館  　　　酷暑の中にもかかわらず皆様のご協力により、にぎやかな「出発式」になりました。 　　　(東京都「地域の底力再生事業」補助金も活用し、購入した「幟旗」は、町内各所に掲示し「防犯の街」ＰＲします） 　　　　　 　　　　　　　　　      </vt:lpstr>
      <vt:lpstr> 合同防災訓練　26年6月8日(日)　於：南三小 </vt:lpstr>
      <vt:lpstr> 　　　　　　　　　　　　  　　　　　　　　　　　　　   　　　　　　　　　　お知らせ　　　　　問い合わせ先：副会長　大貫　博まで 　　　　　　　　　　　　　　　　　　　　　　　　　　　　　　　　　　　　　　　　　　　　　　　　　　　　(080-3491-5071) 　　　　　　　　　　　　　　　　　　　　　　　　　　　　　　　　　　　　　　　　　　　　　　　　　　　　 １．予算進捗概要(中間報告)　詳細は、上半期決算確定後別途回覧の予定です 　　　　 　　　　①東京都「地域の底力再生事業」補助金 　　　　　　　総額20万円、防災訓練非常食・｢青ﾊﾟﾄ｣出発式・「防犯ﾊﾟﾄﾛｰﾙ実施中」幟旗等購入。 　　 　　　　②日本財団｢青ﾊﾟﾄ｣助成金 　　　　　　　総額130万円で車椅子付きﾀﾞｲﾊﾂ・ﾀﾝﾄを購入し、26年度特別積立金予算で 　　　　　　　青色回転灯・ﾊﾟﾄｶｰ塗装・放送機器等80万円の警察仕様ﾐﾆﾊﾟﾄ装備を付加。  　　　　③26年度「特別積立金勘定」予算 　　　　　　　町内会館改修工事に、町田市補助金6,426千円が支給決定。　 　　　　　　　工事詳細内容等を決定し、9月～10月工事の予定(改修建設委員会)　　　　　　　　　　　　  ２．防犯パトロール隊員募集中！　　(現在50人) 　　　　　 　　　　　＜子供達や高齢者を犯罪から守ろう＞ 　　　　　＜空き巣・侵入犯　ｽﾄｯﾌﾟ！　ﾊﾟﾄﾛｰﾙは犯罪抑止力＞  　　　　　　・地区ﾊﾟﾄﾛｰﾙ隊　：19:30～20:00・｢青ﾊﾟﾄ｣巡回ﾊﾟﾄﾛｰﾙ隊：14:30～15:30  　　　　　各個人としては、月１回のﾊﾟﾄﾛｰﾙ参加(ｽｹｼﾞｭｰﾙ変更、ok) 　　　　　　　　　(ささやかなﾎﾞﾗﾝﾃｨｱ／ｱﾀﾏ・ｶﾗﾀﾞもﾘﾌﾚｯｼｭ／心身健康にもgood、です！) 　　　　　防犯ﾊﾟﾄﾛｰﾙ隊への参加希望者は、各地区の運営委員宛にお申し込み下さい。 　 ３．町内会　入会のお誘い！　　　「安全・安心の暮らし」、1人だけでは出来ない！？ 　　　 　　　・町内会員数　ﾋﾟｰｸ時　1,662会員→8月現在1,591会員　▼71減(4.3％減) 　　　　　　　　(近隣・全国とも会員減傾向、会員減で町内会活動が崩壊危機の町内会も続出・・・「神奈川新聞記事より」) 　　　　　「町内会　入会のお誘い」ﾊﾟﾝﾌﾚｯﾄを作成し、転入者等に入会の呼びかけを開始しました。 　　　・入会希望者は、町内会役員または、町内会事務所まで(水曜・土曜am)　　  ４．町内会事務所(兼)ﾊﾟﾄﾛｰﾙ隊休憩室、出来ました！　　　　  　　　・事務所open／水曜・土曜9:00～12:00／042-719-4596　担当：桐林英樹(080-3156-7844) 　　　　　町内会事務・ﾊﾟｿｺﾝ文書作成・防犯ﾊﾟﾄﾛｰﾙ連絡等担当(ﾊﾟｿｺﾝの使い方、短時間なら質問にお答えします)  ５．町内会ｽｹｼﾞｭｰﾙ・開催場所の一部変更の件　　　 　　　 　・町内会館改修工事(9月～10月)等により、下記の通り変更します。                </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FJ-USER</dc:creator>
  <cp:lastModifiedBy>FJ-USER</cp:lastModifiedBy>
  <cp:revision>108</cp:revision>
  <cp:lastPrinted>2014-12-06T08:39:24Z</cp:lastPrinted>
  <dcterms:created xsi:type="dcterms:W3CDTF">2014-08-13T19:08:11Z</dcterms:created>
  <dcterms:modified xsi:type="dcterms:W3CDTF">2015-01-23T12:16:10Z</dcterms:modified>
</cp:coreProperties>
</file>